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73"/>
  </p:notesMasterIdLst>
  <p:handoutMasterIdLst>
    <p:handoutMasterId r:id="rId274"/>
  </p:handoutMasterIdLst>
  <p:sldIdLst>
    <p:sldId id="602" r:id="rId2"/>
    <p:sldId id="603" r:id="rId3"/>
    <p:sldId id="604" r:id="rId4"/>
    <p:sldId id="605" r:id="rId5"/>
    <p:sldId id="606" r:id="rId6"/>
    <p:sldId id="607" r:id="rId7"/>
    <p:sldId id="610" r:id="rId8"/>
    <p:sldId id="764" r:id="rId9"/>
    <p:sldId id="611" r:id="rId10"/>
    <p:sldId id="612" r:id="rId11"/>
    <p:sldId id="613" r:id="rId12"/>
    <p:sldId id="614" r:id="rId13"/>
    <p:sldId id="615" r:id="rId14"/>
    <p:sldId id="616" r:id="rId15"/>
    <p:sldId id="754" r:id="rId16"/>
    <p:sldId id="617" r:id="rId17"/>
    <p:sldId id="765" r:id="rId18"/>
    <p:sldId id="822" r:id="rId19"/>
    <p:sldId id="620" r:id="rId20"/>
    <p:sldId id="621" r:id="rId21"/>
    <p:sldId id="823" r:id="rId22"/>
    <p:sldId id="618" r:id="rId23"/>
    <p:sldId id="825" r:id="rId24"/>
    <p:sldId id="623" r:id="rId25"/>
    <p:sldId id="624" r:id="rId26"/>
    <p:sldId id="800" r:id="rId27"/>
    <p:sldId id="626" r:id="rId28"/>
    <p:sldId id="766" r:id="rId29"/>
    <p:sldId id="715" r:id="rId30"/>
    <p:sldId id="630" r:id="rId31"/>
    <p:sldId id="845" r:id="rId32"/>
    <p:sldId id="640" r:id="rId33"/>
    <p:sldId id="718" r:id="rId34"/>
    <p:sldId id="755" r:id="rId35"/>
    <p:sldId id="656" r:id="rId36"/>
    <p:sldId id="756" r:id="rId37"/>
    <p:sldId id="821" r:id="rId38"/>
    <p:sldId id="657" r:id="rId39"/>
    <p:sldId id="840" r:id="rId40"/>
    <p:sldId id="841" r:id="rId41"/>
    <p:sldId id="842" r:id="rId42"/>
    <p:sldId id="837" r:id="rId43"/>
    <p:sldId id="646" r:id="rId44"/>
    <p:sldId id="647" r:id="rId45"/>
    <p:sldId id="691" r:id="rId46"/>
    <p:sldId id="661" r:id="rId47"/>
    <p:sldId id="660" r:id="rId48"/>
    <p:sldId id="767" r:id="rId49"/>
    <p:sldId id="651" r:id="rId50"/>
    <p:sldId id="724" r:id="rId51"/>
    <p:sldId id="725" r:id="rId52"/>
    <p:sldId id="732" r:id="rId53"/>
    <p:sldId id="738" r:id="rId54"/>
    <p:sldId id="739" r:id="rId55"/>
    <p:sldId id="745" r:id="rId56"/>
    <p:sldId id="653" r:id="rId57"/>
    <p:sldId id="723" r:id="rId58"/>
    <p:sldId id="801" r:id="rId59"/>
    <p:sldId id="802" r:id="rId60"/>
    <p:sldId id="815" r:id="rId61"/>
    <p:sldId id="769" r:id="rId62"/>
    <p:sldId id="696" r:id="rId63"/>
    <p:sldId id="698" r:id="rId64"/>
    <p:sldId id="695" r:id="rId65"/>
    <p:sldId id="700" r:id="rId66"/>
    <p:sldId id="599" r:id="rId67"/>
    <p:sldId id="906" r:id="rId68"/>
    <p:sldId id="702" r:id="rId69"/>
    <p:sldId id="904" r:id="rId70"/>
    <p:sldId id="905" r:id="rId71"/>
    <p:sldId id="880" r:id="rId72"/>
    <p:sldId id="881" r:id="rId73"/>
    <p:sldId id="882" r:id="rId74"/>
    <p:sldId id="883" r:id="rId75"/>
    <p:sldId id="884" r:id="rId76"/>
    <p:sldId id="885" r:id="rId77"/>
    <p:sldId id="886" r:id="rId78"/>
    <p:sldId id="887" r:id="rId79"/>
    <p:sldId id="888" r:id="rId80"/>
    <p:sldId id="889" r:id="rId81"/>
    <p:sldId id="890" r:id="rId82"/>
    <p:sldId id="891" r:id="rId83"/>
    <p:sldId id="892" r:id="rId84"/>
    <p:sldId id="893" r:id="rId85"/>
    <p:sldId id="894" r:id="rId86"/>
    <p:sldId id="895" r:id="rId87"/>
    <p:sldId id="896" r:id="rId88"/>
    <p:sldId id="897" r:id="rId89"/>
    <p:sldId id="898" r:id="rId90"/>
    <p:sldId id="899" r:id="rId91"/>
    <p:sldId id="900" r:id="rId92"/>
    <p:sldId id="901" r:id="rId93"/>
    <p:sldId id="902" r:id="rId94"/>
    <p:sldId id="903" r:id="rId95"/>
    <p:sldId id="907" r:id="rId96"/>
    <p:sldId id="908" r:id="rId97"/>
    <p:sldId id="909" r:id="rId98"/>
    <p:sldId id="910" r:id="rId99"/>
    <p:sldId id="911" r:id="rId100"/>
    <p:sldId id="912" r:id="rId101"/>
    <p:sldId id="913" r:id="rId102"/>
    <p:sldId id="914" r:id="rId103"/>
    <p:sldId id="915" r:id="rId104"/>
    <p:sldId id="916" r:id="rId105"/>
    <p:sldId id="917" r:id="rId106"/>
    <p:sldId id="918" r:id="rId107"/>
    <p:sldId id="919" r:id="rId108"/>
    <p:sldId id="920" r:id="rId109"/>
    <p:sldId id="921" r:id="rId110"/>
    <p:sldId id="922" r:id="rId111"/>
    <p:sldId id="923" r:id="rId112"/>
    <p:sldId id="924" r:id="rId113"/>
    <p:sldId id="925" r:id="rId114"/>
    <p:sldId id="926" r:id="rId115"/>
    <p:sldId id="927" r:id="rId116"/>
    <p:sldId id="928" r:id="rId117"/>
    <p:sldId id="929" r:id="rId118"/>
    <p:sldId id="930" r:id="rId119"/>
    <p:sldId id="931" r:id="rId120"/>
    <p:sldId id="932" r:id="rId121"/>
    <p:sldId id="933" r:id="rId122"/>
    <p:sldId id="934" r:id="rId123"/>
    <p:sldId id="935" r:id="rId124"/>
    <p:sldId id="936" r:id="rId125"/>
    <p:sldId id="937" r:id="rId126"/>
    <p:sldId id="938" r:id="rId127"/>
    <p:sldId id="939" r:id="rId128"/>
    <p:sldId id="940" r:id="rId129"/>
    <p:sldId id="941" r:id="rId130"/>
    <p:sldId id="942" r:id="rId131"/>
    <p:sldId id="943" r:id="rId132"/>
    <p:sldId id="944" r:id="rId133"/>
    <p:sldId id="945" r:id="rId134"/>
    <p:sldId id="946" r:id="rId135"/>
    <p:sldId id="947" r:id="rId136"/>
    <p:sldId id="948" r:id="rId137"/>
    <p:sldId id="949" r:id="rId138"/>
    <p:sldId id="950" r:id="rId139"/>
    <p:sldId id="951" r:id="rId140"/>
    <p:sldId id="952" r:id="rId141"/>
    <p:sldId id="953" r:id="rId142"/>
    <p:sldId id="954" r:id="rId143"/>
    <p:sldId id="955" r:id="rId144"/>
    <p:sldId id="956" r:id="rId145"/>
    <p:sldId id="957" r:id="rId146"/>
    <p:sldId id="958" r:id="rId147"/>
    <p:sldId id="959" r:id="rId148"/>
    <p:sldId id="960" r:id="rId149"/>
    <p:sldId id="961" r:id="rId150"/>
    <p:sldId id="962" r:id="rId151"/>
    <p:sldId id="963" r:id="rId152"/>
    <p:sldId id="964" r:id="rId153"/>
    <p:sldId id="965" r:id="rId154"/>
    <p:sldId id="966" r:id="rId155"/>
    <p:sldId id="967" r:id="rId156"/>
    <p:sldId id="968" r:id="rId157"/>
    <p:sldId id="969" r:id="rId158"/>
    <p:sldId id="970" r:id="rId159"/>
    <p:sldId id="971" r:id="rId160"/>
    <p:sldId id="972" r:id="rId161"/>
    <p:sldId id="973" r:id="rId162"/>
    <p:sldId id="974" r:id="rId163"/>
    <p:sldId id="975" r:id="rId164"/>
    <p:sldId id="976" r:id="rId165"/>
    <p:sldId id="977" r:id="rId166"/>
    <p:sldId id="978" r:id="rId167"/>
    <p:sldId id="979" r:id="rId168"/>
    <p:sldId id="980" r:id="rId169"/>
    <p:sldId id="981" r:id="rId170"/>
    <p:sldId id="982" r:id="rId171"/>
    <p:sldId id="983" r:id="rId172"/>
    <p:sldId id="984" r:id="rId173"/>
    <p:sldId id="985" r:id="rId174"/>
    <p:sldId id="986" r:id="rId175"/>
    <p:sldId id="987" r:id="rId176"/>
    <p:sldId id="988" r:id="rId177"/>
    <p:sldId id="989" r:id="rId178"/>
    <p:sldId id="990" r:id="rId179"/>
    <p:sldId id="991" r:id="rId180"/>
    <p:sldId id="992" r:id="rId181"/>
    <p:sldId id="993" r:id="rId182"/>
    <p:sldId id="994" r:id="rId183"/>
    <p:sldId id="995" r:id="rId184"/>
    <p:sldId id="996" r:id="rId185"/>
    <p:sldId id="997" r:id="rId186"/>
    <p:sldId id="998" r:id="rId187"/>
    <p:sldId id="999" r:id="rId188"/>
    <p:sldId id="1000" r:id="rId189"/>
    <p:sldId id="1001" r:id="rId190"/>
    <p:sldId id="1002" r:id="rId191"/>
    <p:sldId id="1003" r:id="rId192"/>
    <p:sldId id="1004" r:id="rId193"/>
    <p:sldId id="1005" r:id="rId194"/>
    <p:sldId id="1006" r:id="rId195"/>
    <p:sldId id="1007" r:id="rId196"/>
    <p:sldId id="1008" r:id="rId197"/>
    <p:sldId id="1009" r:id="rId198"/>
    <p:sldId id="1010" r:id="rId199"/>
    <p:sldId id="1011" r:id="rId200"/>
    <p:sldId id="1012" r:id="rId201"/>
    <p:sldId id="1013" r:id="rId202"/>
    <p:sldId id="1014" r:id="rId203"/>
    <p:sldId id="1015" r:id="rId204"/>
    <p:sldId id="1016" r:id="rId205"/>
    <p:sldId id="1017" r:id="rId206"/>
    <p:sldId id="1018" r:id="rId207"/>
    <p:sldId id="1019" r:id="rId208"/>
    <p:sldId id="1020" r:id="rId209"/>
    <p:sldId id="1021" r:id="rId210"/>
    <p:sldId id="1022" r:id="rId211"/>
    <p:sldId id="1023" r:id="rId212"/>
    <p:sldId id="1024" r:id="rId213"/>
    <p:sldId id="1025" r:id="rId214"/>
    <p:sldId id="1026" r:id="rId215"/>
    <p:sldId id="1027" r:id="rId216"/>
    <p:sldId id="1028" r:id="rId217"/>
    <p:sldId id="1029" r:id="rId218"/>
    <p:sldId id="1030" r:id="rId219"/>
    <p:sldId id="1031" r:id="rId220"/>
    <p:sldId id="1032" r:id="rId221"/>
    <p:sldId id="1033" r:id="rId222"/>
    <p:sldId id="1034" r:id="rId223"/>
    <p:sldId id="1035" r:id="rId224"/>
    <p:sldId id="1036" r:id="rId225"/>
    <p:sldId id="1037" r:id="rId226"/>
    <p:sldId id="1038" r:id="rId227"/>
    <p:sldId id="1039" r:id="rId228"/>
    <p:sldId id="1040" r:id="rId229"/>
    <p:sldId id="1041" r:id="rId230"/>
    <p:sldId id="1042" r:id="rId231"/>
    <p:sldId id="1043" r:id="rId232"/>
    <p:sldId id="1044" r:id="rId233"/>
    <p:sldId id="1045" r:id="rId234"/>
    <p:sldId id="1046" r:id="rId235"/>
    <p:sldId id="1047" r:id="rId236"/>
    <p:sldId id="1048" r:id="rId237"/>
    <p:sldId id="1049" r:id="rId238"/>
    <p:sldId id="1050" r:id="rId239"/>
    <p:sldId id="1051" r:id="rId240"/>
    <p:sldId id="1052" r:id="rId241"/>
    <p:sldId id="1053" r:id="rId242"/>
    <p:sldId id="1054" r:id="rId243"/>
    <p:sldId id="1055" r:id="rId244"/>
    <p:sldId id="1056" r:id="rId245"/>
    <p:sldId id="1057" r:id="rId246"/>
    <p:sldId id="1058" r:id="rId247"/>
    <p:sldId id="1059" r:id="rId248"/>
    <p:sldId id="1060" r:id="rId249"/>
    <p:sldId id="1061" r:id="rId250"/>
    <p:sldId id="1062" r:id="rId251"/>
    <p:sldId id="1063" r:id="rId252"/>
    <p:sldId id="1064" r:id="rId253"/>
    <p:sldId id="1065" r:id="rId254"/>
    <p:sldId id="1066" r:id="rId255"/>
    <p:sldId id="1067" r:id="rId256"/>
    <p:sldId id="1068" r:id="rId257"/>
    <p:sldId id="1069" r:id="rId258"/>
    <p:sldId id="1070" r:id="rId259"/>
    <p:sldId id="1071" r:id="rId260"/>
    <p:sldId id="1072" r:id="rId261"/>
    <p:sldId id="1073" r:id="rId262"/>
    <p:sldId id="1074" r:id="rId263"/>
    <p:sldId id="1075" r:id="rId264"/>
    <p:sldId id="1076" r:id="rId265"/>
    <p:sldId id="1077" r:id="rId266"/>
    <p:sldId id="1078" r:id="rId267"/>
    <p:sldId id="1079" r:id="rId268"/>
    <p:sldId id="1080" r:id="rId269"/>
    <p:sldId id="1081" r:id="rId270"/>
    <p:sldId id="1082" r:id="rId271"/>
    <p:sldId id="1083" r:id="rId272"/>
  </p:sldIdLst>
  <p:sldSz cx="9144000" cy="6858000" type="screen4x3"/>
  <p:notesSz cx="6934200" cy="9220200"/>
  <p:defaultTextStyle>
    <a:defPPr>
      <a:defRPr lang="en-US"/>
    </a:defPPr>
    <a:lvl1pPr algn="l" rtl="0" fontAlgn="base">
      <a:spcBef>
        <a:spcPct val="0"/>
      </a:spcBef>
      <a:spcAft>
        <a:spcPct val="0"/>
      </a:spcAft>
      <a:defRPr sz="1000" b="1" kern="1200">
        <a:solidFill>
          <a:schemeClr val="tx1"/>
        </a:solidFill>
        <a:latin typeface="Helvetica" pitchFamily="34" charset="0"/>
        <a:ea typeface="+mn-ea"/>
        <a:cs typeface="+mn-cs"/>
      </a:defRPr>
    </a:lvl1pPr>
    <a:lvl2pPr marL="457200" algn="l" rtl="0" fontAlgn="base">
      <a:spcBef>
        <a:spcPct val="0"/>
      </a:spcBef>
      <a:spcAft>
        <a:spcPct val="0"/>
      </a:spcAft>
      <a:defRPr sz="1000" b="1" kern="1200">
        <a:solidFill>
          <a:schemeClr val="tx1"/>
        </a:solidFill>
        <a:latin typeface="Helvetica" pitchFamily="34" charset="0"/>
        <a:ea typeface="+mn-ea"/>
        <a:cs typeface="+mn-cs"/>
      </a:defRPr>
    </a:lvl2pPr>
    <a:lvl3pPr marL="914400" algn="l" rtl="0" fontAlgn="base">
      <a:spcBef>
        <a:spcPct val="0"/>
      </a:spcBef>
      <a:spcAft>
        <a:spcPct val="0"/>
      </a:spcAft>
      <a:defRPr sz="1000" b="1" kern="1200">
        <a:solidFill>
          <a:schemeClr val="tx1"/>
        </a:solidFill>
        <a:latin typeface="Helvetica" pitchFamily="34" charset="0"/>
        <a:ea typeface="+mn-ea"/>
        <a:cs typeface="+mn-cs"/>
      </a:defRPr>
    </a:lvl3pPr>
    <a:lvl4pPr marL="1371600" algn="l" rtl="0" fontAlgn="base">
      <a:spcBef>
        <a:spcPct val="0"/>
      </a:spcBef>
      <a:spcAft>
        <a:spcPct val="0"/>
      </a:spcAft>
      <a:defRPr sz="1000" b="1" kern="1200">
        <a:solidFill>
          <a:schemeClr val="tx1"/>
        </a:solidFill>
        <a:latin typeface="Helvetica" pitchFamily="34" charset="0"/>
        <a:ea typeface="+mn-ea"/>
        <a:cs typeface="+mn-cs"/>
      </a:defRPr>
    </a:lvl4pPr>
    <a:lvl5pPr marL="1828800" algn="l" rtl="0" fontAlgn="base">
      <a:spcBef>
        <a:spcPct val="0"/>
      </a:spcBef>
      <a:spcAft>
        <a:spcPct val="0"/>
      </a:spcAft>
      <a:defRPr sz="1000" b="1" kern="1200">
        <a:solidFill>
          <a:schemeClr val="tx1"/>
        </a:solidFill>
        <a:latin typeface="Helvetica" pitchFamily="34" charset="0"/>
        <a:ea typeface="+mn-ea"/>
        <a:cs typeface="+mn-cs"/>
      </a:defRPr>
    </a:lvl5pPr>
    <a:lvl6pPr marL="2286000" algn="l" defTabSz="914400" rtl="0" eaLnBrk="1" latinLnBrk="0" hangingPunct="1">
      <a:defRPr sz="1000" b="1" kern="1200">
        <a:solidFill>
          <a:schemeClr val="tx1"/>
        </a:solidFill>
        <a:latin typeface="Helvetica" pitchFamily="34" charset="0"/>
        <a:ea typeface="+mn-ea"/>
        <a:cs typeface="+mn-cs"/>
      </a:defRPr>
    </a:lvl6pPr>
    <a:lvl7pPr marL="2743200" algn="l" defTabSz="914400" rtl="0" eaLnBrk="1" latinLnBrk="0" hangingPunct="1">
      <a:defRPr sz="1000" b="1" kern="1200">
        <a:solidFill>
          <a:schemeClr val="tx1"/>
        </a:solidFill>
        <a:latin typeface="Helvetica" pitchFamily="34" charset="0"/>
        <a:ea typeface="+mn-ea"/>
        <a:cs typeface="+mn-cs"/>
      </a:defRPr>
    </a:lvl7pPr>
    <a:lvl8pPr marL="3200400" algn="l" defTabSz="914400" rtl="0" eaLnBrk="1" latinLnBrk="0" hangingPunct="1">
      <a:defRPr sz="1000" b="1" kern="1200">
        <a:solidFill>
          <a:schemeClr val="tx1"/>
        </a:solidFill>
        <a:latin typeface="Helvetica" pitchFamily="34" charset="0"/>
        <a:ea typeface="+mn-ea"/>
        <a:cs typeface="+mn-cs"/>
      </a:defRPr>
    </a:lvl8pPr>
    <a:lvl9pPr marL="3657600" algn="l" defTabSz="914400" rtl="0" eaLnBrk="1" latinLnBrk="0" hangingPunct="1">
      <a:defRPr sz="1000" b="1" kern="1200">
        <a:solidFill>
          <a:schemeClr val="tx1"/>
        </a:solidFill>
        <a:latin typeface="Helvetica"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216">
          <p15:clr>
            <a:srgbClr val="A4A3A4"/>
          </p15:clr>
        </p15:guide>
        <p15:guide id="3" orient="horz" pos="3936">
          <p15:clr>
            <a:srgbClr val="A4A3A4"/>
          </p15:clr>
        </p15:guide>
        <p15:guide id="4" pos="2880">
          <p15:clr>
            <a:srgbClr val="A4A3A4"/>
          </p15:clr>
        </p15:guide>
        <p15:guide id="5" pos="1104">
          <p15:clr>
            <a:srgbClr val="A4A3A4"/>
          </p15:clr>
        </p15:guide>
        <p15:guide id="6" pos="98">
          <p15:clr>
            <a:srgbClr val="A4A3A4"/>
          </p15:clr>
        </p15:guide>
        <p15:guide id="7" pos="5686">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44A3"/>
    <a:srgbClr val="0A628A"/>
    <a:srgbClr val="013095"/>
    <a:srgbClr val="113885"/>
    <a:srgbClr val="133D91"/>
    <a:srgbClr val="133F85"/>
    <a:srgbClr val="002D77"/>
    <a:srgbClr val="00235D"/>
    <a:srgbClr val="FF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876" autoAdjust="0"/>
    <p:restoredTop sz="74055" autoAdjust="0"/>
  </p:normalViewPr>
  <p:slideViewPr>
    <p:cSldViewPr>
      <p:cViewPr varScale="1">
        <p:scale>
          <a:sx n="44" d="100"/>
          <a:sy n="44" d="100"/>
        </p:scale>
        <p:origin x="-1642" y="-77"/>
      </p:cViewPr>
      <p:guideLst>
        <p:guide orient="horz" pos="2160"/>
        <p:guide orient="horz" pos="4216"/>
        <p:guide orient="horz" pos="3936"/>
        <p:guide pos="2880"/>
        <p:guide pos="1104"/>
        <p:guide pos="98"/>
        <p:guide pos="56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6248"/>
    </p:cViewPr>
  </p:sorterViewPr>
  <p:notesViewPr>
    <p:cSldViewPr>
      <p:cViewPr varScale="1">
        <p:scale>
          <a:sx n="66" d="100"/>
          <a:sy n="66" d="100"/>
        </p:scale>
        <p:origin x="0" y="0"/>
      </p:cViewPr>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8.wmf"/><Relationship Id="rId4" Type="http://schemas.openxmlformats.org/officeDocument/2006/relationships/image" Target="../media/image1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19.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4.wmf"/><Relationship Id="rId1" Type="http://schemas.openxmlformats.org/officeDocument/2006/relationships/image" Target="../media/image20.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2.wmf"/><Relationship Id="rId1" Type="http://schemas.openxmlformats.org/officeDocument/2006/relationships/image" Target="../media/image14.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42" name="Rectangle 2"/>
          <p:cNvSpPr>
            <a:spLocks noGrp="1" noChangeArrowheads="1"/>
          </p:cNvSpPr>
          <p:nvPr>
            <p:ph type="hdr" sz="quarter"/>
          </p:nvPr>
        </p:nvSpPr>
        <p:spPr bwMode="auto">
          <a:xfrm>
            <a:off x="1" y="0"/>
            <a:ext cx="3033713" cy="437472"/>
          </a:xfrm>
          <a:prstGeom prst="rect">
            <a:avLst/>
          </a:prstGeom>
          <a:noFill/>
          <a:ln w="9525">
            <a:noFill/>
            <a:miter lim="800000"/>
            <a:headEnd/>
            <a:tailEnd/>
          </a:ln>
          <a:effectLst/>
        </p:spPr>
        <p:txBody>
          <a:bodyPr vert="horz" wrap="square" lIns="87545" tIns="43775" rIns="87545" bIns="43775" numCol="1" anchor="t" anchorCtr="0" compatLnSpc="1">
            <a:prstTxWarp prst="textNoShape">
              <a:avLst/>
            </a:prstTxWarp>
          </a:bodyPr>
          <a:lstStyle>
            <a:lvl1pPr algn="l" defTabSz="877007" eaLnBrk="0" hangingPunct="0">
              <a:defRPr sz="1200" b="0">
                <a:latin typeface="Helvetica" pitchFamily="-96" charset="0"/>
              </a:defRPr>
            </a:lvl1pPr>
          </a:lstStyle>
          <a:p>
            <a:pPr>
              <a:defRPr/>
            </a:pPr>
            <a:endParaRPr lang="en-US"/>
          </a:p>
        </p:txBody>
      </p:sp>
      <p:sp>
        <p:nvSpPr>
          <p:cNvPr id="1239043" name="Rectangle 3"/>
          <p:cNvSpPr>
            <a:spLocks noGrp="1" noChangeArrowheads="1"/>
          </p:cNvSpPr>
          <p:nvPr>
            <p:ph type="dt" sz="quarter" idx="1"/>
          </p:nvPr>
        </p:nvSpPr>
        <p:spPr bwMode="auto">
          <a:xfrm>
            <a:off x="3902075" y="0"/>
            <a:ext cx="3032125" cy="437472"/>
          </a:xfrm>
          <a:prstGeom prst="rect">
            <a:avLst/>
          </a:prstGeom>
          <a:noFill/>
          <a:ln w="9525">
            <a:noFill/>
            <a:miter lim="800000"/>
            <a:headEnd/>
            <a:tailEnd/>
          </a:ln>
          <a:effectLst/>
        </p:spPr>
        <p:txBody>
          <a:bodyPr vert="horz" wrap="square" lIns="87545" tIns="43775" rIns="87545" bIns="43775" numCol="1" anchor="t" anchorCtr="0" compatLnSpc="1">
            <a:prstTxWarp prst="textNoShape">
              <a:avLst/>
            </a:prstTxWarp>
          </a:bodyPr>
          <a:lstStyle>
            <a:lvl1pPr algn="r" defTabSz="877007" eaLnBrk="0" hangingPunct="0">
              <a:defRPr sz="1200" b="0">
                <a:latin typeface="Helvetica" pitchFamily="-96" charset="0"/>
              </a:defRPr>
            </a:lvl1pPr>
          </a:lstStyle>
          <a:p>
            <a:pPr>
              <a:defRPr/>
            </a:pPr>
            <a:endParaRPr lang="en-US"/>
          </a:p>
        </p:txBody>
      </p:sp>
      <p:sp>
        <p:nvSpPr>
          <p:cNvPr id="1239044" name="Rectangle 4"/>
          <p:cNvSpPr>
            <a:spLocks noGrp="1" noChangeArrowheads="1"/>
          </p:cNvSpPr>
          <p:nvPr>
            <p:ph type="ftr" sz="quarter" idx="2"/>
          </p:nvPr>
        </p:nvSpPr>
        <p:spPr bwMode="auto">
          <a:xfrm>
            <a:off x="1" y="8782728"/>
            <a:ext cx="3033713" cy="437472"/>
          </a:xfrm>
          <a:prstGeom prst="rect">
            <a:avLst/>
          </a:prstGeom>
          <a:noFill/>
          <a:ln w="9525">
            <a:noFill/>
            <a:miter lim="800000"/>
            <a:headEnd/>
            <a:tailEnd/>
          </a:ln>
          <a:effectLst/>
        </p:spPr>
        <p:txBody>
          <a:bodyPr vert="horz" wrap="square" lIns="87545" tIns="43775" rIns="87545" bIns="43775" numCol="1" anchor="b" anchorCtr="0" compatLnSpc="1">
            <a:prstTxWarp prst="textNoShape">
              <a:avLst/>
            </a:prstTxWarp>
          </a:bodyPr>
          <a:lstStyle>
            <a:lvl1pPr algn="l" defTabSz="877007" eaLnBrk="0" hangingPunct="0">
              <a:defRPr sz="1200" b="0">
                <a:latin typeface="Helvetica" pitchFamily="-96" charset="0"/>
              </a:defRPr>
            </a:lvl1pPr>
          </a:lstStyle>
          <a:p>
            <a:pPr>
              <a:defRPr/>
            </a:pPr>
            <a:endParaRPr lang="en-US"/>
          </a:p>
        </p:txBody>
      </p:sp>
      <p:sp>
        <p:nvSpPr>
          <p:cNvPr id="1239045" name="Rectangle 5"/>
          <p:cNvSpPr>
            <a:spLocks noGrp="1" noChangeArrowheads="1"/>
          </p:cNvSpPr>
          <p:nvPr>
            <p:ph type="sldNum" sz="quarter" idx="3"/>
          </p:nvPr>
        </p:nvSpPr>
        <p:spPr bwMode="auto">
          <a:xfrm>
            <a:off x="3902075" y="8782728"/>
            <a:ext cx="3032125" cy="437472"/>
          </a:xfrm>
          <a:prstGeom prst="rect">
            <a:avLst/>
          </a:prstGeom>
          <a:noFill/>
          <a:ln w="9525">
            <a:noFill/>
            <a:miter lim="800000"/>
            <a:headEnd/>
            <a:tailEnd/>
          </a:ln>
          <a:effectLst/>
        </p:spPr>
        <p:txBody>
          <a:bodyPr vert="horz" wrap="square" lIns="87545" tIns="43775" rIns="87545" bIns="43775" numCol="1" anchor="b" anchorCtr="0" compatLnSpc="1">
            <a:prstTxWarp prst="textNoShape">
              <a:avLst/>
            </a:prstTxWarp>
          </a:bodyPr>
          <a:lstStyle>
            <a:lvl1pPr algn="r" defTabSz="877007" eaLnBrk="0" hangingPunct="0">
              <a:defRPr sz="1200" b="0">
                <a:latin typeface="Helvetica" pitchFamily="-96" charset="0"/>
              </a:defRPr>
            </a:lvl1pPr>
          </a:lstStyle>
          <a:p>
            <a:pPr>
              <a:defRPr/>
            </a:pPr>
            <a:fld id="{4A3B835A-C0F4-4F48-BF7B-D3ACC7DA4A2E}" type="slidenum">
              <a:rPr lang="en-US"/>
              <a:pPr>
                <a:defRPr/>
              </a:pPr>
              <a:t>‹#›</a:t>
            </a:fld>
            <a:endParaRPr lang="en-US"/>
          </a:p>
        </p:txBody>
      </p:sp>
    </p:spTree>
    <p:extLst>
      <p:ext uri="{BB962C8B-B14F-4D97-AF65-F5344CB8AC3E}">
        <p14:creationId xmlns:p14="http://schemas.microsoft.com/office/powerpoint/2010/main" val="3783602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5" y="4379478"/>
            <a:ext cx="5086350" cy="4149645"/>
          </a:xfrm>
          <a:prstGeom prst="rect">
            <a:avLst/>
          </a:prstGeom>
          <a:noFill/>
          <a:ln w="12700">
            <a:noFill/>
            <a:miter lim="800000"/>
            <a:headEnd/>
            <a:tailEnd/>
          </a:ln>
          <a:effectLst/>
        </p:spPr>
        <p:txBody>
          <a:bodyPr vert="horz" wrap="square" lIns="91283" tIns="44840" rIns="91283" bIns="4484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99" name="Rectangle 3"/>
          <p:cNvSpPr>
            <a:spLocks noGrp="1" noRot="1" noChangeAspect="1" noChangeArrowheads="1" noTextEdit="1"/>
          </p:cNvSpPr>
          <p:nvPr>
            <p:ph type="sldImg" idx="2"/>
          </p:nvPr>
        </p:nvSpPr>
        <p:spPr bwMode="auto">
          <a:xfrm>
            <a:off x="1162050" y="692150"/>
            <a:ext cx="4608513" cy="3457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3273066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96"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96"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96"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96"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9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2</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1956979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15</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We will talk about the PIEs in more details</a:t>
            </a:r>
          </a:p>
        </p:txBody>
      </p:sp>
    </p:spTree>
    <p:extLst>
      <p:ext uri="{BB962C8B-B14F-4D97-AF65-F5344CB8AC3E}">
        <p14:creationId xmlns:p14="http://schemas.microsoft.com/office/powerpoint/2010/main" val="63181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17</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63937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061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19</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will talk about the PIEs in more details</a:t>
            </a:r>
          </a:p>
        </p:txBody>
      </p:sp>
    </p:spTree>
    <p:extLst>
      <p:ext uri="{BB962C8B-B14F-4D97-AF65-F5344CB8AC3E}">
        <p14:creationId xmlns:p14="http://schemas.microsoft.com/office/powerpoint/2010/main" val="96091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20</a:t>
            </a:fld>
            <a:endParaRPr lang="en-US" dirty="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will talk about the PIEs in more details</a:t>
            </a:r>
          </a:p>
        </p:txBody>
      </p:sp>
    </p:spTree>
    <p:extLst>
      <p:ext uri="{BB962C8B-B14F-4D97-AF65-F5344CB8AC3E}">
        <p14:creationId xmlns:p14="http://schemas.microsoft.com/office/powerpoint/2010/main" val="201038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24</a:t>
            </a:fld>
            <a:endParaRPr lang="en-US" dirty="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will talk about the PIEs in more details</a:t>
            </a:r>
          </a:p>
        </p:txBody>
      </p:sp>
    </p:spTree>
    <p:extLst>
      <p:ext uri="{BB962C8B-B14F-4D97-AF65-F5344CB8AC3E}">
        <p14:creationId xmlns:p14="http://schemas.microsoft.com/office/powerpoint/2010/main" val="42997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25</a:t>
            </a:fld>
            <a:endParaRPr lang="en-US" dirty="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will talk about the PIEs in more details</a:t>
            </a:r>
          </a:p>
        </p:txBody>
      </p:sp>
    </p:spTree>
    <p:extLst>
      <p:ext uri="{BB962C8B-B14F-4D97-AF65-F5344CB8AC3E}">
        <p14:creationId xmlns:p14="http://schemas.microsoft.com/office/powerpoint/2010/main" val="2865271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26</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6701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28</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243618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smtClean="0"/>
              <a:t>Look at data summaries</a:t>
            </a:r>
          </a:p>
          <a:p>
            <a:pPr lvl="2"/>
            <a:r>
              <a:rPr lang="en-US" altLang="en-US" dirty="0" smtClean="0"/>
              <a:t>Check ranges, types, and missing </a:t>
            </a:r>
            <a:r>
              <a:rPr lang="en-US" altLang="en-US" dirty="0" err="1" smtClean="0"/>
              <a:t>percents</a:t>
            </a:r>
            <a:endParaRPr lang="en-US" altLang="en-US" dirty="0" smtClean="0"/>
          </a:p>
          <a:p>
            <a:pPr lvl="1"/>
            <a:r>
              <a:rPr lang="en-US" altLang="en-US" dirty="0" smtClean="0"/>
              <a:t>Visualize the distribution</a:t>
            </a:r>
          </a:p>
          <a:p>
            <a:pPr lvl="2"/>
            <a:r>
              <a:rPr lang="en-US" altLang="en-US" dirty="0" smtClean="0"/>
              <a:t>Check skews, outliers</a:t>
            </a:r>
            <a:endParaRPr lang="en-US" dirty="0" smtClean="0"/>
          </a:p>
          <a:p>
            <a:endParaRPr lang="en-US" dirty="0"/>
          </a:p>
        </p:txBody>
      </p:sp>
    </p:spTree>
    <p:extLst>
      <p:ext uri="{BB962C8B-B14F-4D97-AF65-F5344CB8AC3E}">
        <p14:creationId xmlns:p14="http://schemas.microsoft.com/office/powerpoint/2010/main" val="311395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6</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We will talk about the PIEs in more details</a:t>
            </a:r>
          </a:p>
        </p:txBody>
      </p:sp>
    </p:spTree>
    <p:extLst>
      <p:ext uri="{BB962C8B-B14F-4D97-AF65-F5344CB8AC3E}">
        <p14:creationId xmlns:p14="http://schemas.microsoft.com/office/powerpoint/2010/main" val="235657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2B66E5BF-3381-4223-80D0-64675D3B3DCA}" type="slidenum">
              <a:rPr lang="en-US" smtClean="0"/>
              <a:pPr/>
              <a:t>37</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 (assuming the tasks in classification—not effective when the percentage of missing values per attribute varies considerably.</a:t>
            </a:r>
          </a:p>
          <a:p>
            <a:endParaRPr lang="en-US" smtClean="0"/>
          </a:p>
        </p:txBody>
      </p:sp>
    </p:spTree>
    <p:extLst>
      <p:ext uri="{BB962C8B-B14F-4D97-AF65-F5344CB8AC3E}">
        <p14:creationId xmlns:p14="http://schemas.microsoft.com/office/powerpoint/2010/main" val="130882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2B66E5BF-3381-4223-80D0-64675D3B3DCA}" type="slidenum">
              <a:rPr lang="en-US" smtClean="0"/>
              <a:pPr/>
              <a:t>38</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 (assuming the tasks in classification—not effective when the percentage of missing values per attribute varies considerably.</a:t>
            </a:r>
          </a:p>
          <a:p>
            <a:endParaRPr lang="en-US" smtClean="0"/>
          </a:p>
        </p:txBody>
      </p:sp>
    </p:spTree>
    <p:extLst>
      <p:ext uri="{BB962C8B-B14F-4D97-AF65-F5344CB8AC3E}">
        <p14:creationId xmlns:p14="http://schemas.microsoft.com/office/powerpoint/2010/main" val="1822726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2B66E5BF-3381-4223-80D0-64675D3B3DCA}" type="slidenum">
              <a:rPr lang="en-US" smtClean="0"/>
              <a:pPr/>
              <a:t>39</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 (assuming the tasks in classification—not effective when the percentage of missing values per attribute varies considerably.</a:t>
            </a:r>
          </a:p>
          <a:p>
            <a:endParaRPr lang="en-US" smtClean="0"/>
          </a:p>
        </p:txBody>
      </p:sp>
    </p:spTree>
    <p:extLst>
      <p:ext uri="{BB962C8B-B14F-4D97-AF65-F5344CB8AC3E}">
        <p14:creationId xmlns:p14="http://schemas.microsoft.com/office/powerpoint/2010/main" val="284653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2B66E5BF-3381-4223-80D0-64675D3B3DCA}" type="slidenum">
              <a:rPr lang="en-US" smtClean="0"/>
              <a:pPr/>
              <a:t>40</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 (assuming the tasks in classification—not effective when the percentage of missing values per attribute varies considerably.</a:t>
            </a:r>
          </a:p>
          <a:p>
            <a:endParaRPr lang="en-US" smtClean="0"/>
          </a:p>
        </p:txBody>
      </p:sp>
    </p:spTree>
    <p:extLst>
      <p:ext uri="{BB962C8B-B14F-4D97-AF65-F5344CB8AC3E}">
        <p14:creationId xmlns:p14="http://schemas.microsoft.com/office/powerpoint/2010/main" val="2685578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2B66E5BF-3381-4223-80D0-64675D3B3DCA}" type="slidenum">
              <a:rPr lang="en-US" smtClean="0"/>
              <a:pPr/>
              <a:t>41</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 (assuming the tasks in classification—not effective when the percentage of missing values per attribute varies considerably.</a:t>
            </a:r>
          </a:p>
          <a:p>
            <a:endParaRPr lang="en-US" smtClean="0"/>
          </a:p>
        </p:txBody>
      </p:sp>
    </p:spTree>
    <p:extLst>
      <p:ext uri="{BB962C8B-B14F-4D97-AF65-F5344CB8AC3E}">
        <p14:creationId xmlns:p14="http://schemas.microsoft.com/office/powerpoint/2010/main" val="2372049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48</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2481328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61</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194508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a:xfrm>
            <a:off x="3927917" y="8757932"/>
            <a:ext cx="3004716" cy="460696"/>
          </a:xfrm>
          <a:prstGeom prst="rect">
            <a:avLst/>
          </a:prstGeom>
        </p:spPr>
        <p:txBody>
          <a:bodyPr lIns="90426" tIns="45212" rIns="90426" bIns="45212"/>
          <a:lstStyle/>
          <a:p>
            <a:pPr>
              <a:defRPr/>
            </a:pPr>
            <a:fld id="{DE566BC6-E8C0-44EF-9417-3CF9DBDDEEAF}" type="slidenum">
              <a:rPr lang="en-US" smtClean="0"/>
              <a:pPr>
                <a:defRPr/>
              </a:pPr>
              <a:t>63</a:t>
            </a:fld>
            <a:endParaRPr lang="en-US"/>
          </a:p>
        </p:txBody>
      </p:sp>
    </p:spTree>
    <p:extLst>
      <p:ext uri="{BB962C8B-B14F-4D97-AF65-F5344CB8AC3E}">
        <p14:creationId xmlns:p14="http://schemas.microsoft.com/office/powerpoint/2010/main" val="2437441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71</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2369579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4166555B-248F-4562-A9EE-4CD0DF525AB7}" type="slidenum">
              <a:rPr lang="en-US" smtClean="0"/>
              <a:pPr/>
              <a:t>76</a:t>
            </a:fld>
            <a:endParaRPr lang="en-US"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dirty="0" smtClean="0"/>
              <a:t>Feature selection:</a:t>
            </a:r>
          </a:p>
          <a:p>
            <a:pPr lvl="1"/>
            <a:r>
              <a:rPr lang="en-US" dirty="0" smtClean="0"/>
              <a:t>-Select a minimum set of features </a:t>
            </a:r>
            <a:r>
              <a:rPr lang="en-US" dirty="0" smtClean="0">
                <a:sym typeface="Symbol" pitchFamily="18" charset="2"/>
              </a:rPr>
              <a:t>such that the probability distribution of different classes given the values for those features is as close as possible to the original distribution given the values of all features</a:t>
            </a:r>
          </a:p>
          <a:p>
            <a:pPr lvl="1"/>
            <a:r>
              <a:rPr lang="en-US" dirty="0" smtClean="0">
                <a:sym typeface="Symbol" pitchFamily="18" charset="2"/>
              </a:rPr>
              <a:t>-reduce # of patterns in the patterns, easier to understand</a:t>
            </a:r>
          </a:p>
        </p:txBody>
      </p:sp>
    </p:spTree>
    <p:extLst>
      <p:ext uri="{BB962C8B-B14F-4D97-AF65-F5344CB8AC3E}">
        <p14:creationId xmlns:p14="http://schemas.microsoft.com/office/powerpoint/2010/main" val="427559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A2323312-11AE-4104-9D4A-226C8002FE53}" type="slidenum">
              <a:rPr lang="en-US" smtClean="0"/>
              <a:pPr/>
              <a:t>7</a:t>
            </a:fld>
            <a:endParaRPr lang="en-US"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23961" y="4379902"/>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So, what does good quality data look like?</a:t>
            </a:r>
          </a:p>
        </p:txBody>
      </p:sp>
    </p:spTree>
    <p:extLst>
      <p:ext uri="{BB962C8B-B14F-4D97-AF65-F5344CB8AC3E}">
        <p14:creationId xmlns:p14="http://schemas.microsoft.com/office/powerpoint/2010/main" val="273884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4166555B-248F-4562-A9EE-4CD0DF525AB7}" type="slidenum">
              <a:rPr lang="en-US" smtClean="0"/>
              <a:pPr/>
              <a:t>77</a:t>
            </a:fld>
            <a:endParaRPr lang="en-US"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smtClean="0"/>
              <a:t>Feature selection:</a:t>
            </a:r>
          </a:p>
          <a:p>
            <a:pPr lvl="1"/>
            <a:r>
              <a:rPr lang="en-US" smtClean="0"/>
              <a:t>-Select a minimum set of features </a:t>
            </a:r>
            <a:r>
              <a:rPr lang="en-US" smtClean="0">
                <a:sym typeface="Symbol" pitchFamily="18" charset="2"/>
              </a:rPr>
              <a:t>such that the probability distribution of different classes given the values for those features is as close as possible to the original distribution given the values of all features</a:t>
            </a:r>
          </a:p>
          <a:p>
            <a:pPr lvl="1"/>
            <a:r>
              <a:rPr lang="en-US" smtClean="0">
                <a:sym typeface="Symbol" pitchFamily="18" charset="2"/>
              </a:rPr>
              <a:t>-reduce # of patterns in the patterns, easier to understand</a:t>
            </a:r>
          </a:p>
        </p:txBody>
      </p:sp>
    </p:spTree>
    <p:extLst>
      <p:ext uri="{BB962C8B-B14F-4D97-AF65-F5344CB8AC3E}">
        <p14:creationId xmlns:p14="http://schemas.microsoft.com/office/powerpoint/2010/main" val="144710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5118E58-A8A1-4ACC-AFE0-8F4BA286A966}" type="slidenum">
              <a:rPr lang="en-US" altLang="en-US" smtClean="0"/>
              <a:pPr/>
              <a:t>103</a:t>
            </a:fld>
            <a:endParaRPr lang="en-US" altLang="en-US" smtClean="0"/>
          </a:p>
        </p:txBody>
      </p:sp>
      <p:sp>
        <p:nvSpPr>
          <p:cNvPr id="151555" name="Rectangle 2"/>
          <p:cNvSpPr>
            <a:spLocks noRot="1" noChangeArrowheads="1" noTextEdit="1"/>
          </p:cNvSpPr>
          <p:nvPr>
            <p:ph type="sldImg"/>
          </p:nvPr>
        </p:nvSpPr>
        <p:spPr>
          <a:xfrm>
            <a:off x="106363" y="0"/>
            <a:ext cx="2867025" cy="2151063"/>
          </a:xfrm>
          <a:ln/>
        </p:spPr>
      </p:sp>
      <p:sp>
        <p:nvSpPr>
          <p:cNvPr id="151556" name="Rectangle 3"/>
          <p:cNvSpPr>
            <a:spLocks noGrp="1" noChangeArrowheads="1"/>
          </p:cNvSpPr>
          <p:nvPr>
            <p:ph type="body" idx="1"/>
          </p:nvPr>
        </p:nvSpPr>
        <p:spPr>
          <a:xfrm>
            <a:off x="0" y="2459026"/>
            <a:ext cx="6934200" cy="6069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2" tIns="45482" rIns="90962" bIns="45482"/>
          <a:lstStyle/>
          <a:p>
            <a:pPr eaLnBrk="1" hangingPunct="1">
              <a:lnSpc>
                <a:spcPct val="90000"/>
              </a:lnSpc>
              <a:spcBef>
                <a:spcPct val="70000"/>
              </a:spcBef>
            </a:pPr>
            <a:r>
              <a:rPr lang="en-US" altLang="en-US" sz="2000"/>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B5587263-F6E1-49E2-BFA9-425E3D70E648}" type="slidenum">
              <a:rPr lang="en-US" altLang="en-US" smtClean="0"/>
              <a:pPr/>
              <a:t>105</a:t>
            </a:fld>
            <a:endParaRPr lang="en-US" altLang="en-US" smtClean="0"/>
          </a:p>
        </p:txBody>
      </p:sp>
      <p:sp>
        <p:nvSpPr>
          <p:cNvPr id="152579" name="Rectangle 2"/>
          <p:cNvSpPr>
            <a:spLocks noRot="1" noChangeArrowheads="1" noTextEdit="1"/>
          </p:cNvSpPr>
          <p:nvPr>
            <p:ph type="sldImg"/>
          </p:nvPr>
        </p:nvSpPr>
        <p:spPr>
          <a:ln/>
        </p:spPr>
      </p:sp>
      <p:sp>
        <p:nvSpPr>
          <p:cNvPr id="152580"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2" tIns="46146" rIns="92292" bIns="46146"/>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25DEDA47-658A-48B8-BDD3-D80AD679F222}" type="slidenum">
              <a:rPr lang="en-US" altLang="en-US" smtClean="0"/>
              <a:pPr/>
              <a:t>106</a:t>
            </a:fld>
            <a:endParaRPr lang="en-US" altLang="en-US" smtClean="0"/>
          </a:p>
        </p:txBody>
      </p:sp>
      <p:sp>
        <p:nvSpPr>
          <p:cNvPr id="153603" name="Rectangle 2"/>
          <p:cNvSpPr>
            <a:spLocks noRot="1" noChangeArrowheads="1" noTextEdit="1"/>
          </p:cNvSpPr>
          <p:nvPr>
            <p:ph type="sldImg"/>
          </p:nvPr>
        </p:nvSpPr>
        <p:spPr>
          <a:ln/>
        </p:spPr>
      </p:sp>
      <p:sp>
        <p:nvSpPr>
          <p:cNvPr id="153604"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2" tIns="46146" rIns="92292" bIns="46146"/>
          <a:lstStyle/>
          <a:p>
            <a:pPr eaLnBrk="1" hangingPunct="1"/>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933CC936-377A-443B-8F56-2FD522430C16}" type="slidenum">
              <a:rPr lang="en-US" altLang="en-US" smtClean="0"/>
              <a:pPr/>
              <a:t>107</a:t>
            </a:fld>
            <a:endParaRPr lang="en-US" altLang="en-US" smtClean="0"/>
          </a:p>
        </p:txBody>
      </p:sp>
      <p:sp>
        <p:nvSpPr>
          <p:cNvPr id="154627" name="Rectangle 2"/>
          <p:cNvSpPr>
            <a:spLocks noRot="1" noChangeArrowheads="1" noTextEdit="1"/>
          </p:cNvSpPr>
          <p:nvPr>
            <p:ph type="sldImg"/>
          </p:nvPr>
        </p:nvSpPr>
        <p:spPr>
          <a:ln/>
        </p:spPr>
      </p:sp>
      <p:sp>
        <p:nvSpPr>
          <p:cNvPr id="154628"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2" tIns="46146" rIns="92292" bIns="46146"/>
          <a:lstStyle/>
          <a:p>
            <a:pPr eaLnBrk="1" hangingPunct="1"/>
            <a:r>
              <a:rPr lang="en-US" altLang="en-US" sz="2000"/>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72C4EC34-4B29-4F55-AC7F-A9976F3A6F0C}" type="slidenum">
              <a:rPr lang="en-US" altLang="en-US" smtClean="0"/>
              <a:pPr/>
              <a:t>108</a:t>
            </a:fld>
            <a:endParaRPr lang="en-US" altLang="en-US" smtClean="0"/>
          </a:p>
        </p:txBody>
      </p:sp>
      <p:sp>
        <p:nvSpPr>
          <p:cNvPr id="155651" name="Rectangle 2"/>
          <p:cNvSpPr>
            <a:spLocks noRot="1" noChangeArrowheads="1" noTextEdit="1"/>
          </p:cNvSpPr>
          <p:nvPr>
            <p:ph type="sldImg"/>
          </p:nvPr>
        </p:nvSpPr>
        <p:spPr>
          <a:ln/>
        </p:spPr>
      </p:sp>
      <p:sp>
        <p:nvSpPr>
          <p:cNvPr id="155652"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2" tIns="46146" rIns="92292" bIns="46146"/>
          <a:lstStyle/>
          <a:p>
            <a:pPr eaLnBrk="1" hangingPunct="1"/>
            <a:r>
              <a:rPr lang="en-US" altLang="en-US" sz="2000"/>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272ABD9F-1B4D-4310-8B3D-2CA092EEF3D1}" type="slidenum">
              <a:rPr lang="en-US" altLang="en-US" smtClean="0"/>
              <a:pPr/>
              <a:t>110</a:t>
            </a:fld>
            <a:endParaRPr lang="en-US" altLang="en-US" smtClean="0"/>
          </a:p>
        </p:txBody>
      </p:sp>
      <p:sp>
        <p:nvSpPr>
          <p:cNvPr id="156675" name="Rectangle 2"/>
          <p:cNvSpPr>
            <a:spLocks noRot="1" noChangeArrowheads="1" noTextEdit="1"/>
          </p:cNvSpPr>
          <p:nvPr>
            <p:ph type="sldImg"/>
          </p:nvPr>
        </p:nvSpPr>
        <p:spPr>
          <a:ln/>
        </p:spPr>
      </p:sp>
      <p:sp>
        <p:nvSpPr>
          <p:cNvPr id="156676"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000"/>
              <a:t>Knowledge discovery in Databases (KDD) is a </a:t>
            </a:r>
            <a:r>
              <a:rPr lang="en-US" altLang="en-US" sz="2400"/>
              <a:t>non-trivial process of identifying, valid, novel, potentially useful and ultimately understandable patterns in data stored in large databases, data warehouses, and other massive information repositories</a:t>
            </a:r>
          </a:p>
          <a:p>
            <a:pPr eaLnBrk="1" hangingPunct="1"/>
            <a:endParaRPr lang="en-US" altLang="en-US" sz="2400"/>
          </a:p>
          <a:p>
            <a:pPr eaLnBrk="1" hangingPunct="1"/>
            <a:r>
              <a:rPr lang="en-US" altLang="en-US" sz="2000"/>
              <a:t>Data preparation:</a:t>
            </a:r>
          </a:p>
          <a:p>
            <a:pPr eaLnBrk="1" hangingPunct="1"/>
            <a:r>
              <a:rPr lang="en-US" altLang="en-US" sz="2000"/>
              <a:t>Cleaning- remove noise and inconsistent data</a:t>
            </a:r>
          </a:p>
          <a:p>
            <a:pPr eaLnBrk="1" hangingPunct="1"/>
            <a:r>
              <a:rPr lang="en-US" altLang="en-US" sz="2000"/>
              <a:t>Filtering, Integration – multiple data sources may be combined</a:t>
            </a:r>
          </a:p>
          <a:p>
            <a:pPr eaLnBrk="1" hangingPunct="1"/>
            <a:endParaRPr lang="en-US" altLang="en-US" sz="2000"/>
          </a:p>
          <a:p>
            <a:pPr eaLnBrk="1" hangingPunct="1"/>
            <a:endParaRPr lang="en-US" altLang="en-US" sz="20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21AC9105-49E5-468C-9CF0-5E41112DF694}" type="slidenum">
              <a:rPr lang="en-US" altLang="en-US" smtClean="0"/>
              <a:pPr/>
              <a:t>147</a:t>
            </a:fld>
            <a:endParaRPr lang="en-US" altLang="en-US" smtClean="0"/>
          </a:p>
        </p:txBody>
      </p:sp>
      <p:sp>
        <p:nvSpPr>
          <p:cNvPr id="157699" name="Rectangle 2"/>
          <p:cNvSpPr>
            <a:spLocks noRo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 lesson 2, we are continuing with learning about Dprep and will take a look at data preparation as a process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554A3CF5-6456-4038-8CFE-5BDB08CCCF6A}" type="slidenum">
              <a:rPr lang="en-US" altLang="en-US" smtClean="0"/>
              <a:pPr/>
              <a:t>149</a:t>
            </a:fld>
            <a:endParaRPr lang="en-US" altLang="en-US" smtClean="0"/>
          </a:p>
        </p:txBody>
      </p:sp>
      <p:sp>
        <p:nvSpPr>
          <p:cNvPr id="158723" name="Rectangle 2"/>
          <p:cNvSpPr>
            <a:spLocks noRo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-Data Prep has been placed in the context of data exploration, in which the problem to be solved, not the technology is dominant </a:t>
            </a:r>
          </a:p>
          <a:p>
            <a:r>
              <a:rPr lang="en-US" altLang="en-US" smtClean="0"/>
              <a:t>-Without identifying the problem to solve, it is hard to the define how to extract the gist from data</a:t>
            </a:r>
          </a:p>
          <a:p>
            <a:r>
              <a:rPr lang="en-US" altLang="en-US" smtClean="0"/>
              <a:t>-Without a good idea what the successful solution would look like, it is hard to determine if we did success</a:t>
            </a:r>
          </a:p>
          <a:p>
            <a:endParaRPr lang="en-US" altLang="en-US" smtClean="0"/>
          </a:p>
          <a:p>
            <a:r>
              <a:rPr lang="en-US" altLang="en-US" smtClean="0"/>
              <a:t>Having specified what a suitable solution looks like, and having collected and discovered the appropriate data, you are ready to begin the process of data mining</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250B522-D77C-40D1-99B9-B117D7801689}" type="slidenum">
              <a:rPr lang="en-US" altLang="en-US" smtClean="0"/>
              <a:pPr/>
              <a:t>150</a:t>
            </a:fld>
            <a:endParaRPr lang="en-US" altLang="en-US" smtClean="0"/>
          </a:p>
        </p:txBody>
      </p:sp>
      <p:sp>
        <p:nvSpPr>
          <p:cNvPr id="159747" name="Rectangle 2"/>
          <p:cNvSpPr>
            <a:spLocks noRo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And, the main reason for data preprocessing…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76899BB4-993F-4B03-B83E-3D0E03052231}" type="slidenum">
              <a:rPr lang="en-US" smtClean="0"/>
              <a:pPr/>
              <a:t>8</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a:t>
            </a:r>
            <a:r>
              <a:rPr lang="en-US" baseline="0" dirty="0" smtClean="0"/>
              <a:t> prep is now its own topic, even books focused on it, defined by its practice , b/c data is so open ended</a:t>
            </a:r>
          </a:p>
          <a:p>
            <a:endParaRPr lang="en-US" baseline="0" dirty="0" smtClean="0"/>
          </a:p>
          <a:p>
            <a:r>
              <a:rPr lang="en-US" baseline="0" dirty="0" smtClean="0"/>
              <a:t>The process is iterative, so that one might </a:t>
            </a:r>
          </a:p>
        </p:txBody>
      </p:sp>
    </p:spTree>
    <p:extLst>
      <p:ext uri="{BB962C8B-B14F-4D97-AF65-F5344CB8AC3E}">
        <p14:creationId xmlns:p14="http://schemas.microsoft.com/office/powerpoint/2010/main" val="2119143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FA38015A-E553-4B64-987D-B8B4239BB5AF}" type="slidenum">
              <a:rPr lang="en-US" altLang="en-US" smtClean="0"/>
              <a:pPr/>
              <a:t>151</a:t>
            </a:fld>
            <a:endParaRPr lang="en-US" altLang="en-US" smtClean="0"/>
          </a:p>
        </p:txBody>
      </p:sp>
      <p:sp>
        <p:nvSpPr>
          <p:cNvPr id="160771" name="Rectangle 2"/>
          <p:cNvSpPr>
            <a:spLocks noChangeArrowheads="1" noTextEdit="1"/>
          </p:cNvSpPr>
          <p:nvPr>
            <p:ph type="sldImg"/>
          </p:nvPr>
        </p:nvSpPr>
        <p:spPr>
          <a:xfrm>
            <a:off x="1828800" y="692150"/>
            <a:ext cx="3276600" cy="2457450"/>
          </a:xfrm>
          <a:solidFill>
            <a:srgbClr val="FFFFFF"/>
          </a:solidFill>
          <a:ln/>
        </p:spPr>
      </p:sp>
      <p:sp>
        <p:nvSpPr>
          <p:cNvPr id="160772" name="Rectangle 3"/>
          <p:cNvSpPr>
            <a:spLocks noChangeArrowheads="1"/>
          </p:cNvSpPr>
          <p:nvPr>
            <p:ph type="body" idx="1"/>
          </p:nvPr>
        </p:nvSpPr>
        <p:spPr>
          <a:xfrm>
            <a:off x="923958" y="3457576"/>
            <a:ext cx="5086284" cy="5070500"/>
          </a:xfrm>
          <a:solidFill>
            <a:srgbClr val="FFFFFF"/>
          </a:solidFill>
          <a:ln>
            <a:solidFill>
              <a:srgbClr val="000000"/>
            </a:solidFill>
          </a:ln>
        </p:spPr>
        <p:txBody>
          <a:bodyPr/>
          <a:lstStyle/>
          <a:p>
            <a:r>
              <a:rPr lang="en-US" altLang="en-US" sz="2000"/>
              <a:t>4 basicall different styles of learning appear in data mining applications</a:t>
            </a:r>
          </a:p>
          <a:p>
            <a:endParaRPr lang="en-US" altLang="en-US" sz="2000"/>
          </a:p>
          <a:p>
            <a:r>
              <a:rPr lang="en-US" altLang="en-US" sz="2000"/>
              <a:t>Classification: ,earning scheme takes a set of classified examples from which it is expected to learn a way of classifying unseen examples</a:t>
            </a:r>
          </a:p>
          <a:p>
            <a:r>
              <a:rPr lang="en-US" altLang="en-US" sz="2000"/>
              <a:t>Association - any association between features is sought not just ones that predict a particular class </a:t>
            </a:r>
          </a:p>
          <a:p>
            <a:r>
              <a:rPr lang="en-US" altLang="en-US" sz="2000"/>
              <a:t>Clustering - groups of examples that belong together are sought</a:t>
            </a:r>
          </a:p>
          <a:p>
            <a:r>
              <a:rPr lang="en-US" altLang="en-US" sz="2000"/>
              <a:t>Numeric prediction - outcome to be predicted is not a desecrate class but a numeric quantity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F18AE0D2-0E8C-43B7-8052-2F22642D0E1A}" type="slidenum">
              <a:rPr lang="en-US" altLang="en-US" smtClean="0"/>
              <a:pPr/>
              <a:t>152</a:t>
            </a:fld>
            <a:endParaRPr lang="en-US" altLang="en-US" smtClean="0"/>
          </a:p>
        </p:txBody>
      </p:sp>
      <p:sp>
        <p:nvSpPr>
          <p:cNvPr id="161795" name="Rectangle 2"/>
          <p:cNvSpPr>
            <a:spLocks noChangeArrowheads="1" noTextEdit="1"/>
          </p:cNvSpPr>
          <p:nvPr>
            <p:ph type="sldImg"/>
          </p:nvPr>
        </p:nvSpPr>
        <p:spPr>
          <a:solidFill>
            <a:srgbClr val="FFFFFF"/>
          </a:solidFill>
          <a:ln/>
        </p:spPr>
      </p:sp>
      <p:sp>
        <p:nvSpPr>
          <p:cNvPr id="161796" name="Rectangle 3"/>
          <p:cNvSpPr>
            <a:spLocks noChangeArrowheads="1"/>
          </p:cNvSpPr>
          <p:nvPr>
            <p:ph type="body" idx="1"/>
          </p:nvPr>
        </p:nvSpPr>
        <p:spPr>
          <a:xfrm>
            <a:off x="308489" y="4379901"/>
            <a:ext cx="6393970" cy="4148175"/>
          </a:xfrm>
          <a:solidFill>
            <a:srgbClr val="FFFFFF"/>
          </a:solidFill>
          <a:ln>
            <a:solidFill>
              <a:srgbClr val="000000"/>
            </a:solidFill>
          </a:ln>
        </p:spPr>
        <p:txBody>
          <a:bodyPr/>
          <a:lstStyle/>
          <a:p>
            <a:r>
              <a:rPr lang="en-US" altLang="en-US" sz="2400"/>
              <a:t>The input to a machine learning scheme is a set of instances</a:t>
            </a:r>
          </a:p>
          <a:p>
            <a:r>
              <a:rPr lang="en-US" altLang="en-US" sz="2400"/>
              <a:t>The instances are the things that are to be classified, associated, clustered…</a:t>
            </a:r>
          </a:p>
          <a:p>
            <a:endParaRPr lang="en-US" altLang="en-US" sz="2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99CBCC30-65C4-4359-A236-8CB256EBA09C}" type="slidenum">
              <a:rPr lang="en-US" altLang="en-US" smtClean="0"/>
              <a:pPr/>
              <a:t>153</a:t>
            </a:fld>
            <a:endParaRPr lang="en-US" altLang="en-US" smtClean="0"/>
          </a:p>
        </p:txBody>
      </p:sp>
      <p:sp>
        <p:nvSpPr>
          <p:cNvPr id="162819" name="Rectangle 2"/>
          <p:cNvSpPr>
            <a:spLocks noChangeArrowheads="1" noTextEdit="1"/>
          </p:cNvSpPr>
          <p:nvPr>
            <p:ph type="sldImg"/>
          </p:nvPr>
        </p:nvSpPr>
        <p:spPr>
          <a:solidFill>
            <a:srgbClr val="FFFFFF"/>
          </a:solidFill>
          <a:ln/>
        </p:spPr>
      </p:sp>
      <p:sp>
        <p:nvSpPr>
          <p:cNvPr id="162820" name="Rectangle 3"/>
          <p:cNvSpPr>
            <a:spLocks noChangeArrowheads="1"/>
          </p:cNvSpPr>
          <p:nvPr>
            <p:ph type="body" idx="1"/>
          </p:nvPr>
        </p:nvSpPr>
        <p:spPr>
          <a:xfrm>
            <a:off x="923958" y="4379901"/>
            <a:ext cx="5086284" cy="4148175"/>
          </a:xfrm>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D7C3BFF6-35C9-4D73-844F-BA5F6781BC6F}" type="slidenum">
              <a:rPr lang="en-US" altLang="en-US" smtClean="0"/>
              <a:pPr/>
              <a:t>154</a:t>
            </a:fld>
            <a:endParaRPr lang="en-US" altLang="en-US" smtClean="0"/>
          </a:p>
        </p:txBody>
      </p:sp>
      <p:sp>
        <p:nvSpPr>
          <p:cNvPr id="163843" name="Rectangle 2"/>
          <p:cNvSpPr>
            <a:spLocks noChangeArrowheads="1" noTextEdit="1"/>
          </p:cNvSpPr>
          <p:nvPr>
            <p:ph type="sldImg"/>
          </p:nvPr>
        </p:nvSpPr>
        <p:spPr>
          <a:xfrm>
            <a:off x="1365250" y="0"/>
            <a:ext cx="2355850" cy="1766888"/>
          </a:xfrm>
          <a:solidFill>
            <a:srgbClr val="FFFFFF"/>
          </a:solidFill>
          <a:ln/>
        </p:spPr>
      </p:sp>
      <p:sp>
        <p:nvSpPr>
          <p:cNvPr id="163844" name="Rectangle 3"/>
          <p:cNvSpPr>
            <a:spLocks noChangeArrowheads="1"/>
          </p:cNvSpPr>
          <p:nvPr>
            <p:ph type="body" idx="1"/>
          </p:nvPr>
        </p:nvSpPr>
        <p:spPr>
          <a:xfrm>
            <a:off x="1" y="1997100"/>
            <a:ext cx="6702458" cy="6530975"/>
          </a:xfrm>
          <a:solidFill>
            <a:srgbClr val="FFFFFF"/>
          </a:solidFill>
          <a:ln>
            <a:solidFill>
              <a:srgbClr val="000000"/>
            </a:solidFill>
          </a:ln>
        </p:spPr>
        <p:txBody>
          <a:bodyPr/>
          <a:lstStyle/>
          <a:p>
            <a:r>
              <a:rPr lang="en-US" altLang="en-US" sz="2000"/>
              <a:t>Each individual, independent instance that provides the input to the machine learning is characterized by it’s values on a fixed predefined set of features of attributes</a:t>
            </a:r>
          </a:p>
          <a:p>
            <a:r>
              <a:rPr lang="en-US" altLang="en-US" sz="2000"/>
              <a:t>The instances are rows of the tables and attributes are columns</a:t>
            </a:r>
          </a:p>
          <a:p>
            <a:r>
              <a:rPr lang="en-US" altLang="en-US" sz="2000"/>
              <a:t>What if different instances have different features?</a:t>
            </a:r>
          </a:p>
          <a:p>
            <a:r>
              <a:rPr lang="en-US" altLang="en-US" sz="2000"/>
              <a:t>If instances were transportation vehicles:</a:t>
            </a:r>
          </a:p>
          <a:p>
            <a:r>
              <a:rPr lang="en-US" altLang="en-US" sz="2000"/>
              <a:t>number of wheels - for the ship</a:t>
            </a:r>
          </a:p>
          <a:p>
            <a:r>
              <a:rPr lang="en-US" altLang="en-US" sz="2000"/>
              <a:t>number of masts - for land vehicles?</a:t>
            </a:r>
          </a:p>
          <a:p>
            <a:endParaRPr lang="en-US" altLang="en-US" sz="2000"/>
          </a:p>
          <a:p>
            <a:r>
              <a:rPr lang="en-US" altLang="en-US" sz="2000"/>
              <a:t>Spouses name depends on married or not</a:t>
            </a:r>
          </a:p>
          <a:p>
            <a:endParaRPr lang="en-US" altLang="en-US" sz="2000"/>
          </a:p>
          <a:p>
            <a:r>
              <a:rPr lang="en-US" altLang="en-US" sz="2000"/>
              <a:t>The value of an attribute for a particular instance is a measurement of the quantity the the attribute refers to.  There is a broad distinction between the attributes that are numeric and nominal.</a:t>
            </a:r>
          </a:p>
          <a:p>
            <a:endParaRPr lang="en-US" altLang="en-US" sz="2000"/>
          </a:p>
          <a:p>
            <a:r>
              <a:rPr lang="en-US" altLang="en-US" sz="2000"/>
              <a:t>Continuous - real or integer valued</a:t>
            </a:r>
          </a:p>
          <a:p>
            <a:r>
              <a:rPr lang="en-US" altLang="en-US" sz="2000"/>
              <a:t>Nominal take on values In a pre specified, finite set of possibilities and ae sometimes called categorical</a:t>
            </a:r>
          </a:p>
          <a:p>
            <a:endParaRPr lang="en-US" altLang="en-US" sz="2000"/>
          </a:p>
          <a:p>
            <a:endParaRPr lang="en-US" altLang="en-US" sz="2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508B8D5-7ABC-49DE-BE2D-222C45EC7193}" type="slidenum">
              <a:rPr lang="en-US" altLang="en-US" smtClean="0"/>
              <a:pPr/>
              <a:t>155</a:t>
            </a:fld>
            <a:endParaRPr lang="en-US" altLang="en-US" smtClean="0"/>
          </a:p>
        </p:txBody>
      </p:sp>
      <p:sp>
        <p:nvSpPr>
          <p:cNvPr id="164867" name="Rectangle 2"/>
          <p:cNvSpPr>
            <a:spLocks noRot="1" noChangeArrowheads="1" noTextEdit="1"/>
          </p:cNvSpPr>
          <p:nvPr>
            <p:ph type="sldImg"/>
          </p:nvPr>
        </p:nvSpPr>
        <p:spPr>
          <a:ln/>
        </p:spPr>
      </p:sp>
      <p:sp>
        <p:nvSpPr>
          <p:cNvPr id="164868" name="Rectangle 3"/>
          <p:cNvSpPr>
            <a:spLocks noGrp="1" noChangeArrowheads="1"/>
          </p:cNvSpPr>
          <p:nvPr>
            <p:ph type="body" idx="1"/>
          </p:nvPr>
        </p:nvSpPr>
        <p:spPr>
          <a:xfrm>
            <a:off x="923958" y="4379901"/>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So, what does good quality data look like?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840E7D4F-4B3F-4DCF-A17F-B5469EFFD0AC}" type="slidenum">
              <a:rPr lang="en-US" altLang="en-US" smtClean="0"/>
              <a:pPr/>
              <a:t>156</a:t>
            </a:fld>
            <a:endParaRPr lang="en-US" altLang="en-US" smtClean="0"/>
          </a:p>
        </p:txBody>
      </p:sp>
      <p:sp>
        <p:nvSpPr>
          <p:cNvPr id="165891" name="Rectangle 2"/>
          <p:cNvSpPr>
            <a:spLocks noRo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process of data preparation has the purpose of…  </a:t>
            </a:r>
          </a:p>
          <a:p>
            <a:r>
              <a:rPr lang="en-US" altLang="en-US" smtClean="0"/>
              <a:t>-There is no magic “clean” or “fix” button.  DPrep is not a fully automated process.  Maybe one day when AI…</a:t>
            </a:r>
          </a:p>
          <a:p>
            <a:r>
              <a:rPr lang="en-US" altLang="en-US" smtClean="0"/>
              <a:t>The fundamental purpose of data prep is to manipulate and transform raw data so that the info content enfolded in the data set can be easily exposed and made more accessible.</a:t>
            </a:r>
          </a:p>
          <a:p>
            <a:r>
              <a:rPr lang="en-US" altLang="en-US" smtClean="0"/>
              <a:t>-Knowing…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A834884A-9617-4FA2-8232-DC1BB6B83A5F}" type="slidenum">
              <a:rPr lang="en-US" altLang="en-US" smtClean="0"/>
              <a:pPr/>
              <a:t>157</a:t>
            </a:fld>
            <a:endParaRPr lang="en-US" altLang="en-US" smtClean="0"/>
          </a:p>
        </p:txBody>
      </p:sp>
      <p:sp>
        <p:nvSpPr>
          <p:cNvPr id="166915" name="Rectangle 2"/>
          <p:cNvSpPr>
            <a:spLocks noRo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will talk about the PIEs in more details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ED8E7124-F01F-438E-9717-7DCE701322EA}" type="slidenum">
              <a:rPr lang="en-US" altLang="en-US" smtClean="0"/>
              <a:pPr/>
              <a:t>158</a:t>
            </a:fld>
            <a:endParaRPr lang="en-US" altLang="en-US" smtClean="0"/>
          </a:p>
        </p:txBody>
      </p:sp>
      <p:sp>
        <p:nvSpPr>
          <p:cNvPr id="167939" name="Rectangle 2"/>
          <p:cNvSpPr>
            <a:spLocks noRo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First we decide what the inputs are, the outputs are, what they would do and why we need them.  Then we decide on the middle…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5991D1AD-FDC9-4ACC-BC49-5939B78274D9}" type="slidenum">
              <a:rPr lang="en-US" altLang="en-US" smtClean="0"/>
              <a:pPr/>
              <a:t>159</a:t>
            </a:fld>
            <a:endParaRPr lang="en-US" altLang="en-US" smtClean="0"/>
          </a:p>
        </p:txBody>
      </p:sp>
      <p:sp>
        <p:nvSpPr>
          <p:cNvPr id="168963" name="Rectangle 2"/>
          <p:cNvSpPr>
            <a:spLocks noRo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First, let’s not forget about the nature of the modeling process in data mining – it is iterative.  That is, there is no linearity in applying and completing the steps of the data mining process…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D1FE8C6B-8E19-4EA6-96CB-190170133321}" type="slidenum">
              <a:rPr lang="en-US" altLang="en-US" smtClean="0"/>
              <a:pPr/>
              <a:t>161</a:t>
            </a:fld>
            <a:endParaRPr lang="en-US" altLang="en-US" smtClean="0"/>
          </a:p>
        </p:txBody>
      </p:sp>
      <p:sp>
        <p:nvSpPr>
          <p:cNvPr id="169987" name="Rectangle 2"/>
          <p:cNvSpPr>
            <a:spLocks noRo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One way to think about the data mining process, at a very high level, is to divide it into: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E537E13B-3C8E-4A5C-8EB8-9AC22B624D76}" type="slidenum">
              <a:rPr lang="en-US" smtClean="0"/>
              <a:pPr/>
              <a:t>9</a:t>
            </a:fld>
            <a:endParaRPr lang="en-US"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23961" y="4379902"/>
            <a:ext cx="5086284" cy="414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a:t>Knowledge discovery in Databases (KDD) is a </a:t>
            </a:r>
            <a:r>
              <a:rPr lang="en-US" sz="2400"/>
              <a:t>non-trivial process of identifying, valid, novel, potentially useful and ultimately understandable patterns in data stored in large databases, data warehouses, and other massive information repositories</a:t>
            </a:r>
          </a:p>
          <a:p>
            <a:pPr eaLnBrk="1" hangingPunct="1"/>
            <a:endParaRPr lang="en-US" sz="2400"/>
          </a:p>
          <a:p>
            <a:pPr eaLnBrk="1" hangingPunct="1"/>
            <a:r>
              <a:rPr lang="en-US" sz="2000"/>
              <a:t>Data preparation:</a:t>
            </a:r>
          </a:p>
          <a:p>
            <a:pPr eaLnBrk="1" hangingPunct="1"/>
            <a:r>
              <a:rPr lang="en-US" sz="2000"/>
              <a:t>Cleaning- remove noise and inconsistent data</a:t>
            </a:r>
          </a:p>
          <a:p>
            <a:pPr eaLnBrk="1" hangingPunct="1"/>
            <a:r>
              <a:rPr lang="en-US" sz="2000"/>
              <a:t>Filtering, Integration – multiple data sources may be combined</a:t>
            </a:r>
          </a:p>
          <a:p>
            <a:pPr eaLnBrk="1" hangingPunct="1"/>
            <a:endParaRPr lang="en-US" sz="2000"/>
          </a:p>
          <a:p>
            <a:pPr eaLnBrk="1" hangingPunct="1"/>
            <a:endParaRPr lang="en-US" sz="2000"/>
          </a:p>
        </p:txBody>
      </p:sp>
    </p:spTree>
    <p:extLst>
      <p:ext uri="{BB962C8B-B14F-4D97-AF65-F5344CB8AC3E}">
        <p14:creationId xmlns:p14="http://schemas.microsoft.com/office/powerpoint/2010/main" val="26927172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CF80383-2453-4C84-AF0C-954554BBEB6A}" type="slidenum">
              <a:rPr lang="en-US" altLang="en-US" smtClean="0"/>
              <a:pPr/>
              <a:t>162</a:t>
            </a:fld>
            <a:endParaRPr lang="en-US" altLang="en-US" smtClean="0"/>
          </a:p>
        </p:txBody>
      </p:sp>
      <p:sp>
        <p:nvSpPr>
          <p:cNvPr id="171011" name="Rectangle 2"/>
          <p:cNvSpPr>
            <a:spLocks noRo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One way to think about the data mining process, at a very high level, is to divide it into:</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37256647-2126-4D82-A217-1A31AC1420B5}" type="slidenum">
              <a:rPr lang="en-US" altLang="en-US" smtClean="0"/>
              <a:pPr/>
              <a:t>163</a:t>
            </a:fld>
            <a:endParaRPr lang="en-US" altLang="en-US" smtClean="0"/>
          </a:p>
        </p:txBody>
      </p:sp>
      <p:sp>
        <p:nvSpPr>
          <p:cNvPr id="172035" name="Rectangle 2"/>
          <p:cNvSpPr>
            <a:spLocks noRo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PIE-in = PIE Input module, PIE-out = PIE output module – we will look into the details in a bitsas</a:t>
            </a:r>
          </a:p>
          <a:p>
            <a:r>
              <a:rPr lang="en-US" altLang="en-US" smtClean="0"/>
              <a:t>First, some initial decisions have to be made about how the data is to be prepared.  In part, the nature of the problem determines tool selection as well.  (if rules are needed, the tool that produces the rules, or a model that can be translated nto rules needs to be utilized).  Inspection of the data may require the change of the format or the creation of some additional features.  Looking at these preliminary decisions that need to be made before applying the appropriate techniques is what we are focusing on now.</a:t>
            </a:r>
          </a:p>
          <a:p>
            <a:r>
              <a:rPr lang="en-US" altLang="en-US" smtClean="0"/>
              <a:t>The modeler needs to first determine how the data is to be appropriately prepared!  This is done based on the nature of the problem, the tools to be used and the types of the variables available in the data. Then, the preparation can begin.  Data preparation needs to provide a least 4 separate components: training, testing set, a PIE-I (is what allows and the model to be applied to other datasets), PIE-O (translates the model’s answers into applicable measured values).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E929567E-0EF5-444E-BD61-D947B6D7AA23}" type="slidenum">
              <a:rPr lang="en-US" altLang="en-US" smtClean="0"/>
              <a:pPr/>
              <a:t>164</a:t>
            </a:fld>
            <a:endParaRPr lang="en-US" altLang="en-US" smtClean="0"/>
          </a:p>
        </p:txBody>
      </p:sp>
      <p:sp>
        <p:nvSpPr>
          <p:cNvPr id="173059" name="Rectangle 2"/>
          <p:cNvSpPr>
            <a:spLocks noRo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Now, lets talk about the data preparation as a process, in more details</a:t>
            </a:r>
          </a:p>
          <a:p>
            <a:r>
              <a:rPr lang="en-US" altLang="en-US" smtClean="0"/>
              <a:t>For now, we will think about the actual steps and inner-workings of the data preparation phase as a black box.  Lets look at where if fits first, what the inputs and outputs are, what it does.  In this way we can understand the relationships of all the pieces first, as well as the role of each of the pieces.</a:t>
            </a:r>
          </a:p>
          <a:p>
            <a:r>
              <a:rPr lang="en-US" altLang="en-US" smtClean="0"/>
              <a:t>We start with the problem selection and the decision on how the solution will look like…</a:t>
            </a:r>
          </a:p>
          <a:p>
            <a:endParaRPr lang="en-US" altLang="en-US" smtClean="0"/>
          </a:p>
          <a:p>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9182C543-8C25-492A-B9C1-67F4F66BCF1D}" type="slidenum">
              <a:rPr lang="en-US" altLang="en-US" smtClean="0"/>
              <a:pPr/>
              <a:t>165</a:t>
            </a:fld>
            <a:endParaRPr lang="en-US" altLang="en-US" smtClean="0"/>
          </a:p>
        </p:txBody>
      </p:sp>
      <p:sp>
        <p:nvSpPr>
          <p:cNvPr id="174083" name="Rectangle 2"/>
          <p:cNvSpPr>
            <a:spLocks noRo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 the next two slides we will look at the four stages of training with the training data (left) and testing data (right):</a:t>
            </a:r>
          </a:p>
          <a:p>
            <a:r>
              <a:rPr lang="en-US" altLang="en-US" smtClean="0"/>
              <a:t>…</a:t>
            </a:r>
          </a:p>
          <a:p>
            <a:r>
              <a:rPr lang="en-US" altLang="en-US" smtClean="0"/>
              <a:t>…</a:t>
            </a:r>
          </a:p>
          <a:p>
            <a:r>
              <a:rPr lang="en-US" altLang="en-US" smtClean="0"/>
              <a:t>Poor fit,</a:t>
            </a:r>
          </a:p>
          <a:p>
            <a:r>
              <a:rPr lang="en-US" altLang="en-US" smtClean="0"/>
              <a:t>Slightly improved fit due to continuous learning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E1EF0B46-9935-4AD9-9CE7-EE34609715D9}" type="slidenum">
              <a:rPr lang="en-US" altLang="en-US" smtClean="0"/>
              <a:pPr/>
              <a:t>166</a:t>
            </a:fld>
            <a:endParaRPr lang="en-US" altLang="en-US" smtClean="0"/>
          </a:p>
        </p:txBody>
      </p:sp>
      <p:sp>
        <p:nvSpPr>
          <p:cNvPr id="175107" name="Rectangle 2"/>
          <p:cNvSpPr>
            <a:spLocks noRo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Near perfect fit</a:t>
            </a:r>
          </a:p>
          <a:p>
            <a:r>
              <a:rPr lang="en-US" altLang="en-US" smtClean="0"/>
              <a:t>Overfit – or learning/incorporating noise as a result of training beyond the best fit point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645C0A9-4E18-4401-864A-FCDEBD67C2CC}" type="slidenum">
              <a:rPr lang="en-US" altLang="en-US" smtClean="0"/>
              <a:pPr/>
              <a:t>167</a:t>
            </a:fld>
            <a:endParaRPr lang="en-US" altLang="en-US" smtClean="0"/>
          </a:p>
        </p:txBody>
      </p:sp>
      <p:sp>
        <p:nvSpPr>
          <p:cNvPr id="176131" name="Rectangle 2"/>
          <p:cNvSpPr>
            <a:spLocks noRo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To summarize, the PIEs have the following function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82700F0B-FC5F-408C-91F4-3949D74CD3F3}" type="slidenum">
              <a:rPr lang="en-US" altLang="en-US" smtClean="0"/>
              <a:pPr/>
              <a:t>168</a:t>
            </a:fld>
            <a:endParaRPr lang="en-US" altLang="en-US" smtClean="0"/>
          </a:p>
        </p:txBody>
      </p:sp>
      <p:sp>
        <p:nvSpPr>
          <p:cNvPr id="177155" name="Rectangle 2"/>
          <p:cNvSpPr>
            <a:spLocks noRo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Continuing down our simplified data mining process, we come to…</a:t>
            </a:r>
          </a:p>
          <a:p>
            <a:endParaRPr lang="en-US" altLang="en-US" smtClean="0"/>
          </a:p>
          <a:p>
            <a:r>
              <a:rPr lang="en-US" altLang="en-US" smtClean="0"/>
              <a:t>Data survey deals with deciding what is in the dataset prior to modeling</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2FEF291C-3626-49BA-9359-5B6D7E3DC14C}" type="slidenum">
              <a:rPr lang="en-US" altLang="en-US" smtClean="0"/>
              <a:pPr/>
              <a:t>169</a:t>
            </a:fld>
            <a:endParaRPr lang="en-US" altLang="en-US" smtClean="0"/>
          </a:p>
        </p:txBody>
      </p:sp>
      <p:sp>
        <p:nvSpPr>
          <p:cNvPr id="178179" name="Rectangle 2"/>
          <p:cNvSpPr>
            <a:spLocks noRo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survey the data to get the high-level overview of the data to discover what is contained in the data set.  While surveying the data the modeler get a powerful insight into the nature of the data – he or she learns a lot about the dataset at hand.</a:t>
            </a:r>
          </a:p>
          <a:p>
            <a:endParaRPr lang="en-US" altLang="en-US" smtClean="0"/>
          </a:p>
          <a:p>
            <a:r>
              <a:rPr lang="en-US" altLang="en-US" smtClean="0"/>
              <a:t>More specifically,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977856A0-EC7F-477F-876E-FEC5B6C1012A}" type="slidenum">
              <a:rPr lang="en-US" altLang="en-US" smtClean="0"/>
              <a:pPr/>
              <a:t>170</a:t>
            </a:fld>
            <a:endParaRPr lang="en-US" altLang="en-US" smtClean="0"/>
          </a:p>
        </p:txBody>
      </p:sp>
      <p:sp>
        <p:nvSpPr>
          <p:cNvPr id="179203" name="Rectangle 2"/>
          <p:cNvSpPr>
            <a:spLocks noRo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One way to think about the data mining process, at a very high level, is to divide it into:</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53031DCA-D6C3-41BD-BF9F-FB228007CA9A}" type="slidenum">
              <a:rPr lang="en-US" altLang="en-US" smtClean="0"/>
              <a:pPr/>
              <a:t>171</a:t>
            </a:fld>
            <a:endParaRPr lang="en-US" altLang="en-US" smtClean="0"/>
          </a:p>
        </p:txBody>
      </p:sp>
      <p:sp>
        <p:nvSpPr>
          <p:cNvPr id="180227" name="Rectangle 2"/>
          <p:cNvSpPr>
            <a:spLocks noRo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10</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a:t>
            </a:r>
            <a:r>
              <a:rPr lang="en-US" baseline="0" dirty="0" smtClean="0"/>
              <a:t> part of the overall KDD process is from data to </a:t>
            </a:r>
            <a:r>
              <a:rPr lang="en-US" baseline="0" dirty="0" err="1" smtClean="0"/>
              <a:t>trainning</a:t>
            </a:r>
            <a:r>
              <a:rPr lang="en-US" baseline="0" dirty="0" smtClean="0"/>
              <a:t> data </a:t>
            </a:r>
          </a:p>
          <a:p>
            <a:endParaRPr lang="en-US" baseline="0" dirty="0" smtClean="0"/>
          </a:p>
          <a:p>
            <a:r>
              <a:rPr lang="en-US" baseline="0" dirty="0" smtClean="0"/>
              <a:t>(and in fact, it will be training data , test data, and the training data may have validation data)</a:t>
            </a:r>
            <a:endParaRPr lang="en-US" dirty="0" smtClean="0"/>
          </a:p>
        </p:txBody>
      </p:sp>
    </p:spTree>
    <p:extLst>
      <p:ext uri="{BB962C8B-B14F-4D97-AF65-F5344CB8AC3E}">
        <p14:creationId xmlns:p14="http://schemas.microsoft.com/office/powerpoint/2010/main" val="35737785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14C73AA6-316D-46A6-B8FC-F02AAF5881A5}" type="slidenum">
              <a:rPr lang="en-US" altLang="en-US" smtClean="0"/>
              <a:pPr/>
              <a:t>172</a:t>
            </a:fld>
            <a:endParaRPr lang="en-US" altLang="en-US" smtClean="0"/>
          </a:p>
        </p:txBody>
      </p:sp>
      <p:sp>
        <p:nvSpPr>
          <p:cNvPr id="181251" name="Rectangle 2"/>
          <p:cNvSpPr>
            <a:spLocks noRo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 large number of modeling tools are currently available (just look into the weka’s list!), each with a different set of features, strengths ad weaknesses.</a:t>
            </a:r>
          </a:p>
          <a:p>
            <a:r>
              <a:rPr lang="en-US" altLang="en-US" smtClean="0"/>
              <a:t>For a while the focus has been on the algorithms.</a:t>
            </a:r>
          </a:p>
          <a:p>
            <a:r>
              <a:rPr lang="en-US" altLang="en-US" smtClean="0"/>
              <a:t>More and more however, the tools are becoming business problem-centric, for example there are specific tools for market segmentation in database marketing, fraud detection in cc transactions, churn mgmt in telecomm companies… However, those tools are domain specific and cannot be applied to a wide range of problems.</a:t>
            </a:r>
          </a:p>
          <a:p>
            <a:endParaRPr lang="en-US" altLang="en-US" smtClean="0"/>
          </a:p>
          <a:p>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53E57890-848B-48A9-A3FA-29A1FCB9BDA9}" type="slidenum">
              <a:rPr lang="en-US" altLang="en-US" smtClean="0"/>
              <a:pPr/>
              <a:t>173</a:t>
            </a:fld>
            <a:endParaRPr lang="en-US" altLang="en-US" smtClean="0"/>
          </a:p>
        </p:txBody>
      </p:sp>
      <p:sp>
        <p:nvSpPr>
          <p:cNvPr id="182275" name="Rectangle 2"/>
          <p:cNvSpPr>
            <a:spLocks noRo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To understand how modeling tools influence DPrep, lets look at the data separation.  </a:t>
            </a:r>
          </a:p>
          <a:p>
            <a:r>
              <a:rPr lang="en-US" altLang="en-US" smtClean="0"/>
              <a:t>The way in which modeling tools characterize the relationships between variables is to partition the data such that data in particular partitions associate with specific outcomes.  Some tools partition the data discretely, some continuously.   Lets look at some ways that the data can be partitioned:  here is an example of a dataset containing instances with two different labels – red and blue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680DD3D0-8D90-4707-824D-DC2ABD9EC02D}" type="slidenum">
              <a:rPr lang="en-US" altLang="en-US" smtClean="0"/>
              <a:pPr/>
              <a:t>178</a:t>
            </a:fld>
            <a:endParaRPr lang="en-US" altLang="en-US" smtClean="0"/>
          </a:p>
        </p:txBody>
      </p:sp>
      <p:sp>
        <p:nvSpPr>
          <p:cNvPr id="183299" name="Rectangle 2"/>
          <p:cNvSpPr>
            <a:spLocks noRo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more complex the “cut” the longer it takes to calculate it – which could be a determining factor in choosing an ideal arrangement for your specific data, specific tool and specific solution in mind.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97138353-B0D4-4701-8688-4E2A3681D8FC}" type="slidenum">
              <a:rPr lang="en-US" altLang="en-US" smtClean="0"/>
              <a:pPr/>
              <a:t>189</a:t>
            </a:fld>
            <a:endParaRPr lang="en-US" altLang="en-US" smtClean="0"/>
          </a:p>
        </p:txBody>
      </p:sp>
      <p:sp>
        <p:nvSpPr>
          <p:cNvPr id="184323" name="Rectangle 2"/>
          <p:cNvSpPr>
            <a:spLocks noRo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Structure refers to the way in which the variables in a dataset relate to each other.  The structure is what is explored by the mining tools.  Bias stresses the natural structure of data, so that the distorted data is less representative of the real world than unbiased data.</a:t>
            </a:r>
          </a:p>
          <a:p>
            <a:r>
              <a:rPr lang="en-US" altLang="en-US" smtClean="0"/>
              <a:t>Structure itself has various forms: super, macro and micro.</a:t>
            </a:r>
          </a:p>
          <a:p>
            <a:r>
              <a:rPr lang="en-US" altLang="en-US" smtClean="0"/>
              <a:t>-superstructure refers to the scaffolding performed to capture the data in the first place and form a dataset.  It is useful and informative.</a:t>
            </a:r>
          </a:p>
          <a:p>
            <a:r>
              <a:rPr lang="en-US" altLang="en-US" smtClean="0"/>
              <a:t>-macrostructure concerna the formatting of the variables.  For example, granularity is a microstructural feature – hours and minutes or just morning afternoon evening.  Decisions about macrostr. Have an important impact on the amt of info that a data carries.</a:t>
            </a:r>
          </a:p>
          <a:p>
            <a:r>
              <a:rPr lang="en-US" altLang="en-US" smtClean="0"/>
              <a:t>-microstracture-describes how vars relate to each other.  It is this structure that the modeling explores!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8773A04E-7CB8-4E15-974B-57776A44366A}" type="slidenum">
              <a:rPr lang="en-US" altLang="en-US" smtClean="0"/>
              <a:pPr/>
              <a:t>190</a:t>
            </a:fld>
            <a:endParaRPr lang="en-US" altLang="en-US" smtClean="0"/>
          </a:p>
        </p:txBody>
      </p:sp>
      <p:sp>
        <p:nvSpPr>
          <p:cNvPr id="185347" name="Rectangle 2"/>
          <p:cNvSpPr>
            <a:spLocks noRo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t>
            </a:r>
          </a:p>
          <a:p>
            <a:r>
              <a:rPr lang="en-US" altLang="en-US" smtClean="0"/>
              <a:t>-Categorical values have a natural ordering that needs to be preserved (we will see how later)</a:t>
            </a:r>
          </a:p>
          <a:p>
            <a:r>
              <a:rPr lang="en-US" altLang="en-US" smtClean="0"/>
              <a:t>-</a:t>
            </a:r>
          </a:p>
          <a:p>
            <a:r>
              <a:rPr lang="en-US" altLang="en-US" smtClean="0"/>
              <a:t>-</a:t>
            </a:r>
          </a:p>
          <a:p>
            <a:r>
              <a:rPr lang="en-US" altLang="en-US" smtClean="0"/>
              <a:t>-Width = no columns, depth = no rows, too many vars not a good idea</a:t>
            </a:r>
          </a:p>
          <a:p>
            <a:r>
              <a:rPr lang="en-US" altLang="en-US" smtClean="0"/>
              <a:t>-If we look at a line in two dimensions – what would it be called in more than one dimension?  We call the n-dimensional extension of a line, a manifold.  In three dimensions we would have a sheet, anything &gt; 3, is called a manifold</a:t>
            </a:r>
          </a:p>
          <a:p>
            <a:r>
              <a:rPr lang="en-US" altLang="en-US" smtClean="0"/>
              <a:t>The example on the next slide illustrates what kinds of problems we could have with manifolds that are “folded” or ill-formed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3CBD0B30-3D41-41DE-9711-C9DBB627B07C}" type="slidenum">
              <a:rPr lang="en-US" altLang="en-US" smtClean="0"/>
              <a:pPr/>
              <a:t>193</a:t>
            </a:fld>
            <a:endParaRPr lang="en-US" altLang="en-US" smtClean="0"/>
          </a:p>
        </p:txBody>
      </p:sp>
      <p:sp>
        <p:nvSpPr>
          <p:cNvPr id="186371" name="Rectangle 2"/>
          <p:cNvSpPr>
            <a:spLocks noRo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 this part of Lesson 2 we will touch on some basic DPrep techniques just to give you a taste of what kinds of tools are available to the modelers for the data preparation stage of the process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BEBAD377-F5F0-4290-9DD1-86CFA84C7504}" type="slidenum">
              <a:rPr lang="en-US" altLang="en-US" smtClean="0"/>
              <a:pPr/>
              <a:t>197</a:t>
            </a:fld>
            <a:endParaRPr lang="en-US" altLang="en-US" smtClean="0"/>
          </a:p>
        </p:txBody>
      </p:sp>
      <p:sp>
        <p:nvSpPr>
          <p:cNvPr id="187395" name="Rectangle 2"/>
          <p:cNvSpPr>
            <a:spLocks noRo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(assuming the tasks in classification—not effective when the percentage of missing values per attribute varies considerably.</a:t>
            </a:r>
          </a:p>
          <a:p>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03C8187F-D6B0-4563-9A3F-93914FF9828D}" type="slidenum">
              <a:rPr lang="en-US" altLang="en-US" smtClean="0"/>
              <a:pPr/>
              <a:t>211</a:t>
            </a:fld>
            <a:endParaRPr lang="en-US" altLang="en-US" smtClean="0"/>
          </a:p>
        </p:txBody>
      </p:sp>
      <p:sp>
        <p:nvSpPr>
          <p:cNvPr id="188419" name="Rectangle 2"/>
          <p:cNvSpPr>
            <a:spLocks noRo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Feature selection:</a:t>
            </a:r>
          </a:p>
          <a:p>
            <a:pPr lvl="1"/>
            <a:r>
              <a:rPr lang="en-US" altLang="en-US" smtClean="0"/>
              <a:t>-Select a minimum set of features </a:t>
            </a:r>
            <a:r>
              <a:rPr lang="en-US" altLang="en-US" smtClean="0">
                <a:sym typeface="Symbol" pitchFamily="18" charset="2"/>
              </a:rPr>
              <a:t>such that the probability distribution of different classes given the values for those features is as close as possible to the original distribution given the values of all features</a:t>
            </a:r>
          </a:p>
          <a:p>
            <a:pPr lvl="1"/>
            <a:r>
              <a:rPr lang="en-US" altLang="en-US" smtClean="0">
                <a:sym typeface="Symbol" pitchFamily="18" charset="2"/>
              </a:rPr>
              <a:t>-reduce # of patterns in the patterns, easier to understand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66463DC3-CD71-48AE-B99D-14C11BB3B12D}" type="slidenum">
              <a:rPr lang="en-US" altLang="en-US" smtClean="0"/>
              <a:pPr/>
              <a:t>216</a:t>
            </a:fld>
            <a:endParaRPr lang="en-US" altLang="en-US" smtClean="0"/>
          </a:p>
        </p:txBody>
      </p:sp>
      <p:sp>
        <p:nvSpPr>
          <p:cNvPr id="189443" name="Rectangle 2"/>
          <p:cNvSpPr>
            <a:spLocks noRo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pPr>
            <a:r>
              <a:rPr lang="en-US" altLang="en-US" sz="1400"/>
              <a:t>Method:</a:t>
            </a:r>
          </a:p>
          <a:p>
            <a:pPr lvl="1">
              <a:lnSpc>
                <a:spcPct val="110000"/>
              </a:lnSpc>
            </a:pPr>
            <a:r>
              <a:rPr lang="en-US" altLang="en-US" smtClean="0"/>
              <a:t>-Length, L, must be an integer power of 2 (padding with 0s, when necessary)</a:t>
            </a:r>
          </a:p>
          <a:p>
            <a:pPr lvl="1">
              <a:lnSpc>
                <a:spcPct val="110000"/>
              </a:lnSpc>
            </a:pPr>
            <a:r>
              <a:rPr lang="en-US" altLang="en-US" smtClean="0"/>
              <a:t>-Each transform has 2 functions: smoothing, difference</a:t>
            </a:r>
          </a:p>
          <a:p>
            <a:pPr lvl="1">
              <a:lnSpc>
                <a:spcPct val="110000"/>
              </a:lnSpc>
            </a:pPr>
            <a:r>
              <a:rPr lang="en-US" altLang="en-US" smtClean="0"/>
              <a:t>-Applies to pairs of data, resulting in two set of data of length L/2</a:t>
            </a:r>
          </a:p>
          <a:p>
            <a:pPr lvl="1">
              <a:lnSpc>
                <a:spcPct val="110000"/>
              </a:lnSpc>
            </a:pPr>
            <a:r>
              <a:rPr lang="en-US" altLang="en-US" smtClean="0"/>
              <a:t>-Applies two functions recursively, until reaches the desired length</a:t>
            </a:r>
          </a:p>
          <a:p>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FE6A85EB-6684-4DB7-A3B4-C33C1C8B8454}" type="slidenum">
              <a:rPr lang="en-US" altLang="en-US" smtClean="0"/>
              <a:pPr/>
              <a:t>220</a:t>
            </a:fld>
            <a:endParaRPr lang="en-US" altLang="en-US" smtClean="0"/>
          </a:p>
        </p:txBody>
      </p:sp>
      <p:sp>
        <p:nvSpPr>
          <p:cNvPr id="190467" name="Rectangle 2"/>
          <p:cNvSpPr>
            <a:spLocks noRo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These are all the tools at your disposal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574C1F1B-AAF9-463B-8ED2-6FE19C31CE87}" type="slidenum">
              <a:rPr lang="en-US" smtClean="0"/>
              <a:pPr/>
              <a:t>12</a:t>
            </a:fld>
            <a:endParaRPr lang="en-US" smtClean="0"/>
          </a:p>
        </p:txBody>
      </p:sp>
      <p:sp>
        <p:nvSpPr>
          <p:cNvPr id="161795" name="Rectangle 2"/>
          <p:cNvSpPr>
            <a:spLocks noGrp="1" noRot="1" noChangeAspect="1" noChangeArrowheads="1" noTextEdit="1"/>
          </p:cNvSpPr>
          <p:nvPr>
            <p:ph type="sldImg"/>
          </p:nvPr>
        </p:nvSpPr>
        <p:spPr>
          <a:solidFill>
            <a:srgbClr val="FFFFFF"/>
          </a:solidFill>
          <a:ln/>
        </p:spPr>
      </p:sp>
      <p:sp>
        <p:nvSpPr>
          <p:cNvPr id="161796" name="Rectangle 3"/>
          <p:cNvSpPr>
            <a:spLocks noGrp="1" noChangeArrowheads="1"/>
          </p:cNvSpPr>
          <p:nvPr>
            <p:ph type="body" idx="1"/>
          </p:nvPr>
        </p:nvSpPr>
        <p:spPr>
          <a:xfrm>
            <a:off x="308489" y="4379902"/>
            <a:ext cx="6393970" cy="4148175"/>
          </a:xfrm>
          <a:solidFill>
            <a:srgbClr val="FFFFFF"/>
          </a:solidFill>
          <a:ln>
            <a:solidFill>
              <a:srgbClr val="000000"/>
            </a:solidFill>
          </a:ln>
        </p:spPr>
        <p:txBody>
          <a:bodyPr/>
          <a:lstStyle/>
          <a:p>
            <a:r>
              <a:rPr lang="en-US" sz="2400"/>
              <a:t>The input to a machine learning scheme is a set of instances</a:t>
            </a:r>
          </a:p>
          <a:p>
            <a:r>
              <a:rPr lang="en-US" sz="2400"/>
              <a:t>The instances are the things that are to be classified, associated, clustered…</a:t>
            </a:r>
          </a:p>
          <a:p>
            <a:endParaRPr lang="en-US" sz="2400"/>
          </a:p>
        </p:txBody>
      </p:sp>
    </p:spTree>
    <p:extLst>
      <p:ext uri="{BB962C8B-B14F-4D97-AF65-F5344CB8AC3E}">
        <p14:creationId xmlns:p14="http://schemas.microsoft.com/office/powerpoint/2010/main" val="3391302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6870F791-D8B7-4597-94F8-4E2E7892769D}" type="slidenum">
              <a:rPr lang="en-US" altLang="en-US" smtClean="0"/>
              <a:pPr/>
              <a:t>221</a:t>
            </a:fld>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46559173-139F-4B62-97F5-9C13BB23050B}" type="slidenum">
              <a:rPr lang="en-US" altLang="en-US" smtClean="0"/>
              <a:pPr/>
              <a:t>231</a:t>
            </a:fld>
            <a:endParaRPr lang="en-US" altLang="en-US" smtClean="0"/>
          </a:p>
        </p:txBody>
      </p:sp>
      <p:sp>
        <p:nvSpPr>
          <p:cNvPr id="192515" name="Rectangle 2"/>
          <p:cNvSpPr>
            <a:spLocks noRo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can use binning, h.a. and c.a. for numeric dat as we’ve seen before, but also e-based and segm.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xfrm>
            <a:off x="3927574" y="8758276"/>
            <a:ext cx="3005121" cy="460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a:solidFill>
                  <a:schemeClr val="tx1"/>
                </a:solidFill>
                <a:latin typeface="Arial" pitchFamily="34" charset="0"/>
              </a:defRPr>
            </a:lvl1pPr>
            <a:lvl2pPr marL="709443" indent="-272863">
              <a:defRPr>
                <a:solidFill>
                  <a:schemeClr val="tx1"/>
                </a:solidFill>
                <a:latin typeface="Arial" pitchFamily="34" charset="0"/>
              </a:defRPr>
            </a:lvl2pPr>
            <a:lvl3pPr marL="1091451" indent="-218290">
              <a:defRPr>
                <a:solidFill>
                  <a:schemeClr val="tx1"/>
                </a:solidFill>
                <a:latin typeface="Arial" pitchFamily="34" charset="0"/>
              </a:defRPr>
            </a:lvl3pPr>
            <a:lvl4pPr marL="1528031" indent="-218290">
              <a:defRPr>
                <a:solidFill>
                  <a:schemeClr val="tx1"/>
                </a:solidFill>
                <a:latin typeface="Arial" pitchFamily="34" charset="0"/>
              </a:defRPr>
            </a:lvl4pPr>
            <a:lvl5pPr marL="1964611" indent="-218290">
              <a:defRPr>
                <a:solidFill>
                  <a:schemeClr val="tx1"/>
                </a:solidFill>
                <a:latin typeface="Arial" pitchFamily="34" charset="0"/>
              </a:defRPr>
            </a:lvl5pPr>
            <a:lvl6pPr marL="2401192" indent="-218290" eaLnBrk="0" fontAlgn="base" hangingPunct="0">
              <a:spcBef>
                <a:spcPct val="0"/>
              </a:spcBef>
              <a:spcAft>
                <a:spcPct val="0"/>
              </a:spcAft>
              <a:defRPr>
                <a:solidFill>
                  <a:schemeClr val="tx1"/>
                </a:solidFill>
                <a:latin typeface="Arial" pitchFamily="34" charset="0"/>
              </a:defRPr>
            </a:lvl6pPr>
            <a:lvl7pPr marL="2837772" indent="-218290" eaLnBrk="0" fontAlgn="base" hangingPunct="0">
              <a:spcBef>
                <a:spcPct val="0"/>
              </a:spcBef>
              <a:spcAft>
                <a:spcPct val="0"/>
              </a:spcAft>
              <a:defRPr>
                <a:solidFill>
                  <a:schemeClr val="tx1"/>
                </a:solidFill>
                <a:latin typeface="Arial" pitchFamily="34" charset="0"/>
              </a:defRPr>
            </a:lvl7pPr>
            <a:lvl8pPr marL="3274352" indent="-218290" eaLnBrk="0" fontAlgn="base" hangingPunct="0">
              <a:spcBef>
                <a:spcPct val="0"/>
              </a:spcBef>
              <a:spcAft>
                <a:spcPct val="0"/>
              </a:spcAft>
              <a:defRPr>
                <a:solidFill>
                  <a:schemeClr val="tx1"/>
                </a:solidFill>
                <a:latin typeface="Arial" pitchFamily="34" charset="0"/>
              </a:defRPr>
            </a:lvl8pPr>
            <a:lvl9pPr marL="3710932" indent="-218290" eaLnBrk="0" fontAlgn="base" hangingPunct="0">
              <a:spcBef>
                <a:spcPct val="0"/>
              </a:spcBef>
              <a:spcAft>
                <a:spcPct val="0"/>
              </a:spcAft>
              <a:defRPr>
                <a:solidFill>
                  <a:schemeClr val="tx1"/>
                </a:solidFill>
                <a:latin typeface="Arial" pitchFamily="34" charset="0"/>
              </a:defRPr>
            </a:lvl9pPr>
          </a:lstStyle>
          <a:p>
            <a:fld id="{45534891-31A9-4718-A95D-51BC9C23BA19}" type="slidenum">
              <a:rPr lang="en-US" altLang="en-US" smtClean="0"/>
              <a:pPr/>
              <a:t>232</a:t>
            </a:fld>
            <a:endParaRPr lang="en-US" altLang="en-US" smtClean="0"/>
          </a:p>
        </p:txBody>
      </p:sp>
      <p:sp>
        <p:nvSpPr>
          <p:cNvPr id="193539" name="Rectangle 2"/>
          <p:cNvSpPr>
            <a:spLocks noRo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At the end:</a:t>
            </a:r>
          </a:p>
          <a:p>
            <a:r>
              <a:rPr lang="en-US" altLang="en-US" smtClean="0"/>
              <a:t>-Experiments show that it may reduce data size and improve classification accuracy</a:t>
            </a:r>
          </a:p>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A9FD8504-28AE-46DE-979A-56BABA3DC159}" type="slidenum">
              <a:rPr lang="en-US" smtClean="0"/>
              <a:pPr/>
              <a:t>13</a:t>
            </a:fld>
            <a:endParaRPr lang="en-US" smtClean="0"/>
          </a:p>
        </p:txBody>
      </p:sp>
      <p:sp>
        <p:nvSpPr>
          <p:cNvPr id="163843" name="Rectangle 2"/>
          <p:cNvSpPr>
            <a:spLocks noGrp="1" noRot="1" noChangeAspect="1" noChangeArrowheads="1" noTextEdit="1"/>
          </p:cNvSpPr>
          <p:nvPr>
            <p:ph type="sldImg"/>
          </p:nvPr>
        </p:nvSpPr>
        <p:spPr>
          <a:xfrm>
            <a:off x="1365250" y="0"/>
            <a:ext cx="2355850" cy="1766888"/>
          </a:xfrm>
          <a:solidFill>
            <a:srgbClr val="FFFFFF"/>
          </a:solidFill>
          <a:ln/>
        </p:spPr>
      </p:sp>
      <p:sp>
        <p:nvSpPr>
          <p:cNvPr id="163844" name="Rectangle 3"/>
          <p:cNvSpPr>
            <a:spLocks noGrp="1" noChangeArrowheads="1"/>
          </p:cNvSpPr>
          <p:nvPr>
            <p:ph type="body" idx="1"/>
          </p:nvPr>
        </p:nvSpPr>
        <p:spPr>
          <a:xfrm>
            <a:off x="2" y="1997100"/>
            <a:ext cx="6702458" cy="6530975"/>
          </a:xfrm>
          <a:solidFill>
            <a:srgbClr val="FFFFFF"/>
          </a:solidFill>
          <a:ln>
            <a:solidFill>
              <a:srgbClr val="000000"/>
            </a:solidFill>
          </a:ln>
        </p:spPr>
        <p:txBody>
          <a:bodyPr/>
          <a:lstStyle/>
          <a:p>
            <a:r>
              <a:rPr lang="en-US" sz="2000" dirty="0"/>
              <a:t>Each individual, independent instance that provides the input to the machine learning is characterized by it’s values on a fixed predefined set of features of attributes</a:t>
            </a:r>
          </a:p>
          <a:p>
            <a:r>
              <a:rPr lang="en-US" sz="2000" dirty="0"/>
              <a:t>The instances are rows of the tables and attributes are columns</a:t>
            </a:r>
          </a:p>
          <a:p>
            <a:r>
              <a:rPr lang="en-US" sz="2000" dirty="0"/>
              <a:t>What if different instances have different features?</a:t>
            </a:r>
          </a:p>
          <a:p>
            <a:r>
              <a:rPr lang="en-US" sz="2000" dirty="0"/>
              <a:t>If instances were transportation vehicles:</a:t>
            </a:r>
          </a:p>
          <a:p>
            <a:r>
              <a:rPr lang="en-US" sz="2000" dirty="0"/>
              <a:t>number of wheels - for the ship</a:t>
            </a:r>
          </a:p>
          <a:p>
            <a:r>
              <a:rPr lang="en-US" sz="2000" dirty="0"/>
              <a:t>number of masts - for land vehicles?</a:t>
            </a:r>
          </a:p>
          <a:p>
            <a:endParaRPr lang="en-US" sz="2000" dirty="0"/>
          </a:p>
          <a:p>
            <a:r>
              <a:rPr lang="en-US" sz="2000" dirty="0"/>
              <a:t>Spouses name depends on married or not</a:t>
            </a:r>
          </a:p>
          <a:p>
            <a:endParaRPr lang="en-US" sz="2000" dirty="0"/>
          </a:p>
          <a:p>
            <a:r>
              <a:rPr lang="en-US" sz="2000" dirty="0"/>
              <a:t>The value of an attribute for a particular instance is a measurement of the quantity the </a:t>
            </a:r>
            <a:r>
              <a:rPr lang="en-US" sz="2000" dirty="0" err="1"/>
              <a:t>the</a:t>
            </a:r>
            <a:r>
              <a:rPr lang="en-US" sz="2000" dirty="0"/>
              <a:t> attribute refers to.  There is a broad distinction between the attributes that are numeric and nominal.</a:t>
            </a:r>
          </a:p>
          <a:p>
            <a:endParaRPr lang="en-US" sz="2000" dirty="0"/>
          </a:p>
          <a:p>
            <a:r>
              <a:rPr lang="en-US" sz="2000" dirty="0"/>
              <a:t>Continuous - real or integer valued</a:t>
            </a:r>
          </a:p>
          <a:p>
            <a:r>
              <a:rPr lang="en-US" sz="2000" dirty="0"/>
              <a:t>Nominal take on values In a pre specified, finite set of possibilities and </a:t>
            </a:r>
            <a:r>
              <a:rPr lang="en-US" sz="2000" dirty="0" err="1"/>
              <a:t>ae</a:t>
            </a:r>
            <a:r>
              <a:rPr lang="en-US" sz="2000" dirty="0"/>
              <a:t> sometimes called categorical</a:t>
            </a:r>
          </a:p>
          <a:p>
            <a:endParaRPr lang="en-US" sz="2000" dirty="0"/>
          </a:p>
          <a:p>
            <a:endParaRPr lang="en-US" sz="2000" dirty="0"/>
          </a:p>
        </p:txBody>
      </p:sp>
    </p:spTree>
    <p:extLst>
      <p:ext uri="{BB962C8B-B14F-4D97-AF65-F5344CB8AC3E}">
        <p14:creationId xmlns:p14="http://schemas.microsoft.com/office/powerpoint/2010/main" val="421525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927917" y="8757932"/>
            <a:ext cx="3004716" cy="4606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26" tIns="45212" rIns="90426" bIns="45212"/>
          <a:lstStyle>
            <a:lvl1pPr>
              <a:defRPr>
                <a:solidFill>
                  <a:schemeClr val="tx1"/>
                </a:solidFill>
                <a:latin typeface="Arial" pitchFamily="34" charset="0"/>
              </a:defRPr>
            </a:lvl1pPr>
            <a:lvl2pPr marL="709288" indent="-272803">
              <a:defRPr>
                <a:solidFill>
                  <a:schemeClr val="tx1"/>
                </a:solidFill>
                <a:latin typeface="Arial" pitchFamily="34" charset="0"/>
              </a:defRPr>
            </a:lvl2pPr>
            <a:lvl3pPr marL="1091210" indent="-218241">
              <a:defRPr>
                <a:solidFill>
                  <a:schemeClr val="tx1"/>
                </a:solidFill>
                <a:latin typeface="Arial" pitchFamily="34" charset="0"/>
              </a:defRPr>
            </a:lvl3pPr>
            <a:lvl4pPr marL="1527694" indent="-218241">
              <a:defRPr>
                <a:solidFill>
                  <a:schemeClr val="tx1"/>
                </a:solidFill>
                <a:latin typeface="Arial" pitchFamily="34" charset="0"/>
              </a:defRPr>
            </a:lvl4pPr>
            <a:lvl5pPr marL="1964179" indent="-218241">
              <a:defRPr>
                <a:solidFill>
                  <a:schemeClr val="tx1"/>
                </a:solidFill>
                <a:latin typeface="Arial" pitchFamily="34" charset="0"/>
              </a:defRPr>
            </a:lvl5pPr>
            <a:lvl6pPr marL="2400662" indent="-218241" eaLnBrk="0" fontAlgn="base" hangingPunct="0">
              <a:spcBef>
                <a:spcPct val="0"/>
              </a:spcBef>
              <a:spcAft>
                <a:spcPct val="0"/>
              </a:spcAft>
              <a:defRPr>
                <a:solidFill>
                  <a:schemeClr val="tx1"/>
                </a:solidFill>
                <a:latin typeface="Arial" pitchFamily="34" charset="0"/>
              </a:defRPr>
            </a:lvl6pPr>
            <a:lvl7pPr marL="2837147" indent="-218241" eaLnBrk="0" fontAlgn="base" hangingPunct="0">
              <a:spcBef>
                <a:spcPct val="0"/>
              </a:spcBef>
              <a:spcAft>
                <a:spcPct val="0"/>
              </a:spcAft>
              <a:defRPr>
                <a:solidFill>
                  <a:schemeClr val="tx1"/>
                </a:solidFill>
                <a:latin typeface="Arial" pitchFamily="34" charset="0"/>
              </a:defRPr>
            </a:lvl7pPr>
            <a:lvl8pPr marL="3273631" indent="-218241" eaLnBrk="0" fontAlgn="base" hangingPunct="0">
              <a:spcBef>
                <a:spcPct val="0"/>
              </a:spcBef>
              <a:spcAft>
                <a:spcPct val="0"/>
              </a:spcAft>
              <a:defRPr>
                <a:solidFill>
                  <a:schemeClr val="tx1"/>
                </a:solidFill>
                <a:latin typeface="Arial" pitchFamily="34" charset="0"/>
              </a:defRPr>
            </a:lvl8pPr>
            <a:lvl9pPr marL="3710115" indent="-218241" eaLnBrk="0" fontAlgn="base" hangingPunct="0">
              <a:spcBef>
                <a:spcPct val="0"/>
              </a:spcBef>
              <a:spcAft>
                <a:spcPct val="0"/>
              </a:spcAft>
              <a:defRPr>
                <a:solidFill>
                  <a:schemeClr val="tx1"/>
                </a:solidFill>
                <a:latin typeface="Arial" pitchFamily="34" charset="0"/>
              </a:defRPr>
            </a:lvl9pPr>
          </a:lstStyle>
          <a:p>
            <a:fld id="{85F58FE0-D116-48F0-8A6F-512B3179869A}" type="slidenum">
              <a:rPr lang="en-US" smtClean="0"/>
              <a:pPr/>
              <a:t>14</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We will talk about the PIEs in more details</a:t>
            </a:r>
          </a:p>
        </p:txBody>
      </p:sp>
    </p:spTree>
    <p:extLst>
      <p:ext uri="{BB962C8B-B14F-4D97-AF65-F5344CB8AC3E}">
        <p14:creationId xmlns:p14="http://schemas.microsoft.com/office/powerpoint/2010/main" val="162971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653802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0592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3048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649128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xfrm>
            <a:off x="6553200" y="6243638"/>
            <a:ext cx="2133600" cy="457200"/>
          </a:xfrm>
          <a:prstGeom prst="rect">
            <a:avLst/>
          </a:prstGeom>
          <a:ln/>
        </p:spPr>
        <p:txBody>
          <a:bodyPr/>
          <a:lstStyle>
            <a:lvl1pPr>
              <a:defRPr/>
            </a:lvl1pPr>
          </a:lstStyle>
          <a:p>
            <a:pPr>
              <a:defRPr/>
            </a:pPr>
            <a:fld id="{78D94DDA-0047-43A5-9B0A-EFEA1FB91E29}" type="slidenum">
              <a:rPr lang="en-US"/>
              <a:pPr>
                <a:defRPr/>
              </a:pPr>
              <a:t>‹#›</a:t>
            </a:fld>
            <a:endParaRPr lang="en-US"/>
          </a:p>
        </p:txBody>
      </p:sp>
      <p:sp>
        <p:nvSpPr>
          <p:cNvPr id="6" name="Rectangle 219"/>
          <p:cNvSpPr>
            <a:spLocks noGrp="1" noChangeArrowheads="1"/>
          </p:cNvSpPr>
          <p:nvPr>
            <p:ph type="dt" sz="half" idx="11"/>
          </p:nvPr>
        </p:nvSpPr>
        <p:spPr>
          <a:xfrm>
            <a:off x="457200" y="6243638"/>
            <a:ext cx="2133600" cy="457200"/>
          </a:xfrm>
          <a:prstGeom prst="rect">
            <a:avLst/>
          </a:prstGeom>
          <a:ln/>
        </p:spPr>
        <p:txBody>
          <a:bodyPr/>
          <a:lstStyle>
            <a:lvl1pPr>
              <a:defRPr/>
            </a:lvl1pPr>
          </a:lstStyle>
          <a:p>
            <a:pPr>
              <a:defRPr/>
            </a:pPr>
            <a:endParaRPr lang="en-US"/>
          </a:p>
        </p:txBody>
      </p:sp>
      <p:sp>
        <p:nvSpPr>
          <p:cNvPr id="7" name="Rectangle 220"/>
          <p:cNvSpPr>
            <a:spLocks noGrp="1" noChangeArrowheads="1"/>
          </p:cNvSpPr>
          <p:nvPr>
            <p:ph type="ftr" sz="quarter" idx="12"/>
          </p:nvPr>
        </p:nvSpPr>
        <p:spPr>
          <a:xfrm>
            <a:off x="3124200" y="6243638"/>
            <a:ext cx="2895600" cy="45720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832202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3350"/>
            <a:ext cx="40386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3350"/>
            <a:ext cx="40386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6553200" y="6243638"/>
            <a:ext cx="2133600" cy="457200"/>
          </a:xfrm>
          <a:prstGeom prst="rect">
            <a:avLst/>
          </a:prstGeom>
        </p:spPr>
        <p:txBody>
          <a:bodyPr/>
          <a:lstStyle>
            <a:lvl1pPr>
              <a:defRPr smtClean="0"/>
            </a:lvl1pPr>
          </a:lstStyle>
          <a:p>
            <a:pPr>
              <a:defRPr/>
            </a:pPr>
            <a:fld id="{EA1769C6-2C67-4C1F-8490-4ACA728BB4A9}" type="slidenum">
              <a:rPr lang="en-US"/>
              <a:pPr>
                <a:defRPr/>
              </a:pPr>
              <a:t>‹#›</a:t>
            </a:fld>
            <a:endParaRPr lang="en-US"/>
          </a:p>
        </p:txBody>
      </p:sp>
      <p:sp>
        <p:nvSpPr>
          <p:cNvPr id="8" name="Date Placeholder 7"/>
          <p:cNvSpPr>
            <a:spLocks noGrp="1"/>
          </p:cNvSpPr>
          <p:nvPr>
            <p:ph type="dt" sz="half" idx="11"/>
          </p:nvPr>
        </p:nvSpPr>
        <p:spPr>
          <a:xfrm>
            <a:off x="457200" y="6243638"/>
            <a:ext cx="2133600" cy="457200"/>
          </a:xfrm>
          <a:prstGeom prst="rect">
            <a:avLst/>
          </a:prstGeom>
        </p:spPr>
        <p:txBody>
          <a:bodyPr/>
          <a:lstStyle>
            <a:lvl1pPr>
              <a:defRPr smtClean="0"/>
            </a:lvl1pPr>
          </a:lstStyle>
          <a:p>
            <a:pPr>
              <a:defRPr/>
            </a:pPr>
            <a:endParaRPr lang="en-US"/>
          </a:p>
        </p:txBody>
      </p:sp>
      <p:sp>
        <p:nvSpPr>
          <p:cNvPr id="9" name="Footer Placeholder 8"/>
          <p:cNvSpPr>
            <a:spLocks noGrp="1"/>
          </p:cNvSpPr>
          <p:nvPr>
            <p:ph type="ftr" sz="quarter" idx="12"/>
          </p:nvPr>
        </p:nvSpPr>
        <p:spPr>
          <a:xfrm>
            <a:off x="3124200" y="6243638"/>
            <a:ext cx="2895600" cy="457200"/>
          </a:xfrm>
          <a:prstGeom prst="rect">
            <a:avLst/>
          </a:prstGeom>
        </p:spPr>
        <p:txBody>
          <a:bodyPr/>
          <a:lstStyle>
            <a:lvl1pPr>
              <a:defRPr smtClean="0"/>
            </a:lvl1pPr>
          </a:lstStyle>
          <a:p>
            <a:pPr>
              <a:defRPr/>
            </a:pPr>
            <a:endParaRPr lang="en-US"/>
          </a:p>
        </p:txBody>
      </p:sp>
    </p:spTree>
    <p:extLst>
      <p:ext uri="{BB962C8B-B14F-4D97-AF65-F5344CB8AC3E}">
        <p14:creationId xmlns:p14="http://schemas.microsoft.com/office/powerpoint/2010/main" val="210494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385778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3064968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600200"/>
            <a:ext cx="4343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343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35162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52830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66262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9848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3996278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3863887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3"/>
          <p:cNvSpPr>
            <a:spLocks noGrp="1" noChangeArrowheads="1"/>
          </p:cNvSpPr>
          <p:nvPr>
            <p:ph type="title"/>
          </p:nvPr>
        </p:nvSpPr>
        <p:spPr bwMode="auto">
          <a:xfrm>
            <a:off x="152400" y="304800"/>
            <a:ext cx="8839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dirty="0" smtClean="0"/>
              <a:t>Click to edit Master title style</a:t>
            </a:r>
          </a:p>
        </p:txBody>
      </p:sp>
      <p:sp>
        <p:nvSpPr>
          <p:cNvPr id="1027" name="Rectangle 34"/>
          <p:cNvSpPr>
            <a:spLocks noGrp="1" noChangeArrowheads="1"/>
          </p:cNvSpPr>
          <p:nvPr>
            <p:ph type="body" idx="1"/>
          </p:nvPr>
        </p:nvSpPr>
        <p:spPr bwMode="auto">
          <a:xfrm>
            <a:off x="152400" y="1600200"/>
            <a:ext cx="8839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67" name="Rectangle 43"/>
          <p:cNvSpPr>
            <a:spLocks noChangeArrowheads="1"/>
          </p:cNvSpPr>
          <p:nvPr/>
        </p:nvSpPr>
        <p:spPr bwMode="auto">
          <a:xfrm>
            <a:off x="152400" y="228600"/>
            <a:ext cx="8839200" cy="76200"/>
          </a:xfrm>
          <a:prstGeom prst="rect">
            <a:avLst/>
          </a:prstGeom>
          <a:solidFill>
            <a:srgbClr val="0000CC"/>
          </a:solidFill>
          <a:ln w="12700">
            <a:noFill/>
            <a:miter lim="800000"/>
            <a:headEnd/>
            <a:tailEnd/>
          </a:ln>
          <a:effectLst/>
        </p:spPr>
        <p:txBody>
          <a:bodyPr wrap="none" anchor="ctr"/>
          <a:lstStyle/>
          <a:p>
            <a:pPr algn="r" eaLnBrk="0" hangingPunct="0">
              <a:defRPr/>
            </a:pPr>
            <a:endParaRPr lang="en-US">
              <a:latin typeface="Helvetica" pitchFamily="-96" charset="0"/>
            </a:endParaRPr>
          </a:p>
        </p:txBody>
      </p:sp>
      <p:sp>
        <p:nvSpPr>
          <p:cNvPr id="1068" name="Rectangle 44"/>
          <p:cNvSpPr>
            <a:spLocks noChangeArrowheads="1"/>
          </p:cNvSpPr>
          <p:nvPr/>
        </p:nvSpPr>
        <p:spPr bwMode="auto">
          <a:xfrm>
            <a:off x="152400" y="228600"/>
            <a:ext cx="8839200" cy="76200"/>
          </a:xfrm>
          <a:prstGeom prst="rect">
            <a:avLst/>
          </a:prstGeom>
          <a:solidFill>
            <a:srgbClr val="000080"/>
          </a:solidFill>
          <a:ln w="12700">
            <a:noFill/>
            <a:miter lim="800000"/>
            <a:headEnd/>
            <a:tailEnd/>
          </a:ln>
          <a:effectLst/>
        </p:spPr>
        <p:txBody>
          <a:bodyPr wrap="none" anchor="ctr"/>
          <a:lstStyle/>
          <a:p>
            <a:pPr algn="r" eaLnBrk="0" hangingPunct="0">
              <a:defRPr/>
            </a:pPr>
            <a:endParaRPr lang="en-US">
              <a:latin typeface="Helvetica" pitchFamily="-96" charset="0"/>
            </a:endParaRPr>
          </a:p>
        </p:txBody>
      </p:sp>
      <p:sp>
        <p:nvSpPr>
          <p:cNvPr id="1069" name="Rectangle 45"/>
          <p:cNvSpPr>
            <a:spLocks noChangeArrowheads="1"/>
          </p:cNvSpPr>
          <p:nvPr/>
        </p:nvSpPr>
        <p:spPr bwMode="auto">
          <a:xfrm flipV="1">
            <a:off x="1752600" y="6400800"/>
            <a:ext cx="5943600" cy="74612"/>
          </a:xfrm>
          <a:prstGeom prst="rect">
            <a:avLst/>
          </a:prstGeom>
          <a:solidFill>
            <a:srgbClr val="1544A3"/>
          </a:solidFill>
          <a:ln w="12700">
            <a:noFill/>
            <a:miter lim="800000"/>
            <a:headEnd/>
            <a:tailEnd/>
          </a:ln>
          <a:effectLst/>
        </p:spPr>
        <p:txBody>
          <a:bodyPr wrap="none" anchor="ctr"/>
          <a:lstStyle/>
          <a:p>
            <a:pPr algn="r" eaLnBrk="0" hangingPunct="0">
              <a:defRPr/>
            </a:pPr>
            <a:endParaRPr lang="en-US">
              <a:latin typeface="Helvetica" pitchFamily="-96" charset="0"/>
            </a:endParaRPr>
          </a:p>
        </p:txBody>
      </p:sp>
      <p:pic>
        <p:nvPicPr>
          <p:cNvPr id="1033" name="Picture 5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01762" y="6270970"/>
            <a:ext cx="809312"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5425" y="6254496"/>
            <a:ext cx="1525800" cy="457200"/>
          </a:xfrm>
          <a:prstGeom prst="rect">
            <a:avLst/>
          </a:prstGeom>
        </p:spPr>
      </p:pic>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01763" y="6501400"/>
            <a:ext cx="1225217" cy="228600"/>
          </a:xfrm>
          <a:prstGeom prst="rect">
            <a:avLst/>
          </a:prstGeom>
        </p:spPr>
      </p:pic>
      <p:pic>
        <p:nvPicPr>
          <p:cNvPr id="1029" name="Picture 5"/>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746504" y="6492240"/>
            <a:ext cx="348279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ctr" rtl="0" eaLnBrk="0" fontAlgn="base" hangingPunct="0">
        <a:lnSpc>
          <a:spcPct val="95000"/>
        </a:lnSpc>
        <a:spcBef>
          <a:spcPct val="0"/>
        </a:spcBef>
        <a:spcAft>
          <a:spcPct val="0"/>
        </a:spcAft>
        <a:defRPr sz="3600" b="1" i="1">
          <a:solidFill>
            <a:srgbClr val="1544A3"/>
          </a:solidFill>
          <a:latin typeface="+mj-lt"/>
          <a:ea typeface="+mj-ea"/>
          <a:cs typeface="+mj-cs"/>
        </a:defRPr>
      </a:lvl1pPr>
      <a:lvl2pPr algn="ctr" rtl="0" eaLnBrk="0" fontAlgn="base" hangingPunct="0">
        <a:lnSpc>
          <a:spcPct val="95000"/>
        </a:lnSpc>
        <a:spcBef>
          <a:spcPct val="0"/>
        </a:spcBef>
        <a:spcAft>
          <a:spcPct val="0"/>
        </a:spcAft>
        <a:defRPr sz="3600" b="1" i="1">
          <a:solidFill>
            <a:srgbClr val="000099"/>
          </a:solidFill>
          <a:latin typeface="Helvetica" pitchFamily="-96" charset="0"/>
        </a:defRPr>
      </a:lvl2pPr>
      <a:lvl3pPr algn="ctr" rtl="0" eaLnBrk="0" fontAlgn="base" hangingPunct="0">
        <a:lnSpc>
          <a:spcPct val="95000"/>
        </a:lnSpc>
        <a:spcBef>
          <a:spcPct val="0"/>
        </a:spcBef>
        <a:spcAft>
          <a:spcPct val="0"/>
        </a:spcAft>
        <a:defRPr sz="3600" b="1" i="1">
          <a:solidFill>
            <a:srgbClr val="000099"/>
          </a:solidFill>
          <a:latin typeface="Helvetica" pitchFamily="-96" charset="0"/>
        </a:defRPr>
      </a:lvl3pPr>
      <a:lvl4pPr algn="ctr" rtl="0" eaLnBrk="0" fontAlgn="base" hangingPunct="0">
        <a:lnSpc>
          <a:spcPct val="95000"/>
        </a:lnSpc>
        <a:spcBef>
          <a:spcPct val="0"/>
        </a:spcBef>
        <a:spcAft>
          <a:spcPct val="0"/>
        </a:spcAft>
        <a:defRPr sz="3600" b="1" i="1">
          <a:solidFill>
            <a:srgbClr val="000099"/>
          </a:solidFill>
          <a:latin typeface="Helvetica" pitchFamily="-96" charset="0"/>
        </a:defRPr>
      </a:lvl4pPr>
      <a:lvl5pPr algn="ctr" rtl="0" eaLnBrk="0" fontAlgn="base" hangingPunct="0">
        <a:lnSpc>
          <a:spcPct val="95000"/>
        </a:lnSpc>
        <a:spcBef>
          <a:spcPct val="0"/>
        </a:spcBef>
        <a:spcAft>
          <a:spcPct val="0"/>
        </a:spcAft>
        <a:defRPr sz="3600" b="1" i="1">
          <a:solidFill>
            <a:srgbClr val="000099"/>
          </a:solidFill>
          <a:latin typeface="Helvetica" pitchFamily="-96" charset="0"/>
        </a:defRPr>
      </a:lvl5pPr>
      <a:lvl6pPr marL="457200" algn="ctr" rtl="0" eaLnBrk="0" fontAlgn="base" hangingPunct="0">
        <a:lnSpc>
          <a:spcPct val="95000"/>
        </a:lnSpc>
        <a:spcBef>
          <a:spcPct val="0"/>
        </a:spcBef>
        <a:spcAft>
          <a:spcPct val="0"/>
        </a:spcAft>
        <a:defRPr sz="3600" b="1" i="1">
          <a:solidFill>
            <a:srgbClr val="000099"/>
          </a:solidFill>
          <a:latin typeface="Helvetica" pitchFamily="-96" charset="0"/>
        </a:defRPr>
      </a:lvl6pPr>
      <a:lvl7pPr marL="914400" algn="ctr" rtl="0" eaLnBrk="0" fontAlgn="base" hangingPunct="0">
        <a:lnSpc>
          <a:spcPct val="95000"/>
        </a:lnSpc>
        <a:spcBef>
          <a:spcPct val="0"/>
        </a:spcBef>
        <a:spcAft>
          <a:spcPct val="0"/>
        </a:spcAft>
        <a:defRPr sz="3600" b="1" i="1">
          <a:solidFill>
            <a:srgbClr val="000099"/>
          </a:solidFill>
          <a:latin typeface="Helvetica" pitchFamily="-96" charset="0"/>
        </a:defRPr>
      </a:lvl7pPr>
      <a:lvl8pPr marL="1371600" algn="ctr" rtl="0" eaLnBrk="0" fontAlgn="base" hangingPunct="0">
        <a:lnSpc>
          <a:spcPct val="95000"/>
        </a:lnSpc>
        <a:spcBef>
          <a:spcPct val="0"/>
        </a:spcBef>
        <a:spcAft>
          <a:spcPct val="0"/>
        </a:spcAft>
        <a:defRPr sz="3600" b="1" i="1">
          <a:solidFill>
            <a:srgbClr val="000099"/>
          </a:solidFill>
          <a:latin typeface="Helvetica" pitchFamily="-96" charset="0"/>
        </a:defRPr>
      </a:lvl8pPr>
      <a:lvl9pPr marL="1828800" algn="ctr" rtl="0" eaLnBrk="0" fontAlgn="base" hangingPunct="0">
        <a:lnSpc>
          <a:spcPct val="95000"/>
        </a:lnSpc>
        <a:spcBef>
          <a:spcPct val="0"/>
        </a:spcBef>
        <a:spcAft>
          <a:spcPct val="0"/>
        </a:spcAft>
        <a:defRPr sz="3600" b="1" i="1">
          <a:solidFill>
            <a:srgbClr val="000099"/>
          </a:solidFill>
          <a:latin typeface="Helvetica" pitchFamily="-96" charset="0"/>
        </a:defRPr>
      </a:lvl9pPr>
    </p:titleStyle>
    <p:bodyStyle>
      <a:lvl1pPr marL="342900" indent="-342900" algn="l" rtl="0" eaLnBrk="0" fontAlgn="base" hangingPunct="0">
        <a:lnSpc>
          <a:spcPct val="95000"/>
        </a:lnSpc>
        <a:spcBef>
          <a:spcPct val="20000"/>
        </a:spcBef>
        <a:spcAft>
          <a:spcPct val="0"/>
        </a:spcAft>
        <a:buClr>
          <a:schemeClr val="tx1"/>
        </a:buClr>
        <a:buSzPct val="100000"/>
        <a:buChar char="•"/>
        <a:defRPr sz="2800" b="1">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chemeClr val="tx1"/>
        </a:buClr>
        <a:buSzPct val="100000"/>
        <a:buChar char="•"/>
        <a:defRPr sz="2400">
          <a:solidFill>
            <a:schemeClr val="tx1"/>
          </a:solidFill>
          <a:latin typeface="+mn-lt"/>
        </a:defRPr>
      </a:lvl2pPr>
      <a:lvl3pPr marL="1143000" indent="-228600" algn="l" rtl="0" eaLnBrk="0" fontAlgn="base" hangingPunct="0">
        <a:lnSpc>
          <a:spcPct val="95000"/>
        </a:lnSpc>
        <a:spcBef>
          <a:spcPct val="20000"/>
        </a:spcBef>
        <a:spcAft>
          <a:spcPct val="0"/>
        </a:spcAft>
        <a:buClr>
          <a:schemeClr val="tx1"/>
        </a:buClr>
        <a:buSzPct val="100000"/>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Helvetica" pitchFamily="34" charset="0"/>
          <a:cs typeface="Helvetica" pitchFamily="34" charset="0"/>
        </a:defRPr>
      </a:lvl4pPr>
      <a:lvl5pPr marL="2057400" indent="-228600" algn="l" rtl="0" eaLnBrk="0" fontAlgn="base" hangingPunct="0">
        <a:spcBef>
          <a:spcPct val="20000"/>
        </a:spcBef>
        <a:spcAft>
          <a:spcPct val="0"/>
        </a:spcAft>
        <a:buChar char="»"/>
        <a:defRPr sz="2000">
          <a:solidFill>
            <a:schemeClr val="tx1"/>
          </a:solidFill>
          <a:latin typeface="Helvetica" pitchFamily="34" charset="0"/>
          <a:cs typeface="Helvetica" pitchFamily="34" charset="0"/>
        </a:defRPr>
      </a:lvl5pPr>
      <a:lvl6pPr marL="2514600" indent="-228600" algn="l" rtl="0" eaLnBrk="0" fontAlgn="base" hangingPunct="0">
        <a:spcBef>
          <a:spcPct val="20000"/>
        </a:spcBef>
        <a:spcAft>
          <a:spcPct val="0"/>
        </a:spcAft>
        <a:buChar char="»"/>
        <a:defRPr sz="2000">
          <a:solidFill>
            <a:schemeClr val="tx1"/>
          </a:solidFill>
          <a:latin typeface="Times" pitchFamily="-96" charset="0"/>
        </a:defRPr>
      </a:lvl6pPr>
      <a:lvl7pPr marL="2971800" indent="-228600" algn="l" rtl="0" eaLnBrk="0" fontAlgn="base" hangingPunct="0">
        <a:spcBef>
          <a:spcPct val="20000"/>
        </a:spcBef>
        <a:spcAft>
          <a:spcPct val="0"/>
        </a:spcAft>
        <a:buChar char="»"/>
        <a:defRPr sz="2000">
          <a:solidFill>
            <a:schemeClr val="tx1"/>
          </a:solidFill>
          <a:latin typeface="Times" pitchFamily="-96" charset="0"/>
        </a:defRPr>
      </a:lvl7pPr>
      <a:lvl8pPr marL="3429000" indent="-228600" algn="l" rtl="0" eaLnBrk="0" fontAlgn="base" hangingPunct="0">
        <a:spcBef>
          <a:spcPct val="20000"/>
        </a:spcBef>
        <a:spcAft>
          <a:spcPct val="0"/>
        </a:spcAft>
        <a:buChar char="»"/>
        <a:defRPr sz="2000">
          <a:solidFill>
            <a:schemeClr val="tx1"/>
          </a:solidFill>
          <a:latin typeface="Times" pitchFamily="-96" charset="0"/>
        </a:defRPr>
      </a:lvl8pPr>
      <a:lvl9pPr marL="3886200" indent="-228600" algn="l" rtl="0" eaLnBrk="0" fontAlgn="base" hangingPunct="0">
        <a:spcBef>
          <a:spcPct val="20000"/>
        </a:spcBef>
        <a:spcAft>
          <a:spcPct val="0"/>
        </a:spcAft>
        <a:buChar char="»"/>
        <a:defRPr sz="2000">
          <a:solidFill>
            <a:schemeClr val="tx1"/>
          </a:solidFill>
          <a:latin typeface="Times" pitchFamily="-9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png"/><Relationship Id="rId4" Type="http://schemas.openxmlformats.org/officeDocument/2006/relationships/oleObject" Target="../embeddings/oleObject19.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53.xml"/><Relationship Id="rId7" Type="http://schemas.openxmlformats.org/officeDocument/2006/relationships/image" Target="../media/image42.w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43.wmf"/></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54.xml"/><Relationship Id="rId7" Type="http://schemas.openxmlformats.org/officeDocument/2006/relationships/image" Target="../media/image46.w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26.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7.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11.vml"/><Relationship Id="rId5" Type="http://schemas.openxmlformats.org/officeDocument/2006/relationships/image" Target="../media/image49.wmf"/><Relationship Id="rId4" Type="http://schemas.openxmlformats.org/officeDocument/2006/relationships/oleObject" Target="../embeddings/oleObject29.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image" Target="../media/image50.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3.vml"/><Relationship Id="rId4" Type="http://schemas.openxmlformats.org/officeDocument/2006/relationships/image" Target="../media/image51.w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52.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53.wmf"/></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54.wmf"/><Relationship Id="rId4" Type="http://schemas.openxmlformats.org/officeDocument/2006/relationships/oleObject" Target="../embeddings/oleObject34.bin"/></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50.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51.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52.w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53.w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6.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14.wmf"/><Relationship Id="rId4" Type="http://schemas.openxmlformats.org/officeDocument/2006/relationships/image" Target="../media/image55.wmf"/><Relationship Id="rId9" Type="http://schemas.openxmlformats.org/officeDocument/2006/relationships/oleObject" Target="../embeddings/oleObject42.bin"/></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9.emf"/></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6.bin"/><Relationship Id="rId5" Type="http://schemas.openxmlformats.org/officeDocument/2006/relationships/image" Target="../media/image60.wmf"/><Relationship Id="rId4" Type="http://schemas.openxmlformats.org/officeDocument/2006/relationships/oleObject" Target="../embeddings/oleObject45.bin"/></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6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s>
</file>

<file path=ppt/slides/_rels/slide5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4.wmf"/><Relationship Id="rId4" Type="http://schemas.openxmlformats.org/officeDocument/2006/relationships/image" Target="../media/image16.wmf"/><Relationship Id="rId9" Type="http://schemas.openxmlformats.org/officeDocument/2006/relationships/oleObject" Target="../embeddings/oleObject9.bin"/></Relationships>
</file>

<file path=ppt/slides/_rels/slide5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image" Target="../media/image20.wmf"/><Relationship Id="rId9" Type="http://schemas.openxmlformats.org/officeDocument/2006/relationships/oleObject" Target="../embeddings/oleObject14.bin"/></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16.bin"/><Relationship Id="rId10" Type="http://schemas.openxmlformats.org/officeDocument/2006/relationships/image" Target="../media/image26.wmf"/><Relationship Id="rId4" Type="http://schemas.openxmlformats.org/officeDocument/2006/relationships/image" Target="../media/image14.wmf"/><Relationship Id="rId9"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www.ebook3000.com/Data-Preparation-for-Data-Mining_88909.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www.ebook3000.com/Data-Preparation-for-Data-Mining_88909.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52600"/>
            <a:ext cx="9144000" cy="1847850"/>
          </a:xfrm>
        </p:spPr>
        <p:txBody>
          <a:bodyPr/>
          <a:lstStyle/>
          <a:p>
            <a:pPr eaLnBrk="1" hangingPunct="1">
              <a:defRPr/>
            </a:pPr>
            <a:r>
              <a:rPr lang="en-US" dirty="0" smtClean="0"/>
              <a:t>Data Preparation for Data Mining</a:t>
            </a:r>
          </a:p>
        </p:txBody>
      </p:sp>
      <p:sp>
        <p:nvSpPr>
          <p:cNvPr id="2051" name="Rectangle 3"/>
          <p:cNvSpPr>
            <a:spLocks noGrp="1" noChangeArrowheads="1"/>
          </p:cNvSpPr>
          <p:nvPr>
            <p:ph type="subTitle" idx="1"/>
          </p:nvPr>
        </p:nvSpPr>
        <p:spPr>
          <a:xfrm>
            <a:off x="1307575" y="3313785"/>
            <a:ext cx="6400800" cy="1752600"/>
          </a:xfrm>
        </p:spPr>
        <p:txBody>
          <a:bodyPr/>
          <a:lstStyle/>
          <a:p>
            <a:pPr eaLnBrk="1" hangingPunct="1">
              <a:defRPr/>
            </a:pPr>
            <a:r>
              <a:rPr lang="en-US" dirty="0" smtClean="0"/>
              <a:t>April 2015</a:t>
            </a:r>
            <a:endParaRPr lang="en-US" dirty="0" smtClean="0"/>
          </a:p>
        </p:txBody>
      </p:sp>
    </p:spTree>
    <p:extLst>
      <p:ext uri="{BB962C8B-B14F-4D97-AF65-F5344CB8AC3E}">
        <p14:creationId xmlns:p14="http://schemas.microsoft.com/office/powerpoint/2010/main" val="353770263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152400" y="274638"/>
            <a:ext cx="8991600" cy="1143000"/>
          </a:xfrm>
        </p:spPr>
        <p:txBody>
          <a:bodyPr/>
          <a:lstStyle/>
          <a:p>
            <a:pPr>
              <a:defRPr/>
            </a:pPr>
            <a:r>
              <a:rPr lang="en-US" sz="4000" dirty="0" smtClean="0"/>
              <a:t>From Data Source To Algorithm Input</a:t>
            </a:r>
            <a:endParaRPr lang="en-US" sz="4000" dirty="0"/>
          </a:p>
        </p:txBody>
      </p:sp>
      <p:sp>
        <p:nvSpPr>
          <p:cNvPr id="5" name="AutoShape 5"/>
          <p:cNvSpPr>
            <a:spLocks noChangeArrowheads="1"/>
          </p:cNvSpPr>
          <p:nvPr/>
        </p:nvSpPr>
        <p:spPr bwMode="auto">
          <a:xfrm>
            <a:off x="533400" y="2209800"/>
            <a:ext cx="1600200" cy="609600"/>
          </a:xfrm>
          <a:prstGeom prst="can">
            <a:avLst>
              <a:gd name="adj" fmla="val 25000"/>
            </a:avLst>
          </a:prstGeom>
          <a:solidFill>
            <a:schemeClr val="accent1"/>
          </a:solidFill>
          <a:ln w="12700" cap="sq">
            <a:solidFill>
              <a:schemeClr val="tx1"/>
            </a:solidFill>
            <a:round/>
            <a:headEnd type="none" w="sm" len="sm"/>
            <a:tailEnd type="none" w="sm" len="sm"/>
          </a:ln>
        </p:spPr>
        <p:txBody>
          <a:bodyPr wrap="none" anchor="ctr"/>
          <a:lstStyle/>
          <a:p>
            <a:endParaRPr lang="en-US" dirty="0"/>
          </a:p>
        </p:txBody>
      </p:sp>
      <p:sp>
        <p:nvSpPr>
          <p:cNvPr id="6" name="AutoShape 6"/>
          <p:cNvSpPr>
            <a:spLocks noChangeArrowheads="1"/>
          </p:cNvSpPr>
          <p:nvPr/>
        </p:nvSpPr>
        <p:spPr bwMode="auto">
          <a:xfrm>
            <a:off x="3505200" y="2374900"/>
            <a:ext cx="2454275" cy="838200"/>
          </a:xfrm>
          <a:prstGeom prst="bevel">
            <a:avLst>
              <a:gd name="adj" fmla="val 1250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8" name="Text Box 9"/>
          <p:cNvSpPr txBox="1">
            <a:spLocks noChangeArrowheads="1"/>
          </p:cNvSpPr>
          <p:nvPr/>
        </p:nvSpPr>
        <p:spPr bwMode="auto">
          <a:xfrm>
            <a:off x="682625" y="2335213"/>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Database</a:t>
            </a:r>
          </a:p>
        </p:txBody>
      </p:sp>
      <p:sp>
        <p:nvSpPr>
          <p:cNvPr id="7" name="AutoShape 8"/>
          <p:cNvSpPr>
            <a:spLocks noChangeArrowheads="1"/>
          </p:cNvSpPr>
          <p:nvPr/>
        </p:nvSpPr>
        <p:spPr bwMode="auto">
          <a:xfrm>
            <a:off x="6640063" y="1676400"/>
            <a:ext cx="2103437" cy="914400"/>
          </a:xfrm>
          <a:prstGeom prst="flowChartMultidocumen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9" name="Text Box 10"/>
          <p:cNvSpPr txBox="1">
            <a:spLocks noChangeArrowheads="1"/>
          </p:cNvSpPr>
          <p:nvPr/>
        </p:nvSpPr>
        <p:spPr bwMode="auto">
          <a:xfrm>
            <a:off x="3657600" y="2392065"/>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 Preparation</a:t>
            </a:r>
          </a:p>
        </p:txBody>
      </p:sp>
      <p:sp>
        <p:nvSpPr>
          <p:cNvPr id="10" name="Text Box 12"/>
          <p:cNvSpPr txBox="1">
            <a:spLocks noChangeArrowheads="1"/>
          </p:cNvSpPr>
          <p:nvPr/>
        </p:nvSpPr>
        <p:spPr bwMode="auto">
          <a:xfrm>
            <a:off x="6629400" y="1905000"/>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Training Data</a:t>
            </a:r>
          </a:p>
        </p:txBody>
      </p:sp>
      <p:sp>
        <p:nvSpPr>
          <p:cNvPr id="11" name="Line 17"/>
          <p:cNvSpPr>
            <a:spLocks noChangeShapeType="1"/>
          </p:cNvSpPr>
          <p:nvPr/>
        </p:nvSpPr>
        <p:spPr bwMode="auto">
          <a:xfrm flipV="1">
            <a:off x="6096000" y="2438400"/>
            <a:ext cx="457200" cy="331787"/>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 name="Line 23"/>
          <p:cNvSpPr>
            <a:spLocks noChangeShapeType="1"/>
          </p:cNvSpPr>
          <p:nvPr/>
        </p:nvSpPr>
        <p:spPr bwMode="auto">
          <a:xfrm flipV="1">
            <a:off x="2590800" y="2743200"/>
            <a:ext cx="68580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 name="AutoShape 5"/>
          <p:cNvSpPr>
            <a:spLocks noChangeArrowheads="1"/>
          </p:cNvSpPr>
          <p:nvPr/>
        </p:nvSpPr>
        <p:spPr bwMode="auto">
          <a:xfrm>
            <a:off x="685800" y="2362200"/>
            <a:ext cx="1600200" cy="609600"/>
          </a:xfrm>
          <a:prstGeom prst="can">
            <a:avLst>
              <a:gd name="adj" fmla="val 25000"/>
            </a:avLst>
          </a:prstGeom>
          <a:solidFill>
            <a:schemeClr val="accent1"/>
          </a:solidFill>
          <a:ln w="12700" cap="sq">
            <a:solidFill>
              <a:schemeClr val="tx1"/>
            </a:solidFill>
            <a:round/>
            <a:headEnd type="none" w="sm" len="sm"/>
            <a:tailEnd type="none" w="sm" len="sm"/>
          </a:ln>
        </p:spPr>
        <p:txBody>
          <a:bodyPr wrap="none" anchor="ctr"/>
          <a:lstStyle/>
          <a:p>
            <a:endParaRPr lang="en-US"/>
          </a:p>
        </p:txBody>
      </p:sp>
      <p:sp>
        <p:nvSpPr>
          <p:cNvPr id="14" name="Text Box 9"/>
          <p:cNvSpPr txBox="1">
            <a:spLocks noChangeArrowheads="1"/>
          </p:cNvSpPr>
          <p:nvPr/>
        </p:nvSpPr>
        <p:spPr bwMode="auto">
          <a:xfrm>
            <a:off x="835025" y="2487613"/>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Database</a:t>
            </a:r>
          </a:p>
        </p:txBody>
      </p:sp>
      <p:sp>
        <p:nvSpPr>
          <p:cNvPr id="15" name="AutoShape 5"/>
          <p:cNvSpPr>
            <a:spLocks noChangeArrowheads="1"/>
          </p:cNvSpPr>
          <p:nvPr/>
        </p:nvSpPr>
        <p:spPr bwMode="auto">
          <a:xfrm>
            <a:off x="838200" y="2514600"/>
            <a:ext cx="1600200" cy="609600"/>
          </a:xfrm>
          <a:prstGeom prst="can">
            <a:avLst>
              <a:gd name="adj" fmla="val 25000"/>
            </a:avLst>
          </a:prstGeom>
          <a:solidFill>
            <a:schemeClr val="accent1"/>
          </a:solidFill>
          <a:ln w="12700" cap="sq">
            <a:solidFill>
              <a:schemeClr val="tx1"/>
            </a:solidFill>
            <a:round/>
            <a:headEnd type="none" w="sm" len="sm"/>
            <a:tailEnd type="none" w="sm" len="sm"/>
          </a:ln>
        </p:spPr>
        <p:txBody>
          <a:bodyPr wrap="none" anchor="ctr"/>
          <a:lstStyle/>
          <a:p>
            <a:endParaRPr lang="en-US"/>
          </a:p>
        </p:txBody>
      </p:sp>
      <p:sp>
        <p:nvSpPr>
          <p:cNvPr id="16" name="Text Box 9"/>
          <p:cNvSpPr txBox="1">
            <a:spLocks noChangeArrowheads="1"/>
          </p:cNvSpPr>
          <p:nvPr/>
        </p:nvSpPr>
        <p:spPr bwMode="auto">
          <a:xfrm>
            <a:off x="987425" y="2640013"/>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smtClean="0">
                <a:latin typeface="Times New Roman" pitchFamily="18" charset="0"/>
              </a:rPr>
              <a:t>Database</a:t>
            </a:r>
            <a:endParaRPr lang="en-US" sz="2400" dirty="0">
              <a:latin typeface="Times New Roman" pitchFamily="18" charset="0"/>
            </a:endParaRPr>
          </a:p>
        </p:txBody>
      </p:sp>
      <p:sp>
        <p:nvSpPr>
          <p:cNvPr id="3" name="TextBox 2"/>
          <p:cNvSpPr txBox="1"/>
          <p:nvPr/>
        </p:nvSpPr>
        <p:spPr>
          <a:xfrm>
            <a:off x="729255" y="3685401"/>
            <a:ext cx="2954655" cy="2862322"/>
          </a:xfrm>
          <a:prstGeom prst="rect">
            <a:avLst/>
          </a:prstGeom>
          <a:noFill/>
        </p:spPr>
        <p:txBody>
          <a:bodyPr wrap="none" rtlCol="0">
            <a:spAutoFit/>
          </a:bodyPr>
          <a:lstStyle/>
          <a:p>
            <a:r>
              <a:rPr lang="en-US" sz="1800" dirty="0" smtClean="0"/>
              <a:t>User Decides:</a:t>
            </a:r>
          </a:p>
          <a:p>
            <a:pPr marL="285750" indent="-285750">
              <a:buFont typeface="Arial" pitchFamily="34" charset="0"/>
              <a:buChar char="•"/>
            </a:pPr>
            <a:r>
              <a:rPr lang="en-US" sz="1800" dirty="0" smtClean="0"/>
              <a:t>Selection Criteria – </a:t>
            </a:r>
          </a:p>
          <a:p>
            <a:pPr marL="285750" indent="-285750">
              <a:buFont typeface="Arial" pitchFamily="34" charset="0"/>
              <a:buChar char="•"/>
            </a:pPr>
            <a:r>
              <a:rPr lang="en-US" sz="1800" dirty="0" smtClean="0"/>
              <a:t>Joins =&gt; </a:t>
            </a:r>
            <a:r>
              <a:rPr lang="en-US" sz="1800" dirty="0" err="1" smtClean="0"/>
              <a:t>denormalize</a:t>
            </a:r>
            <a:endParaRPr lang="en-US" sz="1800" dirty="0" smtClean="0"/>
          </a:p>
          <a:p>
            <a:pPr marL="285750" indent="-285750">
              <a:buFont typeface="Arial" pitchFamily="34" charset="0"/>
              <a:buChar char="•"/>
            </a:pPr>
            <a:r>
              <a:rPr lang="en-US" sz="1800" dirty="0" smtClean="0"/>
              <a:t>How much data?</a:t>
            </a:r>
          </a:p>
          <a:p>
            <a:pPr marL="285750" indent="-285750">
              <a:buFont typeface="Arial" pitchFamily="34" charset="0"/>
              <a:buChar char="•"/>
            </a:pPr>
            <a:endParaRPr lang="en-US" sz="1800" dirty="0" smtClean="0"/>
          </a:p>
          <a:p>
            <a:endParaRPr lang="en-US" sz="1800" dirty="0" smtClean="0"/>
          </a:p>
          <a:p>
            <a:r>
              <a:rPr lang="en-US" sz="1800" dirty="0" smtClean="0"/>
              <a:t>Depends on needs and </a:t>
            </a:r>
          </a:p>
          <a:p>
            <a:r>
              <a:rPr lang="en-US" sz="1800" dirty="0"/>
              <a:t>d</a:t>
            </a:r>
            <a:r>
              <a:rPr lang="en-US" sz="1800" dirty="0" smtClean="0"/>
              <a:t>omain knowledge about</a:t>
            </a:r>
          </a:p>
          <a:p>
            <a:r>
              <a:rPr lang="en-US" sz="1800" dirty="0"/>
              <a:t>w</a:t>
            </a:r>
            <a:r>
              <a:rPr lang="en-US" sz="1800" dirty="0" smtClean="0"/>
              <a:t>hat’s relevant</a:t>
            </a:r>
          </a:p>
          <a:p>
            <a:endParaRPr lang="en-US" sz="1800" dirty="0"/>
          </a:p>
        </p:txBody>
      </p:sp>
      <p:sp>
        <p:nvSpPr>
          <p:cNvPr id="18" name="TextBox 17"/>
          <p:cNvSpPr txBox="1"/>
          <p:nvPr/>
        </p:nvSpPr>
        <p:spPr>
          <a:xfrm>
            <a:off x="5054489" y="3962400"/>
            <a:ext cx="4094573" cy="2339102"/>
          </a:xfrm>
          <a:prstGeom prst="rect">
            <a:avLst/>
          </a:prstGeom>
          <a:noFill/>
        </p:spPr>
        <p:txBody>
          <a:bodyPr wrap="square" rtlCol="0">
            <a:spAutoFit/>
          </a:bodyPr>
          <a:lstStyle/>
          <a:p>
            <a:r>
              <a:rPr lang="en-US" sz="1800" dirty="0" smtClean="0"/>
              <a:t>User Performs:</a:t>
            </a:r>
          </a:p>
          <a:p>
            <a:pPr marL="285750" indent="-285750">
              <a:buFont typeface="Arial" pitchFamily="34" charset="0"/>
              <a:buChar char="•"/>
            </a:pPr>
            <a:r>
              <a:rPr lang="en-US" sz="1800" dirty="0" smtClean="0"/>
              <a:t>Cleaning data and Transformations</a:t>
            </a:r>
          </a:p>
          <a:p>
            <a:endParaRPr lang="en-US" sz="1800" dirty="0"/>
          </a:p>
          <a:p>
            <a:r>
              <a:rPr lang="en-US" sz="1800" dirty="0" smtClean="0"/>
              <a:t>Depends on domain knowledge, </a:t>
            </a:r>
          </a:p>
          <a:p>
            <a:r>
              <a:rPr lang="en-US" sz="1800" dirty="0" smtClean="0"/>
              <a:t>data itself and possibly on</a:t>
            </a:r>
          </a:p>
          <a:p>
            <a:r>
              <a:rPr lang="en-US" sz="1800" dirty="0" smtClean="0"/>
              <a:t>algorithms</a:t>
            </a:r>
          </a:p>
          <a:p>
            <a:endParaRPr lang="en-US" dirty="0" smtClean="0"/>
          </a:p>
          <a:p>
            <a:endParaRPr lang="en-US" dirty="0"/>
          </a:p>
        </p:txBody>
      </p:sp>
      <p:sp>
        <p:nvSpPr>
          <p:cNvPr id="17" name="AutoShape 8"/>
          <p:cNvSpPr>
            <a:spLocks noChangeArrowheads="1"/>
          </p:cNvSpPr>
          <p:nvPr/>
        </p:nvSpPr>
        <p:spPr bwMode="auto">
          <a:xfrm>
            <a:off x="6629400" y="2743200"/>
            <a:ext cx="2103437" cy="914400"/>
          </a:xfrm>
          <a:prstGeom prst="flowChartMultidocumen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19" name="Line 17"/>
          <p:cNvSpPr>
            <a:spLocks noChangeShapeType="1"/>
          </p:cNvSpPr>
          <p:nvPr/>
        </p:nvSpPr>
        <p:spPr bwMode="auto">
          <a:xfrm>
            <a:off x="6096000" y="2971799"/>
            <a:ext cx="457200" cy="152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 name="Text Box 12"/>
          <p:cNvSpPr txBox="1">
            <a:spLocks noChangeArrowheads="1"/>
          </p:cNvSpPr>
          <p:nvPr/>
        </p:nvSpPr>
        <p:spPr bwMode="auto">
          <a:xfrm>
            <a:off x="6629400" y="2971800"/>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smtClean="0">
                <a:latin typeface="Times New Roman" pitchFamily="18" charset="0"/>
              </a:rPr>
              <a:t>Test </a:t>
            </a:r>
            <a:r>
              <a:rPr lang="en-US" sz="2400" dirty="0">
                <a:latin typeface="Times New Roman" pitchFamily="18" charset="0"/>
              </a:rPr>
              <a:t>Data</a:t>
            </a:r>
          </a:p>
        </p:txBody>
      </p:sp>
    </p:spTree>
    <p:extLst>
      <p:ext uri="{BB962C8B-B14F-4D97-AF65-F5344CB8AC3E}">
        <p14:creationId xmlns:p14="http://schemas.microsoft.com/office/powerpoint/2010/main" val="2572771264"/>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smtClean="0"/>
              <a:t>Data Preparation</a:t>
            </a:r>
          </a:p>
        </p:txBody>
      </p:sp>
      <p:sp>
        <p:nvSpPr>
          <p:cNvPr id="28675" name="Rectangle 3"/>
          <p:cNvSpPr>
            <a:spLocks noGrp="1" noChangeArrowheads="1"/>
          </p:cNvSpPr>
          <p:nvPr>
            <p:ph type="body" idx="1"/>
          </p:nvPr>
        </p:nvSpPr>
        <p:spPr/>
        <p:txBody>
          <a:bodyPr/>
          <a:lstStyle/>
          <a:p>
            <a:pPr eaLnBrk="1" hangingPunct="1">
              <a:defRPr/>
            </a:pPr>
            <a:r>
              <a:rPr lang="en-US" dirty="0" smtClean="0"/>
              <a:t>Could be the difference between a successful data mining project and a failure</a:t>
            </a:r>
          </a:p>
          <a:p>
            <a:pPr eaLnBrk="1" hangingPunct="1">
              <a:defRPr/>
            </a:pPr>
            <a:r>
              <a:rPr lang="en-US" dirty="0" smtClean="0"/>
              <a:t>Could take 60-80% of the whole data mining effort</a:t>
            </a:r>
          </a:p>
          <a:p>
            <a:pPr eaLnBrk="1" hangingPunct="1">
              <a:defRPr/>
            </a:pPr>
            <a:endParaRPr lang="en-US" dirty="0" smtClean="0"/>
          </a:p>
          <a:p>
            <a:pPr eaLnBrk="1" hangingPunct="1">
              <a:defRPr/>
            </a:pPr>
            <a:endParaRPr lang="en-US" dirty="0" smtClean="0"/>
          </a:p>
        </p:txBody>
      </p:sp>
    </p:spTree>
    <p:extLst>
      <p:ext uri="{BB962C8B-B14F-4D97-AF65-F5344CB8AC3E}">
        <p14:creationId xmlns:p14="http://schemas.microsoft.com/office/powerpoint/2010/main" val="839619209"/>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US" smtClean="0"/>
              <a:t>Definition</a:t>
            </a:r>
          </a:p>
        </p:txBody>
      </p:sp>
      <p:sp>
        <p:nvSpPr>
          <p:cNvPr id="31747" name="Rectangle 3"/>
          <p:cNvSpPr>
            <a:spLocks noGrp="1" noChangeArrowheads="1"/>
          </p:cNvSpPr>
          <p:nvPr>
            <p:ph type="body" idx="1"/>
          </p:nvPr>
        </p:nvSpPr>
        <p:spPr/>
        <p:txBody>
          <a:bodyPr/>
          <a:lstStyle/>
          <a:p>
            <a:pPr eaLnBrk="1" hangingPunct="1">
              <a:defRPr/>
            </a:pPr>
            <a:r>
              <a:rPr lang="en-US" dirty="0" smtClean="0"/>
              <a:t>Data Preparation is a process of cleaning, filtering and organizing the data for successful mining and modeling, by solving or avoiding problems in the data, and presenting the data to the modeling schema in the optimal way.</a:t>
            </a:r>
          </a:p>
        </p:txBody>
      </p:sp>
    </p:spTree>
    <p:extLst>
      <p:ext uri="{BB962C8B-B14F-4D97-AF65-F5344CB8AC3E}">
        <p14:creationId xmlns:p14="http://schemas.microsoft.com/office/powerpoint/2010/main" val="303609436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t>Good Data Preparation Practice</a:t>
            </a:r>
          </a:p>
        </p:txBody>
      </p:sp>
      <p:sp>
        <p:nvSpPr>
          <p:cNvPr id="32771" name="Rectangle 3"/>
          <p:cNvSpPr>
            <a:spLocks noGrp="1" noChangeArrowheads="1"/>
          </p:cNvSpPr>
          <p:nvPr>
            <p:ph type="body" idx="1"/>
          </p:nvPr>
        </p:nvSpPr>
        <p:spPr/>
        <p:txBody>
          <a:bodyPr/>
          <a:lstStyle/>
          <a:p>
            <a:pPr eaLnBrk="1" hangingPunct="1">
              <a:defRPr/>
            </a:pPr>
            <a:r>
              <a:rPr lang="en-US" dirty="0" smtClean="0"/>
              <a:t>When data is properly prepared and surveyed:</a:t>
            </a:r>
          </a:p>
          <a:p>
            <a:pPr lvl="1" eaLnBrk="1" hangingPunct="1">
              <a:defRPr/>
            </a:pPr>
            <a:r>
              <a:rPr lang="en-US" dirty="0" smtClean="0"/>
              <a:t>high quality modeling results are more likely</a:t>
            </a:r>
          </a:p>
          <a:p>
            <a:pPr lvl="1" eaLnBrk="1" hangingPunct="1">
              <a:defRPr/>
            </a:pPr>
            <a:r>
              <a:rPr lang="en-US" dirty="0" smtClean="0"/>
              <a:t>the quality of models produces will depend mostly on the content of the data, not so much on the modeler’s expertise level.</a:t>
            </a:r>
          </a:p>
          <a:p>
            <a:pPr lvl="1" eaLnBrk="1" hangingPunct="1">
              <a:defRPr/>
            </a:pPr>
            <a:endParaRPr lang="en-US" dirty="0" smtClean="0"/>
          </a:p>
          <a:p>
            <a:pPr eaLnBrk="1" hangingPunct="1">
              <a:defRPr/>
            </a:pPr>
            <a:endParaRPr lang="en-US" dirty="0" smtClean="0"/>
          </a:p>
        </p:txBody>
      </p:sp>
    </p:spTree>
    <p:extLst>
      <p:ext uri="{BB962C8B-B14F-4D97-AF65-F5344CB8AC3E}">
        <p14:creationId xmlns:p14="http://schemas.microsoft.com/office/powerpoint/2010/main" val="4255627492"/>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2641600" y="2214563"/>
            <a:ext cx="3327400" cy="3352800"/>
          </a:xfrm>
          <a:prstGeom prst="can">
            <a:avLst>
              <a:gd name="adj" fmla="val 25191"/>
            </a:avLst>
          </a:prstGeom>
          <a:solidFill>
            <a:srgbClr val="103A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70000"/>
              </a:lnSpc>
            </a:pPr>
            <a:r>
              <a:rPr lang="en-US" altLang="en-US" sz="3200">
                <a:latin typeface="Univers" pitchFamily="34" charset="0"/>
              </a:rPr>
              <a:t>Corporate Data</a:t>
            </a:r>
          </a:p>
        </p:txBody>
      </p:sp>
      <p:grpSp>
        <p:nvGrpSpPr>
          <p:cNvPr id="2" name="Group 3"/>
          <p:cNvGrpSpPr>
            <a:grpSpLocks/>
          </p:cNvGrpSpPr>
          <p:nvPr/>
        </p:nvGrpSpPr>
        <p:grpSpPr bwMode="auto">
          <a:xfrm>
            <a:off x="504825" y="4051300"/>
            <a:ext cx="8539163" cy="1828800"/>
            <a:chOff x="318" y="2552"/>
            <a:chExt cx="5379" cy="1152"/>
          </a:xfrm>
        </p:grpSpPr>
        <p:grpSp>
          <p:nvGrpSpPr>
            <p:cNvPr id="29719" name="Group 4"/>
            <p:cNvGrpSpPr>
              <a:grpSpLocks/>
            </p:cNvGrpSpPr>
            <p:nvPr/>
          </p:nvGrpSpPr>
          <p:grpSpPr bwMode="auto">
            <a:xfrm>
              <a:off x="1489" y="2587"/>
              <a:ext cx="4208" cy="1117"/>
              <a:chOff x="1489" y="2587"/>
              <a:chExt cx="4208" cy="1117"/>
            </a:xfrm>
          </p:grpSpPr>
          <p:grpSp>
            <p:nvGrpSpPr>
              <p:cNvPr id="29723" name="Group 5"/>
              <p:cNvGrpSpPr>
                <a:grpSpLocks noChangeAspect="1"/>
              </p:cNvGrpSpPr>
              <p:nvPr/>
            </p:nvGrpSpPr>
            <p:grpSpPr bwMode="auto">
              <a:xfrm>
                <a:off x="1489" y="2587"/>
                <a:ext cx="2407" cy="945"/>
                <a:chOff x="2439" y="2446"/>
                <a:chExt cx="1282" cy="503"/>
              </a:xfrm>
            </p:grpSpPr>
            <p:sp>
              <p:nvSpPr>
                <p:cNvPr id="29726" name="Freeform 6"/>
                <p:cNvSpPr>
                  <a:spLocks noChangeAspect="1"/>
                </p:cNvSpPr>
                <p:nvPr/>
              </p:nvSpPr>
              <p:spPr bwMode="auto">
                <a:xfrm>
                  <a:off x="2439" y="2575"/>
                  <a:ext cx="44" cy="374"/>
                </a:xfrm>
                <a:custGeom>
                  <a:avLst/>
                  <a:gdLst>
                    <a:gd name="T0" fmla="*/ 43 w 44"/>
                    <a:gd name="T1" fmla="*/ 30 h 374"/>
                    <a:gd name="T2" fmla="*/ 43 w 44"/>
                    <a:gd name="T3" fmla="*/ 373 h 374"/>
                    <a:gd name="T4" fmla="*/ 0 w 44"/>
                    <a:gd name="T5" fmla="*/ 340 h 374"/>
                    <a:gd name="T6" fmla="*/ 0 w 44"/>
                    <a:gd name="T7" fmla="*/ 0 h 374"/>
                    <a:gd name="T8" fmla="*/ 43 w 44"/>
                    <a:gd name="T9" fmla="*/ 30 h 374"/>
                    <a:gd name="T10" fmla="*/ 0 60000 65536"/>
                    <a:gd name="T11" fmla="*/ 0 60000 65536"/>
                    <a:gd name="T12" fmla="*/ 0 60000 65536"/>
                    <a:gd name="T13" fmla="*/ 0 60000 65536"/>
                    <a:gd name="T14" fmla="*/ 0 60000 65536"/>
                    <a:gd name="T15" fmla="*/ 0 w 44"/>
                    <a:gd name="T16" fmla="*/ 0 h 374"/>
                    <a:gd name="T17" fmla="*/ 44 w 44"/>
                    <a:gd name="T18" fmla="*/ 374 h 374"/>
                  </a:gdLst>
                  <a:ahLst/>
                  <a:cxnLst>
                    <a:cxn ang="T10">
                      <a:pos x="T0" y="T1"/>
                    </a:cxn>
                    <a:cxn ang="T11">
                      <a:pos x="T2" y="T3"/>
                    </a:cxn>
                    <a:cxn ang="T12">
                      <a:pos x="T4" y="T5"/>
                    </a:cxn>
                    <a:cxn ang="T13">
                      <a:pos x="T6" y="T7"/>
                    </a:cxn>
                    <a:cxn ang="T14">
                      <a:pos x="T8" y="T9"/>
                    </a:cxn>
                  </a:cxnLst>
                  <a:rect l="T15" t="T16" r="T17" b="T18"/>
                  <a:pathLst>
                    <a:path w="44" h="374">
                      <a:moveTo>
                        <a:pt x="43" y="30"/>
                      </a:moveTo>
                      <a:lnTo>
                        <a:pt x="43" y="373"/>
                      </a:lnTo>
                      <a:lnTo>
                        <a:pt x="0" y="340"/>
                      </a:lnTo>
                      <a:lnTo>
                        <a:pt x="0" y="0"/>
                      </a:lnTo>
                      <a:lnTo>
                        <a:pt x="43" y="30"/>
                      </a:lnTo>
                    </a:path>
                  </a:pathLst>
                </a:custGeom>
                <a:gradFill rotWithShape="0">
                  <a:gsLst>
                    <a:gs pos="0">
                      <a:srgbClr val="3CB63C"/>
                    </a:gs>
                    <a:gs pos="100000">
                      <a:srgbClr val="216521"/>
                    </a:gs>
                  </a:gsLst>
                  <a:path path="rect">
                    <a:fillToRect l="50000" t="50000" r="50000" b="50000"/>
                  </a:path>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27" name="Freeform 7"/>
                <p:cNvSpPr>
                  <a:spLocks noChangeAspect="1"/>
                </p:cNvSpPr>
                <p:nvPr/>
              </p:nvSpPr>
              <p:spPr bwMode="auto">
                <a:xfrm>
                  <a:off x="2439" y="2446"/>
                  <a:ext cx="658" cy="160"/>
                </a:xfrm>
                <a:custGeom>
                  <a:avLst/>
                  <a:gdLst>
                    <a:gd name="T0" fmla="*/ 0 w 658"/>
                    <a:gd name="T1" fmla="*/ 128 h 160"/>
                    <a:gd name="T2" fmla="*/ 42 w 658"/>
                    <a:gd name="T3" fmla="*/ 159 h 160"/>
                    <a:gd name="T4" fmla="*/ 657 w 658"/>
                    <a:gd name="T5" fmla="*/ 27 h 160"/>
                    <a:gd name="T6" fmla="*/ 622 w 658"/>
                    <a:gd name="T7" fmla="*/ 0 h 160"/>
                    <a:gd name="T8" fmla="*/ 0 w 658"/>
                    <a:gd name="T9" fmla="*/ 128 h 160"/>
                    <a:gd name="T10" fmla="*/ 0 60000 65536"/>
                    <a:gd name="T11" fmla="*/ 0 60000 65536"/>
                    <a:gd name="T12" fmla="*/ 0 60000 65536"/>
                    <a:gd name="T13" fmla="*/ 0 60000 65536"/>
                    <a:gd name="T14" fmla="*/ 0 60000 65536"/>
                    <a:gd name="T15" fmla="*/ 0 w 658"/>
                    <a:gd name="T16" fmla="*/ 0 h 160"/>
                    <a:gd name="T17" fmla="*/ 658 w 658"/>
                    <a:gd name="T18" fmla="*/ 160 h 160"/>
                  </a:gdLst>
                  <a:ahLst/>
                  <a:cxnLst>
                    <a:cxn ang="T10">
                      <a:pos x="T0" y="T1"/>
                    </a:cxn>
                    <a:cxn ang="T11">
                      <a:pos x="T2" y="T3"/>
                    </a:cxn>
                    <a:cxn ang="T12">
                      <a:pos x="T4" y="T5"/>
                    </a:cxn>
                    <a:cxn ang="T13">
                      <a:pos x="T6" y="T7"/>
                    </a:cxn>
                    <a:cxn ang="T14">
                      <a:pos x="T8" y="T9"/>
                    </a:cxn>
                  </a:cxnLst>
                  <a:rect l="T15" t="T16" r="T17" b="T18"/>
                  <a:pathLst>
                    <a:path w="658" h="160">
                      <a:moveTo>
                        <a:pt x="0" y="128"/>
                      </a:moveTo>
                      <a:lnTo>
                        <a:pt x="42" y="159"/>
                      </a:lnTo>
                      <a:lnTo>
                        <a:pt x="657" y="27"/>
                      </a:lnTo>
                      <a:lnTo>
                        <a:pt x="622" y="0"/>
                      </a:lnTo>
                      <a:lnTo>
                        <a:pt x="0" y="128"/>
                      </a:lnTo>
                    </a:path>
                  </a:pathLst>
                </a:custGeom>
                <a:gradFill rotWithShape="0">
                  <a:gsLst>
                    <a:gs pos="0">
                      <a:srgbClr val="3CB63C"/>
                    </a:gs>
                    <a:gs pos="100000">
                      <a:srgbClr val="216521"/>
                    </a:gs>
                  </a:gsLst>
                  <a:path path="rect">
                    <a:fillToRect l="50000" t="50000" r="50000" b="50000"/>
                  </a:path>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28" name="Freeform 8"/>
                <p:cNvSpPr>
                  <a:spLocks noChangeAspect="1"/>
                </p:cNvSpPr>
                <p:nvPr/>
              </p:nvSpPr>
              <p:spPr bwMode="auto">
                <a:xfrm>
                  <a:off x="3060" y="2446"/>
                  <a:ext cx="661" cy="158"/>
                </a:xfrm>
                <a:custGeom>
                  <a:avLst/>
                  <a:gdLst>
                    <a:gd name="T0" fmla="*/ 0 w 661"/>
                    <a:gd name="T1" fmla="*/ 0 h 158"/>
                    <a:gd name="T2" fmla="*/ 34 w 661"/>
                    <a:gd name="T3" fmla="*/ 27 h 158"/>
                    <a:gd name="T4" fmla="*/ 660 w 661"/>
                    <a:gd name="T5" fmla="*/ 157 h 158"/>
                    <a:gd name="T6" fmla="*/ 618 w 661"/>
                    <a:gd name="T7" fmla="*/ 127 h 158"/>
                    <a:gd name="T8" fmla="*/ 0 w 661"/>
                    <a:gd name="T9" fmla="*/ 0 h 158"/>
                    <a:gd name="T10" fmla="*/ 0 60000 65536"/>
                    <a:gd name="T11" fmla="*/ 0 60000 65536"/>
                    <a:gd name="T12" fmla="*/ 0 60000 65536"/>
                    <a:gd name="T13" fmla="*/ 0 60000 65536"/>
                    <a:gd name="T14" fmla="*/ 0 60000 65536"/>
                    <a:gd name="T15" fmla="*/ 0 w 661"/>
                    <a:gd name="T16" fmla="*/ 0 h 158"/>
                    <a:gd name="T17" fmla="*/ 661 w 661"/>
                    <a:gd name="T18" fmla="*/ 158 h 158"/>
                  </a:gdLst>
                  <a:ahLst/>
                  <a:cxnLst>
                    <a:cxn ang="T10">
                      <a:pos x="T0" y="T1"/>
                    </a:cxn>
                    <a:cxn ang="T11">
                      <a:pos x="T2" y="T3"/>
                    </a:cxn>
                    <a:cxn ang="T12">
                      <a:pos x="T4" y="T5"/>
                    </a:cxn>
                    <a:cxn ang="T13">
                      <a:pos x="T6" y="T7"/>
                    </a:cxn>
                    <a:cxn ang="T14">
                      <a:pos x="T8" y="T9"/>
                    </a:cxn>
                  </a:cxnLst>
                  <a:rect l="T15" t="T16" r="T17" b="T18"/>
                  <a:pathLst>
                    <a:path w="661" h="158">
                      <a:moveTo>
                        <a:pt x="0" y="0"/>
                      </a:moveTo>
                      <a:lnTo>
                        <a:pt x="34" y="27"/>
                      </a:lnTo>
                      <a:lnTo>
                        <a:pt x="660" y="157"/>
                      </a:lnTo>
                      <a:lnTo>
                        <a:pt x="618" y="127"/>
                      </a:lnTo>
                      <a:lnTo>
                        <a:pt x="0" y="0"/>
                      </a:lnTo>
                    </a:path>
                  </a:pathLst>
                </a:custGeom>
                <a:gradFill rotWithShape="0">
                  <a:gsLst>
                    <a:gs pos="0">
                      <a:srgbClr val="3CB63C"/>
                    </a:gs>
                    <a:gs pos="100000">
                      <a:srgbClr val="216521"/>
                    </a:gs>
                  </a:gsLst>
                  <a:path path="rect">
                    <a:fillToRect l="50000" t="50000" r="50000" b="50000"/>
                  </a:path>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29" name="Freeform 9"/>
                <p:cNvSpPr>
                  <a:spLocks noChangeAspect="1"/>
                </p:cNvSpPr>
                <p:nvPr/>
              </p:nvSpPr>
              <p:spPr bwMode="auto">
                <a:xfrm>
                  <a:off x="2481" y="2473"/>
                  <a:ext cx="1240" cy="476"/>
                </a:xfrm>
                <a:custGeom>
                  <a:avLst/>
                  <a:gdLst>
                    <a:gd name="T0" fmla="*/ 0 w 1240"/>
                    <a:gd name="T1" fmla="*/ 132 h 476"/>
                    <a:gd name="T2" fmla="*/ 0 w 1240"/>
                    <a:gd name="T3" fmla="*/ 475 h 476"/>
                    <a:gd name="T4" fmla="*/ 1239 w 1240"/>
                    <a:gd name="T5" fmla="*/ 475 h 476"/>
                    <a:gd name="T6" fmla="*/ 1239 w 1240"/>
                    <a:gd name="T7" fmla="*/ 128 h 476"/>
                    <a:gd name="T8" fmla="*/ 613 w 1240"/>
                    <a:gd name="T9" fmla="*/ 0 h 476"/>
                    <a:gd name="T10" fmla="*/ 0 w 1240"/>
                    <a:gd name="T11" fmla="*/ 132 h 476"/>
                    <a:gd name="T12" fmla="*/ 0 60000 65536"/>
                    <a:gd name="T13" fmla="*/ 0 60000 65536"/>
                    <a:gd name="T14" fmla="*/ 0 60000 65536"/>
                    <a:gd name="T15" fmla="*/ 0 60000 65536"/>
                    <a:gd name="T16" fmla="*/ 0 60000 65536"/>
                    <a:gd name="T17" fmla="*/ 0 60000 65536"/>
                    <a:gd name="T18" fmla="*/ 0 w 1240"/>
                    <a:gd name="T19" fmla="*/ 0 h 476"/>
                    <a:gd name="T20" fmla="*/ 1240 w 1240"/>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1240" h="476">
                      <a:moveTo>
                        <a:pt x="0" y="132"/>
                      </a:moveTo>
                      <a:lnTo>
                        <a:pt x="0" y="475"/>
                      </a:lnTo>
                      <a:lnTo>
                        <a:pt x="1239" y="475"/>
                      </a:lnTo>
                      <a:lnTo>
                        <a:pt x="1239" y="128"/>
                      </a:lnTo>
                      <a:lnTo>
                        <a:pt x="613" y="0"/>
                      </a:lnTo>
                      <a:lnTo>
                        <a:pt x="0" y="132"/>
                      </a:lnTo>
                    </a:path>
                  </a:pathLst>
                </a:custGeom>
                <a:gradFill rotWithShape="0">
                  <a:gsLst>
                    <a:gs pos="0">
                      <a:srgbClr val="3CB63C"/>
                    </a:gs>
                    <a:gs pos="100000">
                      <a:srgbClr val="216521"/>
                    </a:gs>
                  </a:gsLst>
                  <a:path path="rect">
                    <a:fillToRect l="50000" t="50000" r="50000" b="50000"/>
                  </a:path>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
            <p:nvSpPr>
              <p:cNvPr id="29724" name="Rectangle 10"/>
              <p:cNvSpPr>
                <a:spLocks noChangeAspect="1" noChangeArrowheads="1"/>
              </p:cNvSpPr>
              <p:nvPr/>
            </p:nvSpPr>
            <p:spPr bwMode="auto">
              <a:xfrm>
                <a:off x="2348" y="2967"/>
                <a:ext cx="78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r>
                  <a:rPr lang="en-US" altLang="en-US" sz="2800">
                    <a:latin typeface="Univers" pitchFamily="34" charset="0"/>
                  </a:rPr>
                  <a:t>Hidden</a:t>
                </a:r>
                <a:endParaRPr lang="en-US" altLang="en-US" sz="2800">
                  <a:solidFill>
                    <a:schemeClr val="bg1"/>
                  </a:solidFill>
                  <a:latin typeface="Univers" pitchFamily="34" charset="0"/>
                </a:endParaRPr>
              </a:p>
            </p:txBody>
          </p:sp>
          <p:sp>
            <p:nvSpPr>
              <p:cNvPr id="29725" name="Text Box 11"/>
              <p:cNvSpPr txBox="1">
                <a:spLocks noChangeArrowheads="1"/>
              </p:cNvSpPr>
              <p:nvPr/>
            </p:nvSpPr>
            <p:spPr bwMode="auto">
              <a:xfrm>
                <a:off x="3919" y="2989"/>
                <a:ext cx="1778"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5000"/>
                  </a:lnSpc>
                </a:pPr>
                <a:r>
                  <a:rPr lang="en-US" altLang="en-US" sz="2400" b="1">
                    <a:solidFill>
                      <a:srgbClr val="51C551"/>
                    </a:solidFill>
                    <a:latin typeface="Univers" pitchFamily="34" charset="0"/>
                  </a:rPr>
                  <a:t>Data Mining for knowledge discovery</a:t>
                </a:r>
                <a:endParaRPr lang="en-US" altLang="en-US" sz="2400">
                  <a:solidFill>
                    <a:srgbClr val="339933"/>
                  </a:solidFill>
                  <a:latin typeface="Univers" pitchFamily="34" charset="0"/>
                </a:endParaRPr>
              </a:p>
            </p:txBody>
          </p:sp>
        </p:grpSp>
        <p:grpSp>
          <p:nvGrpSpPr>
            <p:cNvPr id="29720" name="Group 12"/>
            <p:cNvGrpSpPr>
              <a:grpSpLocks/>
            </p:cNvGrpSpPr>
            <p:nvPr/>
          </p:nvGrpSpPr>
          <p:grpSpPr bwMode="auto">
            <a:xfrm>
              <a:off x="318" y="2552"/>
              <a:ext cx="1167" cy="1076"/>
              <a:chOff x="318" y="2552"/>
              <a:chExt cx="1167" cy="1076"/>
            </a:xfrm>
          </p:grpSpPr>
          <p:sp>
            <p:nvSpPr>
              <p:cNvPr id="29721" name="Rectangle 13"/>
              <p:cNvSpPr>
                <a:spLocks noChangeArrowheads="1"/>
              </p:cNvSpPr>
              <p:nvPr/>
            </p:nvSpPr>
            <p:spPr bwMode="auto">
              <a:xfrm>
                <a:off x="318" y="3136"/>
                <a:ext cx="1167"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Univers" pitchFamily="34" charset="0"/>
                  </a:rPr>
                  <a:t>Bottom-Up</a:t>
                </a:r>
              </a:p>
              <a:p>
                <a:pPr algn="ctr"/>
                <a:r>
                  <a:rPr lang="en-US" altLang="en-US" sz="2400">
                    <a:latin typeface="Univers" pitchFamily="34" charset="0"/>
                  </a:rPr>
                  <a:t>Methodology</a:t>
                </a:r>
              </a:p>
            </p:txBody>
          </p:sp>
          <p:sp>
            <p:nvSpPr>
              <p:cNvPr id="29722" name="AutoShape 14"/>
              <p:cNvSpPr>
                <a:spLocks noChangeAspect="1" noChangeArrowheads="1"/>
              </p:cNvSpPr>
              <p:nvPr/>
            </p:nvSpPr>
            <p:spPr bwMode="auto">
              <a:xfrm flipV="1">
                <a:off x="765" y="2552"/>
                <a:ext cx="248" cy="524"/>
              </a:xfrm>
              <a:prstGeom prst="downArrow">
                <a:avLst>
                  <a:gd name="adj1" fmla="val 75009"/>
                  <a:gd name="adj2" fmla="val 105655"/>
                </a:avLst>
              </a:prstGeom>
              <a:solidFill>
                <a:srgbClr val="FFD52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grpSp>
      <p:sp>
        <p:nvSpPr>
          <p:cNvPr id="37903" name="Rectangle 15"/>
          <p:cNvSpPr>
            <a:spLocks noGrp="1" noChangeArrowheads="1"/>
          </p:cNvSpPr>
          <p:nvPr>
            <p:ph type="title"/>
          </p:nvPr>
        </p:nvSpPr>
        <p:spPr>
          <a:xfrm>
            <a:off x="862013" y="338138"/>
            <a:ext cx="7770812" cy="762000"/>
          </a:xfrm>
        </p:spPr>
        <p:txBody>
          <a:bodyPr/>
          <a:lstStyle/>
          <a:p>
            <a:pPr eaLnBrk="1" hangingPunct="1">
              <a:defRPr/>
            </a:pPr>
            <a:r>
              <a:rPr lang="en-US" smtClean="0">
                <a:latin typeface="Univers" pitchFamily="34" charset="0"/>
              </a:rPr>
              <a:t>Data Mining Refresher</a:t>
            </a:r>
          </a:p>
        </p:txBody>
      </p:sp>
      <p:sp>
        <p:nvSpPr>
          <p:cNvPr id="29701" name="Rectangle 16"/>
          <p:cNvSpPr>
            <a:spLocks noChangeArrowheads="1"/>
          </p:cNvSpPr>
          <p:nvPr/>
        </p:nvSpPr>
        <p:spPr bwMode="auto">
          <a:xfrm>
            <a:off x="6265863" y="1700213"/>
            <a:ext cx="28781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r>
              <a:rPr lang="en-US" altLang="en-US" sz="2400" u="sng">
                <a:latin typeface="Univers" pitchFamily="34" charset="0"/>
              </a:rPr>
              <a:t>Analytical Tools</a:t>
            </a:r>
          </a:p>
        </p:txBody>
      </p:sp>
      <p:grpSp>
        <p:nvGrpSpPr>
          <p:cNvPr id="6" name="Group 17"/>
          <p:cNvGrpSpPr>
            <a:grpSpLocks/>
          </p:cNvGrpSpPr>
          <p:nvPr/>
        </p:nvGrpSpPr>
        <p:grpSpPr bwMode="auto">
          <a:xfrm>
            <a:off x="2368550" y="3086100"/>
            <a:ext cx="6704013" cy="1768475"/>
            <a:chOff x="1492" y="1944"/>
            <a:chExt cx="4223" cy="1114"/>
          </a:xfrm>
        </p:grpSpPr>
        <p:grpSp>
          <p:nvGrpSpPr>
            <p:cNvPr id="29712" name="Group 18"/>
            <p:cNvGrpSpPr>
              <a:grpSpLocks noChangeAspect="1"/>
            </p:cNvGrpSpPr>
            <p:nvPr/>
          </p:nvGrpSpPr>
          <p:grpSpPr bwMode="auto">
            <a:xfrm>
              <a:off x="1492" y="1944"/>
              <a:ext cx="2403" cy="946"/>
              <a:chOff x="2442" y="1799"/>
              <a:chExt cx="1282" cy="503"/>
            </a:xfrm>
          </p:grpSpPr>
          <p:sp>
            <p:nvSpPr>
              <p:cNvPr id="29715" name="Freeform 19"/>
              <p:cNvSpPr>
                <a:spLocks noChangeAspect="1"/>
              </p:cNvSpPr>
              <p:nvPr/>
            </p:nvSpPr>
            <p:spPr bwMode="auto">
              <a:xfrm>
                <a:off x="2442" y="1927"/>
                <a:ext cx="44" cy="375"/>
              </a:xfrm>
              <a:custGeom>
                <a:avLst/>
                <a:gdLst>
                  <a:gd name="T0" fmla="*/ 43 w 44"/>
                  <a:gd name="T1" fmla="*/ 30 h 375"/>
                  <a:gd name="T2" fmla="*/ 43 w 44"/>
                  <a:gd name="T3" fmla="*/ 374 h 375"/>
                  <a:gd name="T4" fmla="*/ 0 w 44"/>
                  <a:gd name="T5" fmla="*/ 340 h 375"/>
                  <a:gd name="T6" fmla="*/ 0 w 44"/>
                  <a:gd name="T7" fmla="*/ 0 h 375"/>
                  <a:gd name="T8" fmla="*/ 43 w 44"/>
                  <a:gd name="T9" fmla="*/ 30 h 375"/>
                  <a:gd name="T10" fmla="*/ 0 60000 65536"/>
                  <a:gd name="T11" fmla="*/ 0 60000 65536"/>
                  <a:gd name="T12" fmla="*/ 0 60000 65536"/>
                  <a:gd name="T13" fmla="*/ 0 60000 65536"/>
                  <a:gd name="T14" fmla="*/ 0 60000 65536"/>
                  <a:gd name="T15" fmla="*/ 0 w 44"/>
                  <a:gd name="T16" fmla="*/ 0 h 375"/>
                  <a:gd name="T17" fmla="*/ 44 w 44"/>
                  <a:gd name="T18" fmla="*/ 375 h 375"/>
                </a:gdLst>
                <a:ahLst/>
                <a:cxnLst>
                  <a:cxn ang="T10">
                    <a:pos x="T0" y="T1"/>
                  </a:cxn>
                  <a:cxn ang="T11">
                    <a:pos x="T2" y="T3"/>
                  </a:cxn>
                  <a:cxn ang="T12">
                    <a:pos x="T4" y="T5"/>
                  </a:cxn>
                  <a:cxn ang="T13">
                    <a:pos x="T6" y="T7"/>
                  </a:cxn>
                  <a:cxn ang="T14">
                    <a:pos x="T8" y="T9"/>
                  </a:cxn>
                </a:cxnLst>
                <a:rect l="T15" t="T16" r="T17" b="T18"/>
                <a:pathLst>
                  <a:path w="44" h="375">
                    <a:moveTo>
                      <a:pt x="43" y="30"/>
                    </a:moveTo>
                    <a:lnTo>
                      <a:pt x="43" y="374"/>
                    </a:lnTo>
                    <a:lnTo>
                      <a:pt x="0" y="340"/>
                    </a:lnTo>
                    <a:lnTo>
                      <a:pt x="0" y="0"/>
                    </a:lnTo>
                    <a:lnTo>
                      <a:pt x="43" y="30"/>
                    </a:lnTo>
                  </a:path>
                </a:pathLst>
              </a:custGeom>
              <a:gradFill rotWithShape="0">
                <a:gsLst>
                  <a:gs pos="0">
                    <a:srgbClr val="C41DFF"/>
                  </a:gs>
                  <a:gs pos="100000">
                    <a:srgbClr val="6E108F"/>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16" name="Freeform 20"/>
              <p:cNvSpPr>
                <a:spLocks noChangeAspect="1"/>
              </p:cNvSpPr>
              <p:nvPr/>
            </p:nvSpPr>
            <p:spPr bwMode="auto">
              <a:xfrm>
                <a:off x="2442" y="1800"/>
                <a:ext cx="658" cy="159"/>
              </a:xfrm>
              <a:custGeom>
                <a:avLst/>
                <a:gdLst>
                  <a:gd name="T0" fmla="*/ 0 w 658"/>
                  <a:gd name="T1" fmla="*/ 127 h 159"/>
                  <a:gd name="T2" fmla="*/ 42 w 658"/>
                  <a:gd name="T3" fmla="*/ 158 h 159"/>
                  <a:gd name="T4" fmla="*/ 657 w 658"/>
                  <a:gd name="T5" fmla="*/ 27 h 159"/>
                  <a:gd name="T6" fmla="*/ 622 w 658"/>
                  <a:gd name="T7" fmla="*/ 0 h 159"/>
                  <a:gd name="T8" fmla="*/ 0 w 658"/>
                  <a:gd name="T9" fmla="*/ 127 h 159"/>
                  <a:gd name="T10" fmla="*/ 0 60000 65536"/>
                  <a:gd name="T11" fmla="*/ 0 60000 65536"/>
                  <a:gd name="T12" fmla="*/ 0 60000 65536"/>
                  <a:gd name="T13" fmla="*/ 0 60000 65536"/>
                  <a:gd name="T14" fmla="*/ 0 60000 65536"/>
                  <a:gd name="T15" fmla="*/ 0 w 658"/>
                  <a:gd name="T16" fmla="*/ 0 h 159"/>
                  <a:gd name="T17" fmla="*/ 658 w 658"/>
                  <a:gd name="T18" fmla="*/ 159 h 159"/>
                </a:gdLst>
                <a:ahLst/>
                <a:cxnLst>
                  <a:cxn ang="T10">
                    <a:pos x="T0" y="T1"/>
                  </a:cxn>
                  <a:cxn ang="T11">
                    <a:pos x="T2" y="T3"/>
                  </a:cxn>
                  <a:cxn ang="T12">
                    <a:pos x="T4" y="T5"/>
                  </a:cxn>
                  <a:cxn ang="T13">
                    <a:pos x="T6" y="T7"/>
                  </a:cxn>
                  <a:cxn ang="T14">
                    <a:pos x="T8" y="T9"/>
                  </a:cxn>
                </a:cxnLst>
                <a:rect l="T15" t="T16" r="T17" b="T18"/>
                <a:pathLst>
                  <a:path w="658" h="159">
                    <a:moveTo>
                      <a:pt x="0" y="127"/>
                    </a:moveTo>
                    <a:lnTo>
                      <a:pt x="42" y="158"/>
                    </a:lnTo>
                    <a:lnTo>
                      <a:pt x="657" y="27"/>
                    </a:lnTo>
                    <a:lnTo>
                      <a:pt x="622" y="0"/>
                    </a:lnTo>
                    <a:lnTo>
                      <a:pt x="0" y="127"/>
                    </a:lnTo>
                  </a:path>
                </a:pathLst>
              </a:custGeom>
              <a:gradFill rotWithShape="0">
                <a:gsLst>
                  <a:gs pos="0">
                    <a:srgbClr val="C41DFF"/>
                  </a:gs>
                  <a:gs pos="100000">
                    <a:srgbClr val="6E108F"/>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17" name="Freeform 21"/>
              <p:cNvSpPr>
                <a:spLocks noChangeAspect="1"/>
              </p:cNvSpPr>
              <p:nvPr/>
            </p:nvSpPr>
            <p:spPr bwMode="auto">
              <a:xfrm>
                <a:off x="3064" y="1799"/>
                <a:ext cx="660" cy="157"/>
              </a:xfrm>
              <a:custGeom>
                <a:avLst/>
                <a:gdLst>
                  <a:gd name="T0" fmla="*/ 0 w 660"/>
                  <a:gd name="T1" fmla="*/ 0 h 157"/>
                  <a:gd name="T2" fmla="*/ 34 w 660"/>
                  <a:gd name="T3" fmla="*/ 28 h 157"/>
                  <a:gd name="T4" fmla="*/ 659 w 660"/>
                  <a:gd name="T5" fmla="*/ 156 h 157"/>
                  <a:gd name="T6" fmla="*/ 617 w 660"/>
                  <a:gd name="T7" fmla="*/ 125 h 157"/>
                  <a:gd name="T8" fmla="*/ 0 w 660"/>
                  <a:gd name="T9" fmla="*/ 0 h 157"/>
                  <a:gd name="T10" fmla="*/ 0 60000 65536"/>
                  <a:gd name="T11" fmla="*/ 0 60000 65536"/>
                  <a:gd name="T12" fmla="*/ 0 60000 65536"/>
                  <a:gd name="T13" fmla="*/ 0 60000 65536"/>
                  <a:gd name="T14" fmla="*/ 0 60000 65536"/>
                  <a:gd name="T15" fmla="*/ 0 w 660"/>
                  <a:gd name="T16" fmla="*/ 0 h 157"/>
                  <a:gd name="T17" fmla="*/ 660 w 660"/>
                  <a:gd name="T18" fmla="*/ 157 h 157"/>
                </a:gdLst>
                <a:ahLst/>
                <a:cxnLst>
                  <a:cxn ang="T10">
                    <a:pos x="T0" y="T1"/>
                  </a:cxn>
                  <a:cxn ang="T11">
                    <a:pos x="T2" y="T3"/>
                  </a:cxn>
                  <a:cxn ang="T12">
                    <a:pos x="T4" y="T5"/>
                  </a:cxn>
                  <a:cxn ang="T13">
                    <a:pos x="T6" y="T7"/>
                  </a:cxn>
                  <a:cxn ang="T14">
                    <a:pos x="T8" y="T9"/>
                  </a:cxn>
                </a:cxnLst>
                <a:rect l="T15" t="T16" r="T17" b="T18"/>
                <a:pathLst>
                  <a:path w="660" h="157">
                    <a:moveTo>
                      <a:pt x="0" y="0"/>
                    </a:moveTo>
                    <a:lnTo>
                      <a:pt x="34" y="28"/>
                    </a:lnTo>
                    <a:lnTo>
                      <a:pt x="659" y="156"/>
                    </a:lnTo>
                    <a:lnTo>
                      <a:pt x="617" y="125"/>
                    </a:lnTo>
                    <a:lnTo>
                      <a:pt x="0" y="0"/>
                    </a:lnTo>
                  </a:path>
                </a:pathLst>
              </a:custGeom>
              <a:gradFill rotWithShape="0">
                <a:gsLst>
                  <a:gs pos="0">
                    <a:srgbClr val="C41DFF"/>
                  </a:gs>
                  <a:gs pos="100000">
                    <a:srgbClr val="6E108F"/>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18" name="Freeform 22"/>
              <p:cNvSpPr>
                <a:spLocks noChangeAspect="1"/>
              </p:cNvSpPr>
              <p:nvPr/>
            </p:nvSpPr>
            <p:spPr bwMode="auto">
              <a:xfrm>
                <a:off x="2483" y="1827"/>
                <a:ext cx="1241" cy="475"/>
              </a:xfrm>
              <a:custGeom>
                <a:avLst/>
                <a:gdLst>
                  <a:gd name="T0" fmla="*/ 0 w 1241"/>
                  <a:gd name="T1" fmla="*/ 131 h 475"/>
                  <a:gd name="T2" fmla="*/ 0 w 1241"/>
                  <a:gd name="T3" fmla="*/ 474 h 475"/>
                  <a:gd name="T4" fmla="*/ 618 w 1241"/>
                  <a:gd name="T5" fmla="*/ 345 h 475"/>
                  <a:gd name="T6" fmla="*/ 1240 w 1241"/>
                  <a:gd name="T7" fmla="*/ 474 h 475"/>
                  <a:gd name="T8" fmla="*/ 1240 w 1241"/>
                  <a:gd name="T9" fmla="*/ 128 h 475"/>
                  <a:gd name="T10" fmla="*/ 614 w 1241"/>
                  <a:gd name="T11" fmla="*/ 0 h 475"/>
                  <a:gd name="T12" fmla="*/ 0 w 1241"/>
                  <a:gd name="T13" fmla="*/ 131 h 475"/>
                  <a:gd name="T14" fmla="*/ 0 60000 65536"/>
                  <a:gd name="T15" fmla="*/ 0 60000 65536"/>
                  <a:gd name="T16" fmla="*/ 0 60000 65536"/>
                  <a:gd name="T17" fmla="*/ 0 60000 65536"/>
                  <a:gd name="T18" fmla="*/ 0 60000 65536"/>
                  <a:gd name="T19" fmla="*/ 0 60000 65536"/>
                  <a:gd name="T20" fmla="*/ 0 60000 65536"/>
                  <a:gd name="T21" fmla="*/ 0 w 1241"/>
                  <a:gd name="T22" fmla="*/ 0 h 475"/>
                  <a:gd name="T23" fmla="*/ 1241 w 1241"/>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1" h="475">
                    <a:moveTo>
                      <a:pt x="0" y="131"/>
                    </a:moveTo>
                    <a:lnTo>
                      <a:pt x="0" y="474"/>
                    </a:lnTo>
                    <a:lnTo>
                      <a:pt x="618" y="345"/>
                    </a:lnTo>
                    <a:lnTo>
                      <a:pt x="1240" y="474"/>
                    </a:lnTo>
                    <a:lnTo>
                      <a:pt x="1240" y="128"/>
                    </a:lnTo>
                    <a:lnTo>
                      <a:pt x="614" y="0"/>
                    </a:lnTo>
                    <a:lnTo>
                      <a:pt x="0" y="131"/>
                    </a:lnTo>
                  </a:path>
                </a:pathLst>
              </a:custGeom>
              <a:gradFill rotWithShape="0">
                <a:gsLst>
                  <a:gs pos="0">
                    <a:srgbClr val="C41DFF"/>
                  </a:gs>
                  <a:gs pos="100000">
                    <a:srgbClr val="6E108F"/>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
          <p:nvSpPr>
            <p:cNvPr id="29713" name="Rectangle 23"/>
            <p:cNvSpPr>
              <a:spLocks noChangeAspect="1" noChangeArrowheads="1"/>
            </p:cNvSpPr>
            <p:nvPr/>
          </p:nvSpPr>
          <p:spPr bwMode="auto">
            <a:xfrm>
              <a:off x="2311" y="2251"/>
              <a:ext cx="88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r>
                <a:rPr lang="en-US" altLang="en-US" sz="2800">
                  <a:latin typeface="Univers" pitchFamily="34" charset="0"/>
                </a:rPr>
                <a:t>Shallow</a:t>
              </a:r>
              <a:endParaRPr lang="en-US" altLang="en-US" sz="2800">
                <a:solidFill>
                  <a:schemeClr val="bg1"/>
                </a:solidFill>
                <a:latin typeface="Univers" pitchFamily="34" charset="0"/>
              </a:endParaRPr>
            </a:p>
          </p:txBody>
        </p:sp>
        <p:sp>
          <p:nvSpPr>
            <p:cNvPr id="29714" name="Text Box 24"/>
            <p:cNvSpPr txBox="1">
              <a:spLocks noChangeArrowheads="1"/>
            </p:cNvSpPr>
            <p:nvPr/>
          </p:nvSpPr>
          <p:spPr bwMode="auto">
            <a:xfrm>
              <a:off x="3929" y="2343"/>
              <a:ext cx="1786"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5000"/>
                </a:lnSpc>
                <a:spcBef>
                  <a:spcPct val="50000"/>
                </a:spcBef>
              </a:pPr>
              <a:r>
                <a:rPr lang="en-US" altLang="en-US" sz="2400" b="1">
                  <a:solidFill>
                    <a:srgbClr val="CA35FF"/>
                  </a:solidFill>
                  <a:latin typeface="Univers" pitchFamily="34" charset="0"/>
                </a:rPr>
                <a:t>Statistics &amp; OLAP</a:t>
              </a:r>
              <a:br>
                <a:rPr lang="en-US" altLang="en-US" sz="2400" b="1">
                  <a:solidFill>
                    <a:srgbClr val="CA35FF"/>
                  </a:solidFill>
                  <a:latin typeface="Univers" pitchFamily="34" charset="0"/>
                </a:rPr>
              </a:br>
              <a:r>
                <a:rPr lang="en-US" altLang="en-US" sz="2400" b="1">
                  <a:solidFill>
                    <a:srgbClr val="CA35FF"/>
                  </a:solidFill>
                  <a:latin typeface="Univers" pitchFamily="34" charset="0"/>
                </a:rPr>
                <a:t>for summaries and analysis</a:t>
              </a:r>
              <a:r>
                <a:rPr lang="en-US" altLang="en-US" b="1">
                  <a:solidFill>
                    <a:srgbClr val="CA35FF"/>
                  </a:solidFill>
                  <a:latin typeface="Univers" pitchFamily="34" charset="0"/>
                </a:rPr>
                <a:t> </a:t>
              </a:r>
              <a:endParaRPr lang="en-US" altLang="en-US">
                <a:solidFill>
                  <a:srgbClr val="9900CC"/>
                </a:solidFill>
                <a:latin typeface="Univers" pitchFamily="34" charset="0"/>
              </a:endParaRPr>
            </a:p>
          </p:txBody>
        </p:sp>
      </p:grpSp>
      <p:sp>
        <p:nvSpPr>
          <p:cNvPr id="29703" name="Rectangle 25"/>
          <p:cNvSpPr>
            <a:spLocks noChangeArrowheads="1"/>
          </p:cNvSpPr>
          <p:nvPr/>
        </p:nvSpPr>
        <p:spPr bwMode="auto">
          <a:xfrm>
            <a:off x="504825" y="1973263"/>
            <a:ext cx="18526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Univers" pitchFamily="34" charset="0"/>
              </a:rPr>
              <a:t>Top-Down</a:t>
            </a:r>
          </a:p>
          <a:p>
            <a:pPr algn="ctr"/>
            <a:r>
              <a:rPr lang="en-US" altLang="en-US" sz="2400">
                <a:latin typeface="Univers" pitchFamily="34" charset="0"/>
              </a:rPr>
              <a:t>Methodology</a:t>
            </a:r>
          </a:p>
        </p:txBody>
      </p:sp>
      <p:sp>
        <p:nvSpPr>
          <p:cNvPr id="29704" name="AutoShape 26"/>
          <p:cNvSpPr>
            <a:spLocks noChangeAspect="1" noChangeArrowheads="1"/>
          </p:cNvSpPr>
          <p:nvPr/>
        </p:nvSpPr>
        <p:spPr bwMode="auto">
          <a:xfrm>
            <a:off x="1220788" y="2754313"/>
            <a:ext cx="393700" cy="831850"/>
          </a:xfrm>
          <a:prstGeom prst="downArrow">
            <a:avLst>
              <a:gd name="adj1" fmla="val 75009"/>
              <a:gd name="adj2" fmla="val 105655"/>
            </a:avLst>
          </a:prstGeom>
          <a:solidFill>
            <a:srgbClr val="FFD52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nvGrpSpPr>
          <p:cNvPr id="29705" name="Group 27"/>
          <p:cNvGrpSpPr>
            <a:grpSpLocks noChangeAspect="1"/>
          </p:cNvGrpSpPr>
          <p:nvPr/>
        </p:nvGrpSpPr>
        <p:grpSpPr bwMode="auto">
          <a:xfrm>
            <a:off x="2365375" y="2054225"/>
            <a:ext cx="3819525" cy="1503363"/>
            <a:chOff x="2441" y="1453"/>
            <a:chExt cx="1282" cy="504"/>
          </a:xfrm>
        </p:grpSpPr>
        <p:sp>
          <p:nvSpPr>
            <p:cNvPr id="29708" name="Freeform 28"/>
            <p:cNvSpPr>
              <a:spLocks noChangeAspect="1"/>
            </p:cNvSpPr>
            <p:nvPr/>
          </p:nvSpPr>
          <p:spPr bwMode="auto">
            <a:xfrm>
              <a:off x="2441" y="1582"/>
              <a:ext cx="44" cy="375"/>
            </a:xfrm>
            <a:custGeom>
              <a:avLst/>
              <a:gdLst>
                <a:gd name="T0" fmla="*/ 43 w 44"/>
                <a:gd name="T1" fmla="*/ 30 h 375"/>
                <a:gd name="T2" fmla="*/ 43 w 44"/>
                <a:gd name="T3" fmla="*/ 374 h 375"/>
                <a:gd name="T4" fmla="*/ 0 w 44"/>
                <a:gd name="T5" fmla="*/ 340 h 375"/>
                <a:gd name="T6" fmla="*/ 0 w 44"/>
                <a:gd name="T7" fmla="*/ 0 h 375"/>
                <a:gd name="T8" fmla="*/ 43 w 44"/>
                <a:gd name="T9" fmla="*/ 30 h 375"/>
                <a:gd name="T10" fmla="*/ 0 60000 65536"/>
                <a:gd name="T11" fmla="*/ 0 60000 65536"/>
                <a:gd name="T12" fmla="*/ 0 60000 65536"/>
                <a:gd name="T13" fmla="*/ 0 60000 65536"/>
                <a:gd name="T14" fmla="*/ 0 60000 65536"/>
                <a:gd name="T15" fmla="*/ 0 w 44"/>
                <a:gd name="T16" fmla="*/ 0 h 375"/>
                <a:gd name="T17" fmla="*/ 44 w 44"/>
                <a:gd name="T18" fmla="*/ 375 h 375"/>
              </a:gdLst>
              <a:ahLst/>
              <a:cxnLst>
                <a:cxn ang="T10">
                  <a:pos x="T0" y="T1"/>
                </a:cxn>
                <a:cxn ang="T11">
                  <a:pos x="T2" y="T3"/>
                </a:cxn>
                <a:cxn ang="T12">
                  <a:pos x="T4" y="T5"/>
                </a:cxn>
                <a:cxn ang="T13">
                  <a:pos x="T6" y="T7"/>
                </a:cxn>
                <a:cxn ang="T14">
                  <a:pos x="T8" y="T9"/>
                </a:cxn>
              </a:cxnLst>
              <a:rect l="T15" t="T16" r="T17" b="T18"/>
              <a:pathLst>
                <a:path w="44" h="375">
                  <a:moveTo>
                    <a:pt x="43" y="30"/>
                  </a:moveTo>
                  <a:lnTo>
                    <a:pt x="43" y="374"/>
                  </a:lnTo>
                  <a:lnTo>
                    <a:pt x="0" y="340"/>
                  </a:lnTo>
                  <a:lnTo>
                    <a:pt x="0" y="0"/>
                  </a:lnTo>
                  <a:lnTo>
                    <a:pt x="43" y="30"/>
                  </a:lnTo>
                </a:path>
              </a:pathLst>
            </a:custGeom>
            <a:gradFill rotWithShape="0">
              <a:gsLst>
                <a:gs pos="0">
                  <a:srgbClr val="FF5757"/>
                </a:gs>
                <a:gs pos="100000">
                  <a:srgbClr val="8E3030"/>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09" name="Freeform 29"/>
            <p:cNvSpPr>
              <a:spLocks noChangeAspect="1"/>
            </p:cNvSpPr>
            <p:nvPr/>
          </p:nvSpPr>
          <p:spPr bwMode="auto">
            <a:xfrm>
              <a:off x="2441" y="1453"/>
              <a:ext cx="659" cy="160"/>
            </a:xfrm>
            <a:custGeom>
              <a:avLst/>
              <a:gdLst>
                <a:gd name="T0" fmla="*/ 0 w 659"/>
                <a:gd name="T1" fmla="*/ 128 h 160"/>
                <a:gd name="T2" fmla="*/ 42 w 659"/>
                <a:gd name="T3" fmla="*/ 159 h 160"/>
                <a:gd name="T4" fmla="*/ 658 w 659"/>
                <a:gd name="T5" fmla="*/ 27 h 160"/>
                <a:gd name="T6" fmla="*/ 623 w 659"/>
                <a:gd name="T7" fmla="*/ 0 h 160"/>
                <a:gd name="T8" fmla="*/ 0 w 659"/>
                <a:gd name="T9" fmla="*/ 128 h 160"/>
                <a:gd name="T10" fmla="*/ 0 60000 65536"/>
                <a:gd name="T11" fmla="*/ 0 60000 65536"/>
                <a:gd name="T12" fmla="*/ 0 60000 65536"/>
                <a:gd name="T13" fmla="*/ 0 60000 65536"/>
                <a:gd name="T14" fmla="*/ 0 60000 65536"/>
                <a:gd name="T15" fmla="*/ 0 w 659"/>
                <a:gd name="T16" fmla="*/ 0 h 160"/>
                <a:gd name="T17" fmla="*/ 659 w 659"/>
                <a:gd name="T18" fmla="*/ 160 h 160"/>
              </a:gdLst>
              <a:ahLst/>
              <a:cxnLst>
                <a:cxn ang="T10">
                  <a:pos x="T0" y="T1"/>
                </a:cxn>
                <a:cxn ang="T11">
                  <a:pos x="T2" y="T3"/>
                </a:cxn>
                <a:cxn ang="T12">
                  <a:pos x="T4" y="T5"/>
                </a:cxn>
                <a:cxn ang="T13">
                  <a:pos x="T6" y="T7"/>
                </a:cxn>
                <a:cxn ang="T14">
                  <a:pos x="T8" y="T9"/>
                </a:cxn>
              </a:cxnLst>
              <a:rect l="T15" t="T16" r="T17" b="T18"/>
              <a:pathLst>
                <a:path w="659" h="160">
                  <a:moveTo>
                    <a:pt x="0" y="128"/>
                  </a:moveTo>
                  <a:lnTo>
                    <a:pt x="42" y="159"/>
                  </a:lnTo>
                  <a:lnTo>
                    <a:pt x="658" y="27"/>
                  </a:lnTo>
                  <a:lnTo>
                    <a:pt x="623" y="0"/>
                  </a:lnTo>
                  <a:lnTo>
                    <a:pt x="0" y="128"/>
                  </a:lnTo>
                </a:path>
              </a:pathLst>
            </a:custGeom>
            <a:gradFill rotWithShape="0">
              <a:gsLst>
                <a:gs pos="0">
                  <a:srgbClr val="FF5757"/>
                </a:gs>
                <a:gs pos="100000">
                  <a:srgbClr val="8E3030"/>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10" name="Freeform 30"/>
            <p:cNvSpPr>
              <a:spLocks noChangeAspect="1"/>
            </p:cNvSpPr>
            <p:nvPr/>
          </p:nvSpPr>
          <p:spPr bwMode="auto">
            <a:xfrm>
              <a:off x="3063" y="1453"/>
              <a:ext cx="660" cy="158"/>
            </a:xfrm>
            <a:custGeom>
              <a:avLst/>
              <a:gdLst>
                <a:gd name="T0" fmla="*/ 0 w 660"/>
                <a:gd name="T1" fmla="*/ 0 h 158"/>
                <a:gd name="T2" fmla="*/ 34 w 660"/>
                <a:gd name="T3" fmla="*/ 28 h 158"/>
                <a:gd name="T4" fmla="*/ 659 w 660"/>
                <a:gd name="T5" fmla="*/ 157 h 158"/>
                <a:gd name="T6" fmla="*/ 617 w 660"/>
                <a:gd name="T7" fmla="*/ 126 h 158"/>
                <a:gd name="T8" fmla="*/ 0 w 660"/>
                <a:gd name="T9" fmla="*/ 0 h 158"/>
                <a:gd name="T10" fmla="*/ 0 60000 65536"/>
                <a:gd name="T11" fmla="*/ 0 60000 65536"/>
                <a:gd name="T12" fmla="*/ 0 60000 65536"/>
                <a:gd name="T13" fmla="*/ 0 60000 65536"/>
                <a:gd name="T14" fmla="*/ 0 60000 65536"/>
                <a:gd name="T15" fmla="*/ 0 w 660"/>
                <a:gd name="T16" fmla="*/ 0 h 158"/>
                <a:gd name="T17" fmla="*/ 660 w 660"/>
                <a:gd name="T18" fmla="*/ 158 h 158"/>
              </a:gdLst>
              <a:ahLst/>
              <a:cxnLst>
                <a:cxn ang="T10">
                  <a:pos x="T0" y="T1"/>
                </a:cxn>
                <a:cxn ang="T11">
                  <a:pos x="T2" y="T3"/>
                </a:cxn>
                <a:cxn ang="T12">
                  <a:pos x="T4" y="T5"/>
                </a:cxn>
                <a:cxn ang="T13">
                  <a:pos x="T6" y="T7"/>
                </a:cxn>
                <a:cxn ang="T14">
                  <a:pos x="T8" y="T9"/>
                </a:cxn>
              </a:cxnLst>
              <a:rect l="T15" t="T16" r="T17" b="T18"/>
              <a:pathLst>
                <a:path w="660" h="158">
                  <a:moveTo>
                    <a:pt x="0" y="0"/>
                  </a:moveTo>
                  <a:lnTo>
                    <a:pt x="34" y="28"/>
                  </a:lnTo>
                  <a:lnTo>
                    <a:pt x="659" y="157"/>
                  </a:lnTo>
                  <a:lnTo>
                    <a:pt x="617" y="126"/>
                  </a:lnTo>
                  <a:lnTo>
                    <a:pt x="0" y="0"/>
                  </a:lnTo>
                </a:path>
              </a:pathLst>
            </a:custGeom>
            <a:gradFill rotWithShape="0">
              <a:gsLst>
                <a:gs pos="0">
                  <a:srgbClr val="FF5757"/>
                </a:gs>
                <a:gs pos="100000">
                  <a:srgbClr val="8E3030"/>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29711" name="Freeform 31"/>
            <p:cNvSpPr>
              <a:spLocks noChangeAspect="1"/>
            </p:cNvSpPr>
            <p:nvPr/>
          </p:nvSpPr>
          <p:spPr bwMode="auto">
            <a:xfrm>
              <a:off x="2482" y="1480"/>
              <a:ext cx="1241" cy="476"/>
            </a:xfrm>
            <a:custGeom>
              <a:avLst/>
              <a:gdLst>
                <a:gd name="T0" fmla="*/ 0 w 1241"/>
                <a:gd name="T1" fmla="*/ 131 h 476"/>
                <a:gd name="T2" fmla="*/ 0 w 1241"/>
                <a:gd name="T3" fmla="*/ 475 h 476"/>
                <a:gd name="T4" fmla="*/ 618 w 1241"/>
                <a:gd name="T5" fmla="*/ 346 h 476"/>
                <a:gd name="T6" fmla="*/ 1240 w 1241"/>
                <a:gd name="T7" fmla="*/ 475 h 476"/>
                <a:gd name="T8" fmla="*/ 1240 w 1241"/>
                <a:gd name="T9" fmla="*/ 128 h 476"/>
                <a:gd name="T10" fmla="*/ 614 w 1241"/>
                <a:gd name="T11" fmla="*/ 0 h 476"/>
                <a:gd name="T12" fmla="*/ 0 w 1241"/>
                <a:gd name="T13" fmla="*/ 131 h 476"/>
                <a:gd name="T14" fmla="*/ 0 60000 65536"/>
                <a:gd name="T15" fmla="*/ 0 60000 65536"/>
                <a:gd name="T16" fmla="*/ 0 60000 65536"/>
                <a:gd name="T17" fmla="*/ 0 60000 65536"/>
                <a:gd name="T18" fmla="*/ 0 60000 65536"/>
                <a:gd name="T19" fmla="*/ 0 60000 65536"/>
                <a:gd name="T20" fmla="*/ 0 60000 65536"/>
                <a:gd name="T21" fmla="*/ 0 w 1241"/>
                <a:gd name="T22" fmla="*/ 0 h 476"/>
                <a:gd name="T23" fmla="*/ 1241 w 1241"/>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1" h="476">
                  <a:moveTo>
                    <a:pt x="0" y="131"/>
                  </a:moveTo>
                  <a:lnTo>
                    <a:pt x="0" y="475"/>
                  </a:lnTo>
                  <a:lnTo>
                    <a:pt x="618" y="346"/>
                  </a:lnTo>
                  <a:lnTo>
                    <a:pt x="1240" y="475"/>
                  </a:lnTo>
                  <a:lnTo>
                    <a:pt x="1240" y="128"/>
                  </a:lnTo>
                  <a:lnTo>
                    <a:pt x="614" y="0"/>
                  </a:lnTo>
                  <a:lnTo>
                    <a:pt x="0" y="131"/>
                  </a:lnTo>
                </a:path>
              </a:pathLst>
            </a:custGeom>
            <a:gradFill rotWithShape="0">
              <a:gsLst>
                <a:gs pos="0">
                  <a:srgbClr val="FF5757"/>
                </a:gs>
                <a:gs pos="100000">
                  <a:srgbClr val="8E3030"/>
                </a:gs>
              </a:gsLst>
              <a:path path="rect">
                <a:fillToRect l="50000" t="50000" r="50000" b="50000"/>
              </a:path>
            </a:gradFill>
            <a:ln w="12700" cap="rnd">
              <a:solidFill>
                <a:srgbClr val="0000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
        <p:nvSpPr>
          <p:cNvPr id="29706" name="Rectangle 32"/>
          <p:cNvSpPr>
            <a:spLocks noChangeAspect="1" noChangeArrowheads="1"/>
          </p:cNvSpPr>
          <p:nvPr/>
        </p:nvSpPr>
        <p:spPr bwMode="auto">
          <a:xfrm>
            <a:off x="3656013" y="2565400"/>
            <a:ext cx="133191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r>
              <a:rPr lang="en-US" altLang="en-US" sz="2800">
                <a:latin typeface="Univers" pitchFamily="34" charset="0"/>
              </a:rPr>
              <a:t>Surface</a:t>
            </a:r>
          </a:p>
        </p:txBody>
      </p:sp>
      <p:sp>
        <p:nvSpPr>
          <p:cNvPr id="29707" name="Rectangle 33"/>
          <p:cNvSpPr>
            <a:spLocks noChangeArrowheads="1"/>
          </p:cNvSpPr>
          <p:nvPr/>
        </p:nvSpPr>
        <p:spPr bwMode="auto">
          <a:xfrm>
            <a:off x="6270625" y="2628900"/>
            <a:ext cx="287337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2388" tIns="25400" rIns="52388" bIns="25400">
            <a:spAutoFit/>
          </a:bodyPr>
          <a:lstStyle>
            <a:lvl1pPr defTabSz="298450">
              <a:defRPr>
                <a:solidFill>
                  <a:schemeClr val="tx1"/>
                </a:solidFill>
                <a:latin typeface="Arial" pitchFamily="34" charset="0"/>
              </a:defRPr>
            </a:lvl1pPr>
            <a:lvl2pPr marL="742950" indent="-285750" defTabSz="298450">
              <a:defRPr>
                <a:solidFill>
                  <a:schemeClr val="tx1"/>
                </a:solidFill>
                <a:latin typeface="Arial" pitchFamily="34" charset="0"/>
              </a:defRPr>
            </a:lvl2pPr>
            <a:lvl3pPr marL="1143000" indent="-228600" defTabSz="298450">
              <a:defRPr>
                <a:solidFill>
                  <a:schemeClr val="tx1"/>
                </a:solidFill>
                <a:latin typeface="Arial" pitchFamily="34" charset="0"/>
              </a:defRPr>
            </a:lvl3pPr>
            <a:lvl4pPr marL="1600200" indent="-228600" defTabSz="298450">
              <a:defRPr>
                <a:solidFill>
                  <a:schemeClr val="tx1"/>
                </a:solidFill>
                <a:latin typeface="Arial" pitchFamily="34" charset="0"/>
              </a:defRPr>
            </a:lvl4pPr>
            <a:lvl5pPr marL="2057400" indent="-228600" defTabSz="298450">
              <a:defRPr>
                <a:solidFill>
                  <a:schemeClr val="tx1"/>
                </a:solidFill>
                <a:latin typeface="Arial" pitchFamily="34" charset="0"/>
              </a:defRPr>
            </a:lvl5pPr>
            <a:lvl6pPr marL="2514600" indent="-228600" defTabSz="298450" eaLnBrk="0" fontAlgn="base" hangingPunct="0">
              <a:spcBef>
                <a:spcPct val="0"/>
              </a:spcBef>
              <a:spcAft>
                <a:spcPct val="0"/>
              </a:spcAft>
              <a:defRPr>
                <a:solidFill>
                  <a:schemeClr val="tx1"/>
                </a:solidFill>
                <a:latin typeface="Arial" pitchFamily="34" charset="0"/>
              </a:defRPr>
            </a:lvl6pPr>
            <a:lvl7pPr marL="2971800" indent="-228600" defTabSz="298450" eaLnBrk="0" fontAlgn="base" hangingPunct="0">
              <a:spcBef>
                <a:spcPct val="0"/>
              </a:spcBef>
              <a:spcAft>
                <a:spcPct val="0"/>
              </a:spcAft>
              <a:defRPr>
                <a:solidFill>
                  <a:schemeClr val="tx1"/>
                </a:solidFill>
                <a:latin typeface="Arial" pitchFamily="34" charset="0"/>
              </a:defRPr>
            </a:lvl7pPr>
            <a:lvl8pPr marL="3429000" indent="-228600" defTabSz="298450" eaLnBrk="0" fontAlgn="base" hangingPunct="0">
              <a:spcBef>
                <a:spcPct val="0"/>
              </a:spcBef>
              <a:spcAft>
                <a:spcPct val="0"/>
              </a:spcAft>
              <a:defRPr>
                <a:solidFill>
                  <a:schemeClr val="tx1"/>
                </a:solidFill>
                <a:latin typeface="Arial" pitchFamily="34" charset="0"/>
              </a:defRPr>
            </a:lvl8pPr>
            <a:lvl9pPr marL="3886200" indent="-228600" defTabSz="298450" eaLnBrk="0" fontAlgn="base" hangingPunct="0">
              <a:spcBef>
                <a:spcPct val="0"/>
              </a:spcBef>
              <a:spcAft>
                <a:spcPct val="0"/>
              </a:spcAft>
              <a:defRPr>
                <a:solidFill>
                  <a:schemeClr val="tx1"/>
                </a:solidFill>
                <a:latin typeface="Arial" pitchFamily="34" charset="0"/>
              </a:defRPr>
            </a:lvl9pPr>
          </a:lstStyle>
          <a:p>
            <a:pPr>
              <a:lnSpc>
                <a:spcPct val="95000"/>
              </a:lnSpc>
              <a:spcAft>
                <a:spcPct val="55000"/>
              </a:spcAft>
            </a:pPr>
            <a:r>
              <a:rPr lang="en-US" altLang="en-US" sz="2400" b="1">
                <a:solidFill>
                  <a:srgbClr val="FF2727"/>
                </a:solidFill>
                <a:latin typeface="Univers" pitchFamily="34" charset="0"/>
              </a:rPr>
              <a:t>SQL for simple queries and reporting</a:t>
            </a:r>
            <a:endParaRPr lang="en-US" altLang="en-US" sz="2400">
              <a:solidFill>
                <a:srgbClr val="0000DE"/>
              </a:solidFill>
              <a:latin typeface="Univers" pitchFamily="34" charset="0"/>
            </a:endParaRPr>
          </a:p>
        </p:txBody>
      </p:sp>
    </p:spTree>
    <p:extLst>
      <p:ext uri="{BB962C8B-B14F-4D97-AF65-F5344CB8AC3E}">
        <p14:creationId xmlns:p14="http://schemas.microsoft.com/office/powerpoint/2010/main" val="34732149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smtClean="0"/>
              <a:t>The Process of Data Mining</a:t>
            </a:r>
          </a:p>
        </p:txBody>
      </p:sp>
      <p:sp>
        <p:nvSpPr>
          <p:cNvPr id="33795" name="Rectangle 3"/>
          <p:cNvSpPr>
            <a:spLocks noGrp="1" noChangeArrowheads="1"/>
          </p:cNvSpPr>
          <p:nvPr>
            <p:ph type="body" idx="1"/>
          </p:nvPr>
        </p:nvSpPr>
        <p:spPr/>
        <p:txBody>
          <a:bodyPr/>
          <a:lstStyle/>
          <a:p>
            <a:pPr eaLnBrk="1" hangingPunct="1">
              <a:defRPr/>
            </a:pPr>
            <a:r>
              <a:rPr lang="en-US" smtClean="0"/>
              <a:t>Basic steps:</a:t>
            </a:r>
          </a:p>
          <a:p>
            <a:pPr lvl="1" eaLnBrk="1" hangingPunct="1">
              <a:defRPr/>
            </a:pPr>
            <a:r>
              <a:rPr lang="en-US" smtClean="0"/>
              <a:t>Data Acquisition</a:t>
            </a:r>
          </a:p>
          <a:p>
            <a:pPr lvl="1" eaLnBrk="1" hangingPunct="1">
              <a:defRPr/>
            </a:pPr>
            <a:r>
              <a:rPr lang="en-US" smtClean="0"/>
              <a:t>Data Preparation</a:t>
            </a:r>
          </a:p>
          <a:p>
            <a:pPr lvl="1" eaLnBrk="1" hangingPunct="1">
              <a:defRPr/>
            </a:pPr>
            <a:r>
              <a:rPr lang="en-US" smtClean="0"/>
              <a:t>Modeling</a:t>
            </a:r>
          </a:p>
          <a:p>
            <a:pPr lvl="1" eaLnBrk="1" hangingPunct="1">
              <a:defRPr/>
            </a:pPr>
            <a:r>
              <a:rPr lang="en-US" smtClean="0"/>
              <a:t>Evaluation</a:t>
            </a:r>
          </a:p>
          <a:p>
            <a:pPr lvl="1" eaLnBrk="1" hangingPunct="1">
              <a:defRPr/>
            </a:pPr>
            <a:r>
              <a:rPr lang="en-US" smtClean="0"/>
              <a:t>Feedback</a:t>
            </a:r>
          </a:p>
        </p:txBody>
      </p:sp>
    </p:spTree>
    <p:extLst>
      <p:ext uri="{BB962C8B-B14F-4D97-AF65-F5344CB8AC3E}">
        <p14:creationId xmlns:p14="http://schemas.microsoft.com/office/powerpoint/2010/main" val="236994373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17500" y="544513"/>
            <a:ext cx="8637588" cy="762000"/>
          </a:xfrm>
        </p:spPr>
        <p:txBody>
          <a:bodyPr/>
          <a:lstStyle/>
          <a:p>
            <a:pPr eaLnBrk="1" hangingPunct="1">
              <a:defRPr/>
            </a:pPr>
            <a:r>
              <a:rPr lang="en-US" smtClean="0"/>
              <a:t>CRISP-DM Methodology</a:t>
            </a:r>
          </a:p>
        </p:txBody>
      </p:sp>
      <p:sp>
        <p:nvSpPr>
          <p:cNvPr id="41987" name="Rectangle 3"/>
          <p:cNvSpPr>
            <a:spLocks noGrp="1" noChangeArrowheads="1"/>
          </p:cNvSpPr>
          <p:nvPr>
            <p:ph type="body" idx="1"/>
          </p:nvPr>
        </p:nvSpPr>
        <p:spPr>
          <a:xfrm>
            <a:off x="0" y="1370013"/>
            <a:ext cx="8842375" cy="4729162"/>
          </a:xfrm>
        </p:spPr>
        <p:txBody>
          <a:bodyPr/>
          <a:lstStyle/>
          <a:p>
            <a:pPr eaLnBrk="1" hangingPunct="1">
              <a:defRPr/>
            </a:pPr>
            <a:r>
              <a:rPr lang="en-US" smtClean="0">
                <a:solidFill>
                  <a:schemeClr val="tx2"/>
                </a:solidFill>
              </a:rPr>
              <a:t>Cross Industry Standard Process for Data Mining</a:t>
            </a:r>
            <a:r>
              <a:rPr lang="en-US" sz="2800" smtClean="0">
                <a:solidFill>
                  <a:schemeClr val="tx2"/>
                </a:solidFill>
              </a:rPr>
              <a:t> </a:t>
            </a:r>
          </a:p>
          <a:p>
            <a:pPr lvl="1" eaLnBrk="1" hangingPunct="1">
              <a:defRPr/>
            </a:pPr>
            <a:r>
              <a:rPr lang="en-US" sz="2400" smtClean="0">
                <a:solidFill>
                  <a:schemeClr val="tx2"/>
                </a:solidFill>
                <a:latin typeface="CMTT8~27" charset="0"/>
              </a:rPr>
              <a:t>http://www.crisp-dm.org/</a:t>
            </a:r>
          </a:p>
          <a:p>
            <a:pPr eaLnBrk="1" hangingPunct="1">
              <a:defRPr/>
            </a:pPr>
            <a:r>
              <a:rPr lang="en-US" smtClean="0">
                <a:solidFill>
                  <a:schemeClr val="tx2"/>
                </a:solidFill>
              </a:rPr>
              <a:t>Six Phases:</a:t>
            </a:r>
          </a:p>
          <a:p>
            <a:pPr lvl="1" eaLnBrk="1" hangingPunct="1">
              <a:defRPr/>
            </a:pPr>
            <a:r>
              <a:rPr lang="en-US" sz="2400" smtClean="0">
                <a:solidFill>
                  <a:schemeClr val="tx2"/>
                </a:solidFill>
              </a:rPr>
              <a:t>Business Understanding</a:t>
            </a:r>
          </a:p>
          <a:p>
            <a:pPr lvl="1" eaLnBrk="1" hangingPunct="1">
              <a:defRPr/>
            </a:pPr>
            <a:r>
              <a:rPr lang="en-US" sz="2400" smtClean="0">
                <a:solidFill>
                  <a:schemeClr val="tx2"/>
                </a:solidFill>
              </a:rPr>
              <a:t>Data Understanding</a:t>
            </a:r>
          </a:p>
          <a:p>
            <a:pPr lvl="1" eaLnBrk="1" hangingPunct="1">
              <a:defRPr/>
            </a:pPr>
            <a:r>
              <a:rPr lang="en-US" sz="2400" smtClean="0">
                <a:solidFill>
                  <a:schemeClr val="tx2"/>
                </a:solidFill>
              </a:rPr>
              <a:t>Data Preparation</a:t>
            </a:r>
          </a:p>
          <a:p>
            <a:pPr lvl="1" eaLnBrk="1" hangingPunct="1">
              <a:defRPr/>
            </a:pPr>
            <a:r>
              <a:rPr lang="en-US" sz="2400" smtClean="0">
                <a:solidFill>
                  <a:schemeClr val="tx2"/>
                </a:solidFill>
              </a:rPr>
              <a:t>Modeling</a:t>
            </a:r>
          </a:p>
          <a:p>
            <a:pPr lvl="1" eaLnBrk="1" hangingPunct="1">
              <a:defRPr/>
            </a:pPr>
            <a:r>
              <a:rPr lang="en-US" sz="2400" smtClean="0">
                <a:solidFill>
                  <a:schemeClr val="tx2"/>
                </a:solidFill>
              </a:rPr>
              <a:t>Evaluation</a:t>
            </a:r>
          </a:p>
          <a:p>
            <a:pPr lvl="1" eaLnBrk="1" hangingPunct="1">
              <a:defRPr/>
            </a:pPr>
            <a:r>
              <a:rPr lang="en-US" sz="2400" smtClean="0">
                <a:solidFill>
                  <a:schemeClr val="tx2"/>
                </a:solidFill>
              </a:rPr>
              <a:t>Deployment</a:t>
            </a:r>
          </a:p>
          <a:p>
            <a:pPr eaLnBrk="1" hangingPunct="1">
              <a:defRPr/>
            </a:pPr>
            <a:endParaRPr lang="en-US" sz="2800" smtClean="0">
              <a:solidFill>
                <a:schemeClr val="tx2"/>
              </a:solidFill>
            </a:endParaRPr>
          </a:p>
        </p:txBody>
      </p:sp>
    </p:spTree>
    <p:extLst>
      <p:ext uri="{BB962C8B-B14F-4D97-AF65-F5344CB8AC3E}">
        <p14:creationId xmlns:p14="http://schemas.microsoft.com/office/powerpoint/2010/main" val="2107187804"/>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crisp_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57200"/>
            <a:ext cx="60198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71794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06413" y="228600"/>
            <a:ext cx="8637587" cy="762000"/>
          </a:xfrm>
        </p:spPr>
        <p:txBody>
          <a:bodyPr/>
          <a:lstStyle/>
          <a:p>
            <a:pPr eaLnBrk="1" hangingPunct="1">
              <a:defRPr/>
            </a:pPr>
            <a:r>
              <a:rPr lang="en-US" altLang="en-US" smtClean="0"/>
              <a:t>The Details of the DM Process</a:t>
            </a:r>
          </a:p>
        </p:txBody>
      </p:sp>
      <p:sp>
        <p:nvSpPr>
          <p:cNvPr id="33795" name="AutoShape 3"/>
          <p:cNvSpPr>
            <a:spLocks noChangeArrowheads="1"/>
          </p:cNvSpPr>
          <p:nvPr/>
        </p:nvSpPr>
        <p:spPr bwMode="auto">
          <a:xfrm>
            <a:off x="2743200" y="1143000"/>
            <a:ext cx="29718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Data Selection</a:t>
            </a:r>
          </a:p>
          <a:p>
            <a:pPr algn="ctr"/>
            <a:endParaRPr lang="en-US" altLang="en-US" sz="2400" b="1">
              <a:solidFill>
                <a:srgbClr val="001A55"/>
              </a:solidFill>
              <a:latin typeface="AvantGarde Medium" pitchFamily="34" charset="0"/>
            </a:endParaRPr>
          </a:p>
        </p:txBody>
      </p:sp>
      <p:sp>
        <p:nvSpPr>
          <p:cNvPr id="33796" name="AutoShape 4"/>
          <p:cNvSpPr>
            <a:spLocks noChangeArrowheads="1"/>
          </p:cNvSpPr>
          <p:nvPr/>
        </p:nvSpPr>
        <p:spPr bwMode="auto">
          <a:xfrm>
            <a:off x="2514600" y="1828800"/>
            <a:ext cx="3505200" cy="4572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Cleaning and Filtering</a:t>
            </a:r>
          </a:p>
          <a:p>
            <a:pPr algn="ctr"/>
            <a:endParaRPr lang="en-US" altLang="en-US" sz="2400" b="1">
              <a:solidFill>
                <a:srgbClr val="001A55"/>
              </a:solidFill>
              <a:latin typeface="AvantGarde Medium" pitchFamily="34" charset="0"/>
            </a:endParaRPr>
          </a:p>
        </p:txBody>
      </p:sp>
      <p:sp>
        <p:nvSpPr>
          <p:cNvPr id="33797" name="AutoShape 5"/>
          <p:cNvSpPr>
            <a:spLocks noChangeArrowheads="1"/>
          </p:cNvSpPr>
          <p:nvPr/>
        </p:nvSpPr>
        <p:spPr bwMode="auto">
          <a:xfrm>
            <a:off x="2819400" y="2590800"/>
            <a:ext cx="29718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Attribute Selection</a:t>
            </a:r>
          </a:p>
          <a:p>
            <a:pPr algn="ctr"/>
            <a:endParaRPr lang="en-US" altLang="en-US" sz="2400" b="1">
              <a:solidFill>
                <a:srgbClr val="001A55"/>
              </a:solidFill>
              <a:latin typeface="AvantGarde Medium" pitchFamily="34" charset="0"/>
            </a:endParaRPr>
          </a:p>
        </p:txBody>
      </p:sp>
      <p:sp>
        <p:nvSpPr>
          <p:cNvPr id="33798" name="AutoShape 6"/>
          <p:cNvSpPr>
            <a:spLocks noChangeArrowheads="1"/>
          </p:cNvSpPr>
          <p:nvPr/>
        </p:nvSpPr>
        <p:spPr bwMode="auto">
          <a:xfrm>
            <a:off x="609600" y="3200400"/>
            <a:ext cx="29718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Basic Attributes</a:t>
            </a:r>
          </a:p>
          <a:p>
            <a:pPr algn="ctr"/>
            <a:endParaRPr lang="en-US" altLang="en-US" sz="2400" b="1">
              <a:solidFill>
                <a:srgbClr val="001A55"/>
              </a:solidFill>
              <a:latin typeface="AvantGarde Medium" pitchFamily="34" charset="0"/>
            </a:endParaRPr>
          </a:p>
        </p:txBody>
      </p:sp>
      <p:sp>
        <p:nvSpPr>
          <p:cNvPr id="33799" name="AutoShape 7"/>
          <p:cNvSpPr>
            <a:spLocks noChangeArrowheads="1"/>
          </p:cNvSpPr>
          <p:nvPr/>
        </p:nvSpPr>
        <p:spPr bwMode="auto">
          <a:xfrm>
            <a:off x="4648200" y="3200400"/>
            <a:ext cx="29718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Novel Attributes</a:t>
            </a:r>
          </a:p>
          <a:p>
            <a:pPr algn="ctr"/>
            <a:endParaRPr lang="en-US" altLang="en-US" sz="2400" b="1">
              <a:solidFill>
                <a:srgbClr val="001A55"/>
              </a:solidFill>
              <a:latin typeface="AvantGarde Medium" pitchFamily="34" charset="0"/>
            </a:endParaRPr>
          </a:p>
        </p:txBody>
      </p:sp>
      <p:sp>
        <p:nvSpPr>
          <p:cNvPr id="33800" name="AutoShape 8"/>
          <p:cNvSpPr>
            <a:spLocks noChangeArrowheads="1"/>
          </p:cNvSpPr>
          <p:nvPr/>
        </p:nvSpPr>
        <p:spPr bwMode="auto">
          <a:xfrm>
            <a:off x="2438400" y="3810000"/>
            <a:ext cx="3810000" cy="4572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Attribute Manipulations</a:t>
            </a:r>
          </a:p>
          <a:p>
            <a:pPr algn="ctr"/>
            <a:endParaRPr lang="en-US" altLang="en-US" sz="2400" b="1">
              <a:solidFill>
                <a:srgbClr val="001A55"/>
              </a:solidFill>
              <a:latin typeface="AvantGarde Medium" pitchFamily="34" charset="0"/>
            </a:endParaRPr>
          </a:p>
        </p:txBody>
      </p:sp>
      <p:sp>
        <p:nvSpPr>
          <p:cNvPr id="33801" name="AutoShape 9"/>
          <p:cNvSpPr>
            <a:spLocks noChangeArrowheads="1"/>
          </p:cNvSpPr>
          <p:nvPr/>
        </p:nvSpPr>
        <p:spPr bwMode="auto">
          <a:xfrm>
            <a:off x="2819400" y="4495800"/>
            <a:ext cx="2971800" cy="6096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Model Building</a:t>
            </a:r>
          </a:p>
          <a:p>
            <a:pPr algn="ctr"/>
            <a:endParaRPr lang="en-US" altLang="en-US" sz="2400" b="1">
              <a:solidFill>
                <a:srgbClr val="001A55"/>
              </a:solidFill>
              <a:latin typeface="AvantGarde Medium" pitchFamily="34" charset="0"/>
            </a:endParaRPr>
          </a:p>
        </p:txBody>
      </p:sp>
      <p:sp>
        <p:nvSpPr>
          <p:cNvPr id="33802" name="AutoShape 10"/>
          <p:cNvSpPr>
            <a:spLocks noChangeArrowheads="1"/>
          </p:cNvSpPr>
          <p:nvPr/>
        </p:nvSpPr>
        <p:spPr bwMode="auto">
          <a:xfrm>
            <a:off x="1981200" y="5334000"/>
            <a:ext cx="45720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Evaluation and Analysis </a:t>
            </a:r>
          </a:p>
          <a:p>
            <a:pPr algn="ctr"/>
            <a:endParaRPr lang="en-US" altLang="en-US" sz="2400" b="1">
              <a:solidFill>
                <a:srgbClr val="001A55"/>
              </a:solidFill>
              <a:latin typeface="AvantGarde Medium" pitchFamily="34" charset="0"/>
            </a:endParaRPr>
          </a:p>
        </p:txBody>
      </p:sp>
      <p:sp>
        <p:nvSpPr>
          <p:cNvPr id="33803" name="AutoShape 11"/>
          <p:cNvSpPr>
            <a:spLocks noChangeArrowheads="1"/>
          </p:cNvSpPr>
          <p:nvPr/>
        </p:nvSpPr>
        <p:spPr bwMode="auto">
          <a:xfrm>
            <a:off x="914400" y="6019800"/>
            <a:ext cx="6858000" cy="4572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Discovery, Interpretation and Prediction </a:t>
            </a:r>
          </a:p>
          <a:p>
            <a:pPr algn="ctr"/>
            <a:endParaRPr lang="en-US" altLang="en-US" sz="2400" b="1">
              <a:solidFill>
                <a:srgbClr val="001A55"/>
              </a:solidFill>
              <a:latin typeface="AvantGarde Medium" pitchFamily="34" charset="0"/>
            </a:endParaRPr>
          </a:p>
        </p:txBody>
      </p:sp>
      <p:sp>
        <p:nvSpPr>
          <p:cNvPr id="33804" name="Line 12"/>
          <p:cNvSpPr>
            <a:spLocks noChangeShapeType="1"/>
          </p:cNvSpPr>
          <p:nvPr/>
        </p:nvSpPr>
        <p:spPr bwMode="auto">
          <a:xfrm>
            <a:off x="4191000" y="1524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5" name="Line 13"/>
          <p:cNvSpPr>
            <a:spLocks noChangeShapeType="1"/>
          </p:cNvSpPr>
          <p:nvPr/>
        </p:nvSpPr>
        <p:spPr bwMode="auto">
          <a:xfrm>
            <a:off x="4191000" y="2286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6" name="Line 14"/>
          <p:cNvSpPr>
            <a:spLocks noChangeShapeType="1"/>
          </p:cNvSpPr>
          <p:nvPr/>
        </p:nvSpPr>
        <p:spPr bwMode="auto">
          <a:xfrm flipH="1">
            <a:off x="3505200" y="2971800"/>
            <a:ext cx="6858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7" name="Line 15"/>
          <p:cNvSpPr>
            <a:spLocks noChangeShapeType="1"/>
          </p:cNvSpPr>
          <p:nvPr/>
        </p:nvSpPr>
        <p:spPr bwMode="auto">
          <a:xfrm>
            <a:off x="3581400" y="3429000"/>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8" name="Line 16"/>
          <p:cNvSpPr>
            <a:spLocks noChangeShapeType="1"/>
          </p:cNvSpPr>
          <p:nvPr/>
        </p:nvSpPr>
        <p:spPr bwMode="auto">
          <a:xfrm>
            <a:off x="4343400" y="4267200"/>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9" name="Line 17"/>
          <p:cNvSpPr>
            <a:spLocks noChangeShapeType="1"/>
          </p:cNvSpPr>
          <p:nvPr/>
        </p:nvSpPr>
        <p:spPr bwMode="auto">
          <a:xfrm>
            <a:off x="4343400" y="5105400"/>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0" name="Line 18"/>
          <p:cNvSpPr>
            <a:spLocks noChangeShapeType="1"/>
          </p:cNvSpPr>
          <p:nvPr/>
        </p:nvSpPr>
        <p:spPr bwMode="auto">
          <a:xfrm>
            <a:off x="4343400" y="5715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1" name="Line 19"/>
          <p:cNvSpPr>
            <a:spLocks noChangeShapeType="1"/>
          </p:cNvSpPr>
          <p:nvPr/>
        </p:nvSpPr>
        <p:spPr bwMode="auto">
          <a:xfrm flipH="1">
            <a:off x="4419600" y="3581400"/>
            <a:ext cx="3810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3812" name="AutoShape 20"/>
          <p:cNvCxnSpPr>
            <a:cxnSpLocks noChangeShapeType="1"/>
            <a:stCxn id="33802" idx="3"/>
            <a:endCxn id="33801" idx="3"/>
          </p:cNvCxnSpPr>
          <p:nvPr/>
        </p:nvCxnSpPr>
        <p:spPr bwMode="auto">
          <a:xfrm flipH="1" flipV="1">
            <a:off x="5800725" y="4800600"/>
            <a:ext cx="762000" cy="723900"/>
          </a:xfrm>
          <a:prstGeom prst="bentConnector3">
            <a:avLst>
              <a:gd name="adj1" fmla="val -2875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3813" name="AutoShape 21"/>
          <p:cNvCxnSpPr>
            <a:cxnSpLocks noChangeShapeType="1"/>
            <a:stCxn id="33802" idx="3"/>
            <a:endCxn id="33800" idx="3"/>
          </p:cNvCxnSpPr>
          <p:nvPr/>
        </p:nvCxnSpPr>
        <p:spPr bwMode="auto">
          <a:xfrm flipH="1" flipV="1">
            <a:off x="6257925" y="4038600"/>
            <a:ext cx="304800" cy="1485900"/>
          </a:xfrm>
          <a:prstGeom prst="bentConnector3">
            <a:avLst>
              <a:gd name="adj1" fmla="val -236458"/>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3814" name="AutoShape 22"/>
          <p:cNvCxnSpPr>
            <a:cxnSpLocks noChangeShapeType="1"/>
            <a:stCxn id="33802" idx="3"/>
            <a:endCxn id="33799" idx="3"/>
          </p:cNvCxnSpPr>
          <p:nvPr/>
        </p:nvCxnSpPr>
        <p:spPr bwMode="auto">
          <a:xfrm flipV="1">
            <a:off x="6562725" y="3390900"/>
            <a:ext cx="1066800" cy="2133600"/>
          </a:xfrm>
          <a:prstGeom prst="bentConnector3">
            <a:avLst>
              <a:gd name="adj1" fmla="val 120537"/>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3815" name="AutoShape 23"/>
          <p:cNvCxnSpPr>
            <a:cxnSpLocks noChangeShapeType="1"/>
            <a:stCxn id="33802" idx="3"/>
            <a:endCxn id="33795" idx="3"/>
          </p:cNvCxnSpPr>
          <p:nvPr/>
        </p:nvCxnSpPr>
        <p:spPr bwMode="auto">
          <a:xfrm flipH="1" flipV="1">
            <a:off x="5724525" y="1333500"/>
            <a:ext cx="838200" cy="4191000"/>
          </a:xfrm>
          <a:prstGeom prst="bentConnector3">
            <a:avLst>
              <a:gd name="adj1" fmla="val -226329"/>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4437674"/>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06413" y="228600"/>
            <a:ext cx="8637587" cy="762000"/>
          </a:xfrm>
        </p:spPr>
        <p:txBody>
          <a:bodyPr/>
          <a:lstStyle/>
          <a:p>
            <a:pPr eaLnBrk="1" hangingPunct="1">
              <a:defRPr/>
            </a:pPr>
            <a:r>
              <a:rPr lang="en-US" altLang="en-US" sz="4000" smtClean="0"/>
              <a:t>Data Preparation in the DM Process</a:t>
            </a:r>
          </a:p>
        </p:txBody>
      </p:sp>
      <p:sp>
        <p:nvSpPr>
          <p:cNvPr id="34819" name="AutoShape 3"/>
          <p:cNvSpPr>
            <a:spLocks noChangeArrowheads="1"/>
          </p:cNvSpPr>
          <p:nvPr/>
        </p:nvSpPr>
        <p:spPr bwMode="auto">
          <a:xfrm>
            <a:off x="2743200" y="1143000"/>
            <a:ext cx="2971800" cy="3810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Data Selection</a:t>
            </a:r>
          </a:p>
          <a:p>
            <a:pPr algn="ctr"/>
            <a:endParaRPr lang="en-US" altLang="en-US" sz="2400" b="1">
              <a:solidFill>
                <a:srgbClr val="001A55"/>
              </a:solidFill>
              <a:latin typeface="AvantGarde Medium" pitchFamily="34" charset="0"/>
            </a:endParaRPr>
          </a:p>
        </p:txBody>
      </p:sp>
      <p:sp>
        <p:nvSpPr>
          <p:cNvPr id="34820" name="AutoShape 4"/>
          <p:cNvSpPr>
            <a:spLocks noChangeArrowheads="1"/>
          </p:cNvSpPr>
          <p:nvPr/>
        </p:nvSpPr>
        <p:spPr bwMode="auto">
          <a:xfrm>
            <a:off x="2514600" y="1828800"/>
            <a:ext cx="3505200" cy="4572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Cleaning and Filtering</a:t>
            </a:r>
          </a:p>
          <a:p>
            <a:pPr algn="ctr"/>
            <a:endParaRPr lang="en-US" altLang="en-US" sz="2400" b="1">
              <a:solidFill>
                <a:srgbClr val="001A55"/>
              </a:solidFill>
              <a:latin typeface="AvantGarde Medium" pitchFamily="34" charset="0"/>
            </a:endParaRPr>
          </a:p>
        </p:txBody>
      </p:sp>
      <p:sp>
        <p:nvSpPr>
          <p:cNvPr id="34821" name="AutoShape 5"/>
          <p:cNvSpPr>
            <a:spLocks noChangeArrowheads="1"/>
          </p:cNvSpPr>
          <p:nvPr/>
        </p:nvSpPr>
        <p:spPr bwMode="auto">
          <a:xfrm>
            <a:off x="2819400" y="2590800"/>
            <a:ext cx="2971800" cy="3810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Attribute Selection</a:t>
            </a:r>
          </a:p>
          <a:p>
            <a:pPr algn="ctr"/>
            <a:endParaRPr lang="en-US" altLang="en-US" sz="2400" b="1">
              <a:solidFill>
                <a:srgbClr val="001A55"/>
              </a:solidFill>
              <a:latin typeface="AvantGarde Medium" pitchFamily="34" charset="0"/>
            </a:endParaRPr>
          </a:p>
        </p:txBody>
      </p:sp>
      <p:sp>
        <p:nvSpPr>
          <p:cNvPr id="34822" name="AutoShape 6"/>
          <p:cNvSpPr>
            <a:spLocks noChangeArrowheads="1"/>
          </p:cNvSpPr>
          <p:nvPr/>
        </p:nvSpPr>
        <p:spPr bwMode="auto">
          <a:xfrm>
            <a:off x="609600" y="3200400"/>
            <a:ext cx="2971800" cy="3810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Basic Attributes</a:t>
            </a:r>
          </a:p>
          <a:p>
            <a:pPr algn="ctr"/>
            <a:endParaRPr lang="en-US" altLang="en-US" sz="2400" b="1">
              <a:solidFill>
                <a:srgbClr val="001A55"/>
              </a:solidFill>
              <a:latin typeface="AvantGarde Medium" pitchFamily="34" charset="0"/>
            </a:endParaRPr>
          </a:p>
        </p:txBody>
      </p:sp>
      <p:sp>
        <p:nvSpPr>
          <p:cNvPr id="34823" name="AutoShape 7"/>
          <p:cNvSpPr>
            <a:spLocks noChangeArrowheads="1"/>
          </p:cNvSpPr>
          <p:nvPr/>
        </p:nvSpPr>
        <p:spPr bwMode="auto">
          <a:xfrm>
            <a:off x="4648200" y="3200400"/>
            <a:ext cx="2971800" cy="3810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Novel Attributes</a:t>
            </a:r>
          </a:p>
          <a:p>
            <a:pPr algn="ctr"/>
            <a:endParaRPr lang="en-US" altLang="en-US" sz="2400" b="1">
              <a:solidFill>
                <a:srgbClr val="001A55"/>
              </a:solidFill>
              <a:latin typeface="AvantGarde Medium" pitchFamily="34" charset="0"/>
            </a:endParaRPr>
          </a:p>
        </p:txBody>
      </p:sp>
      <p:sp>
        <p:nvSpPr>
          <p:cNvPr id="34824" name="AutoShape 8"/>
          <p:cNvSpPr>
            <a:spLocks noChangeArrowheads="1"/>
          </p:cNvSpPr>
          <p:nvPr/>
        </p:nvSpPr>
        <p:spPr bwMode="auto">
          <a:xfrm>
            <a:off x="2438400" y="3810000"/>
            <a:ext cx="3810000" cy="457200"/>
          </a:xfrm>
          <a:prstGeom prst="flowChartProcess">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Attribute Manipulations</a:t>
            </a:r>
          </a:p>
          <a:p>
            <a:pPr algn="ctr"/>
            <a:endParaRPr lang="en-US" altLang="en-US" sz="2400" b="1">
              <a:solidFill>
                <a:srgbClr val="001A55"/>
              </a:solidFill>
              <a:latin typeface="AvantGarde Medium" pitchFamily="34" charset="0"/>
            </a:endParaRPr>
          </a:p>
        </p:txBody>
      </p:sp>
      <p:sp>
        <p:nvSpPr>
          <p:cNvPr id="34825" name="AutoShape 9"/>
          <p:cNvSpPr>
            <a:spLocks noChangeArrowheads="1"/>
          </p:cNvSpPr>
          <p:nvPr/>
        </p:nvSpPr>
        <p:spPr bwMode="auto">
          <a:xfrm>
            <a:off x="2819400" y="4495800"/>
            <a:ext cx="2971800" cy="6096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Model Building</a:t>
            </a:r>
          </a:p>
          <a:p>
            <a:pPr algn="ctr"/>
            <a:endParaRPr lang="en-US" altLang="en-US" sz="2400" b="1">
              <a:solidFill>
                <a:srgbClr val="001A55"/>
              </a:solidFill>
              <a:latin typeface="AvantGarde Medium" pitchFamily="34" charset="0"/>
            </a:endParaRPr>
          </a:p>
        </p:txBody>
      </p:sp>
      <p:sp>
        <p:nvSpPr>
          <p:cNvPr id="34826" name="AutoShape 10"/>
          <p:cNvSpPr>
            <a:spLocks noChangeArrowheads="1"/>
          </p:cNvSpPr>
          <p:nvPr/>
        </p:nvSpPr>
        <p:spPr bwMode="auto">
          <a:xfrm>
            <a:off x="1981200" y="5334000"/>
            <a:ext cx="4572000" cy="3810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Evaluation and Analysis </a:t>
            </a:r>
          </a:p>
          <a:p>
            <a:pPr algn="ctr"/>
            <a:endParaRPr lang="en-US" altLang="en-US" sz="2400" b="1">
              <a:solidFill>
                <a:srgbClr val="001A55"/>
              </a:solidFill>
              <a:latin typeface="AvantGarde Medium" pitchFamily="34" charset="0"/>
            </a:endParaRPr>
          </a:p>
        </p:txBody>
      </p:sp>
      <p:sp>
        <p:nvSpPr>
          <p:cNvPr id="34827" name="AutoShape 11"/>
          <p:cNvSpPr>
            <a:spLocks noChangeArrowheads="1"/>
          </p:cNvSpPr>
          <p:nvPr/>
        </p:nvSpPr>
        <p:spPr bwMode="auto">
          <a:xfrm>
            <a:off x="914400" y="6019800"/>
            <a:ext cx="6858000" cy="45720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b="1">
              <a:solidFill>
                <a:srgbClr val="001A55"/>
              </a:solidFill>
              <a:latin typeface="AvantGarde Medium" pitchFamily="34" charset="0"/>
            </a:endParaRPr>
          </a:p>
          <a:p>
            <a:pPr algn="ctr"/>
            <a:r>
              <a:rPr lang="en-US" altLang="en-US" sz="2400" b="1">
                <a:solidFill>
                  <a:srgbClr val="001A55"/>
                </a:solidFill>
                <a:latin typeface="AvantGarde Medium" pitchFamily="34" charset="0"/>
              </a:rPr>
              <a:t>Discovery, Interpretation and Prediction </a:t>
            </a:r>
          </a:p>
          <a:p>
            <a:pPr algn="ctr"/>
            <a:endParaRPr lang="en-US" altLang="en-US" sz="2400" b="1">
              <a:solidFill>
                <a:srgbClr val="001A55"/>
              </a:solidFill>
              <a:latin typeface="AvantGarde Medium" pitchFamily="34" charset="0"/>
            </a:endParaRPr>
          </a:p>
        </p:txBody>
      </p:sp>
      <p:sp>
        <p:nvSpPr>
          <p:cNvPr id="34828" name="Line 12"/>
          <p:cNvSpPr>
            <a:spLocks noChangeShapeType="1"/>
          </p:cNvSpPr>
          <p:nvPr/>
        </p:nvSpPr>
        <p:spPr bwMode="auto">
          <a:xfrm>
            <a:off x="4191000" y="1524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9" name="Line 13"/>
          <p:cNvSpPr>
            <a:spLocks noChangeShapeType="1"/>
          </p:cNvSpPr>
          <p:nvPr/>
        </p:nvSpPr>
        <p:spPr bwMode="auto">
          <a:xfrm>
            <a:off x="4191000" y="2286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0" name="Line 14"/>
          <p:cNvSpPr>
            <a:spLocks noChangeShapeType="1"/>
          </p:cNvSpPr>
          <p:nvPr/>
        </p:nvSpPr>
        <p:spPr bwMode="auto">
          <a:xfrm flipH="1">
            <a:off x="3505200" y="2971800"/>
            <a:ext cx="6858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1" name="Line 15"/>
          <p:cNvSpPr>
            <a:spLocks noChangeShapeType="1"/>
          </p:cNvSpPr>
          <p:nvPr/>
        </p:nvSpPr>
        <p:spPr bwMode="auto">
          <a:xfrm>
            <a:off x="3581400" y="3429000"/>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2" name="Line 16"/>
          <p:cNvSpPr>
            <a:spLocks noChangeShapeType="1"/>
          </p:cNvSpPr>
          <p:nvPr/>
        </p:nvSpPr>
        <p:spPr bwMode="auto">
          <a:xfrm>
            <a:off x="4343400" y="4267200"/>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3" name="Line 17"/>
          <p:cNvSpPr>
            <a:spLocks noChangeShapeType="1"/>
          </p:cNvSpPr>
          <p:nvPr/>
        </p:nvSpPr>
        <p:spPr bwMode="auto">
          <a:xfrm>
            <a:off x="4343400" y="5105400"/>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4" name="Line 18"/>
          <p:cNvSpPr>
            <a:spLocks noChangeShapeType="1"/>
          </p:cNvSpPr>
          <p:nvPr/>
        </p:nvSpPr>
        <p:spPr bwMode="auto">
          <a:xfrm>
            <a:off x="4343400" y="5715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5" name="Line 19"/>
          <p:cNvSpPr>
            <a:spLocks noChangeShapeType="1"/>
          </p:cNvSpPr>
          <p:nvPr/>
        </p:nvSpPr>
        <p:spPr bwMode="auto">
          <a:xfrm flipH="1">
            <a:off x="4419600" y="3581400"/>
            <a:ext cx="3810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4836" name="AutoShape 20"/>
          <p:cNvCxnSpPr>
            <a:cxnSpLocks noChangeShapeType="1"/>
            <a:stCxn id="34826" idx="3"/>
            <a:endCxn id="34825" idx="3"/>
          </p:cNvCxnSpPr>
          <p:nvPr/>
        </p:nvCxnSpPr>
        <p:spPr bwMode="auto">
          <a:xfrm flipH="1" flipV="1">
            <a:off x="5800725" y="4800600"/>
            <a:ext cx="762000" cy="723900"/>
          </a:xfrm>
          <a:prstGeom prst="bentConnector3">
            <a:avLst>
              <a:gd name="adj1" fmla="val -2875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4837" name="AutoShape 21"/>
          <p:cNvCxnSpPr>
            <a:cxnSpLocks noChangeShapeType="1"/>
            <a:stCxn id="34826" idx="3"/>
            <a:endCxn id="34824" idx="3"/>
          </p:cNvCxnSpPr>
          <p:nvPr/>
        </p:nvCxnSpPr>
        <p:spPr bwMode="auto">
          <a:xfrm flipH="1" flipV="1">
            <a:off x="6257925" y="4038600"/>
            <a:ext cx="304800" cy="1485900"/>
          </a:xfrm>
          <a:prstGeom prst="bentConnector3">
            <a:avLst>
              <a:gd name="adj1" fmla="val -236458"/>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4838" name="AutoShape 22"/>
          <p:cNvCxnSpPr>
            <a:cxnSpLocks noChangeShapeType="1"/>
            <a:stCxn id="34826" idx="3"/>
            <a:endCxn id="34823" idx="3"/>
          </p:cNvCxnSpPr>
          <p:nvPr/>
        </p:nvCxnSpPr>
        <p:spPr bwMode="auto">
          <a:xfrm flipV="1">
            <a:off x="6562725" y="3390900"/>
            <a:ext cx="1066800" cy="2133600"/>
          </a:xfrm>
          <a:prstGeom prst="bentConnector3">
            <a:avLst>
              <a:gd name="adj1" fmla="val 120537"/>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4839" name="AutoShape 23"/>
          <p:cNvCxnSpPr>
            <a:cxnSpLocks noChangeShapeType="1"/>
            <a:stCxn id="34826" idx="3"/>
            <a:endCxn id="34819" idx="3"/>
          </p:cNvCxnSpPr>
          <p:nvPr/>
        </p:nvCxnSpPr>
        <p:spPr bwMode="auto">
          <a:xfrm flipH="1" flipV="1">
            <a:off x="5724525" y="1333500"/>
            <a:ext cx="838200" cy="4191000"/>
          </a:xfrm>
          <a:prstGeom prst="bentConnector3">
            <a:avLst>
              <a:gd name="adj1" fmla="val -226329"/>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4833132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smtClean="0"/>
              <a:t>The Data Mining Process</a:t>
            </a:r>
          </a:p>
        </p:txBody>
      </p:sp>
      <p:sp>
        <p:nvSpPr>
          <p:cNvPr id="46083" name="Rectangle 3"/>
          <p:cNvSpPr>
            <a:spLocks noGrp="1" noChangeArrowheads="1"/>
          </p:cNvSpPr>
          <p:nvPr>
            <p:ph type="body" idx="1"/>
          </p:nvPr>
        </p:nvSpPr>
        <p:spPr/>
        <p:txBody>
          <a:bodyPr/>
          <a:lstStyle/>
          <a:p>
            <a:pPr eaLnBrk="1" hangingPunct="1">
              <a:defRPr/>
            </a:pPr>
            <a:endParaRPr lang="en-US" smtClean="0"/>
          </a:p>
          <a:p>
            <a:pPr eaLnBrk="1" hangingPunct="1">
              <a:defRPr/>
            </a:pPr>
            <a:r>
              <a:rPr lang="en-US" smtClean="0"/>
              <a:t>Iterative Nature</a:t>
            </a:r>
          </a:p>
          <a:p>
            <a:pPr eaLnBrk="1" hangingPunct="1">
              <a:defRPr/>
            </a:pPr>
            <a:r>
              <a:rPr lang="en-US" smtClean="0"/>
              <a:t>Exploratory Process</a:t>
            </a:r>
          </a:p>
          <a:p>
            <a:pPr eaLnBrk="1" hangingPunct="1">
              <a:defRPr/>
            </a:pPr>
            <a:r>
              <a:rPr lang="en-US" smtClean="0"/>
              <a:t>Highly tailored to the dataset</a:t>
            </a:r>
          </a:p>
          <a:p>
            <a:pPr eaLnBrk="1" hangingPunct="1">
              <a:defRPr/>
            </a:pPr>
            <a:r>
              <a:rPr lang="en-US" smtClean="0"/>
              <a:t>Need for Fine-Tuning</a:t>
            </a:r>
          </a:p>
          <a:p>
            <a:pPr eaLnBrk="1" hangingPunct="1">
              <a:defRPr/>
            </a:pPr>
            <a:r>
              <a:rPr lang="en-US" smtClean="0"/>
              <a:t>Need for Model Revision from time to time</a:t>
            </a:r>
          </a:p>
        </p:txBody>
      </p:sp>
    </p:spTree>
    <p:extLst>
      <p:ext uri="{BB962C8B-B14F-4D97-AF65-F5344CB8AC3E}">
        <p14:creationId xmlns:p14="http://schemas.microsoft.com/office/powerpoint/2010/main" val="132988701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from </a:t>
            </a:r>
            <a:r>
              <a:rPr lang="en-US" dirty="0"/>
              <a:t>d</a:t>
            </a:r>
            <a:r>
              <a:rPr lang="en-US" dirty="0" smtClean="0"/>
              <a:t>ata source…</a:t>
            </a:r>
            <a:endParaRPr lang="en-US" dirty="0"/>
          </a:p>
        </p:txBody>
      </p:sp>
      <p:sp>
        <p:nvSpPr>
          <p:cNvPr id="3" name="Content Placeholder 2"/>
          <p:cNvSpPr>
            <a:spLocks noGrp="1"/>
          </p:cNvSpPr>
          <p:nvPr>
            <p:ph idx="1"/>
          </p:nvPr>
        </p:nvSpPr>
        <p:spPr/>
        <p:txBody>
          <a:bodyPr/>
          <a:lstStyle/>
          <a:p>
            <a:r>
              <a:rPr lang="en-US" dirty="0" smtClean="0"/>
              <a:t> Data consists of: </a:t>
            </a:r>
          </a:p>
          <a:p>
            <a:pPr marL="457200" lvl="1" indent="0">
              <a:buNone/>
            </a:pPr>
            <a:r>
              <a:rPr lang="en-US" dirty="0" smtClean="0"/>
              <a:t>Examples, observations, measurements, events, transactions, records..</a:t>
            </a:r>
          </a:p>
          <a:p>
            <a:endParaRPr lang="en-US" dirty="0" smtClean="0"/>
          </a:p>
          <a:p>
            <a:r>
              <a:rPr lang="en-US" dirty="0" smtClean="0"/>
              <a:t>Data can be:</a:t>
            </a:r>
            <a:endParaRPr lang="en-US" dirty="0"/>
          </a:p>
          <a:p>
            <a:pPr marL="457200" lvl="1" indent="0">
              <a:buNone/>
            </a:pPr>
            <a:r>
              <a:rPr lang="en-US" dirty="0" smtClean="0"/>
              <a:t>Structured (e.g. database rows) or unstructured (e.g. text)</a:t>
            </a:r>
          </a:p>
          <a:p>
            <a:pPr lvl="1"/>
            <a:endParaRPr lang="en-US" dirty="0" smtClean="0"/>
          </a:p>
        </p:txBody>
      </p:sp>
    </p:spTree>
    <p:extLst>
      <p:ext uri="{BB962C8B-B14F-4D97-AF65-F5344CB8AC3E}">
        <p14:creationId xmlns:p14="http://schemas.microsoft.com/office/powerpoint/2010/main" val="419684692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17500" y="544513"/>
            <a:ext cx="8637588" cy="762000"/>
          </a:xfrm>
        </p:spPr>
        <p:txBody>
          <a:bodyPr/>
          <a:lstStyle/>
          <a:p>
            <a:pPr eaLnBrk="1" hangingPunct="1">
              <a:defRPr/>
            </a:pPr>
            <a:r>
              <a:rPr lang="en-US" smtClean="0"/>
              <a:t>KDD Process</a:t>
            </a:r>
          </a:p>
        </p:txBody>
      </p:sp>
      <p:sp>
        <p:nvSpPr>
          <p:cNvPr id="34819" name="Rectangle 3"/>
          <p:cNvSpPr>
            <a:spLocks noGrp="1" noChangeArrowheads="1"/>
          </p:cNvSpPr>
          <p:nvPr>
            <p:ph type="body" idx="1"/>
          </p:nvPr>
        </p:nvSpPr>
        <p:spPr/>
        <p:txBody>
          <a:bodyPr/>
          <a:lstStyle/>
          <a:p>
            <a:pPr algn="ctr" eaLnBrk="1" hangingPunct="1">
              <a:buFont typeface="Wingdings" pitchFamily="2" charset="2"/>
              <a:buNone/>
              <a:defRPr/>
            </a:pPr>
            <a:endParaRPr lang="en-US" smtClean="0"/>
          </a:p>
          <a:p>
            <a:pPr eaLnBrk="1" hangingPunct="1">
              <a:defRPr/>
            </a:pPr>
            <a:endParaRPr lang="en-US" smtClean="0"/>
          </a:p>
        </p:txBody>
      </p:sp>
      <p:graphicFrame>
        <p:nvGraphicFramePr>
          <p:cNvPr id="1026" name="Object 4"/>
          <p:cNvGraphicFramePr>
            <a:graphicFrameLocks noChangeAspect="1"/>
          </p:cNvGraphicFramePr>
          <p:nvPr/>
        </p:nvGraphicFramePr>
        <p:xfrm>
          <a:off x="7239000" y="685800"/>
          <a:ext cx="1247775" cy="1114425"/>
        </p:xfrm>
        <a:graphic>
          <a:graphicData uri="http://schemas.openxmlformats.org/presentationml/2006/ole">
            <mc:AlternateContent xmlns:mc="http://schemas.openxmlformats.org/markup-compatibility/2006">
              <mc:Choice xmlns:v="urn:schemas-microsoft-com:vml" Requires="v">
                <p:oleObj spid="_x0000_s16388" name="Clip" r:id="rId4" imgW="1247619" imgH="1114581" progId="MS_ClipArt_Gallery.5">
                  <p:embed/>
                </p:oleObj>
              </mc:Choice>
              <mc:Fallback>
                <p:oleObj name="Clip" r:id="rId4" imgW="1247619" imgH="1114581"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685800"/>
                        <a:ext cx="1247775"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AutoShape 5"/>
          <p:cNvSpPr>
            <a:spLocks noChangeArrowheads="1"/>
          </p:cNvSpPr>
          <p:nvPr/>
        </p:nvSpPr>
        <p:spPr bwMode="auto">
          <a:xfrm>
            <a:off x="304800" y="2590800"/>
            <a:ext cx="1600200" cy="609600"/>
          </a:xfrm>
          <a:prstGeom prst="can">
            <a:avLst>
              <a:gd name="adj" fmla="val 25000"/>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030" name="AutoShape 6"/>
          <p:cNvSpPr>
            <a:spLocks noChangeArrowheads="1"/>
          </p:cNvSpPr>
          <p:nvPr/>
        </p:nvSpPr>
        <p:spPr bwMode="auto">
          <a:xfrm>
            <a:off x="209550" y="3975100"/>
            <a:ext cx="2454275" cy="838200"/>
          </a:xfrm>
          <a:prstGeom prst="bevel">
            <a:avLst>
              <a:gd name="adj" fmla="val 12500"/>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031" name="AutoShape 7"/>
          <p:cNvSpPr>
            <a:spLocks noChangeArrowheads="1"/>
          </p:cNvSpPr>
          <p:nvPr/>
        </p:nvSpPr>
        <p:spPr bwMode="auto">
          <a:xfrm>
            <a:off x="5568950" y="4038600"/>
            <a:ext cx="1746250" cy="685800"/>
          </a:xfrm>
          <a:prstGeom prst="flowChartPreparation">
            <a:avLst/>
          </a:prstGeom>
          <a:solidFill>
            <a:srgbClr val="993300"/>
          </a:solidFill>
          <a:ln w="38100" cap="sq">
            <a:solidFill>
              <a:srgbClr val="FFCC66"/>
            </a:solidFill>
            <a:miter lim="800000"/>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en-US" altLang="en-US" sz="2400" b="1">
              <a:latin typeface="Times New Roman" pitchFamily="18" charset="0"/>
            </a:endParaRPr>
          </a:p>
        </p:txBody>
      </p:sp>
      <p:sp>
        <p:nvSpPr>
          <p:cNvPr id="1032" name="AutoShape 8"/>
          <p:cNvSpPr>
            <a:spLocks noChangeArrowheads="1"/>
          </p:cNvSpPr>
          <p:nvPr/>
        </p:nvSpPr>
        <p:spPr bwMode="auto">
          <a:xfrm>
            <a:off x="3198813" y="3965575"/>
            <a:ext cx="2103437" cy="914400"/>
          </a:xfrm>
          <a:prstGeom prst="flowChartMultidocument">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033" name="Text Box 9"/>
          <p:cNvSpPr txBox="1">
            <a:spLocks noChangeArrowheads="1"/>
          </p:cNvSpPr>
          <p:nvPr/>
        </p:nvSpPr>
        <p:spPr bwMode="auto">
          <a:xfrm>
            <a:off x="454025" y="2716213"/>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Database</a:t>
            </a:r>
          </a:p>
        </p:txBody>
      </p:sp>
      <p:sp>
        <p:nvSpPr>
          <p:cNvPr id="1034" name="Text Box 10"/>
          <p:cNvSpPr txBox="1">
            <a:spLocks noChangeArrowheads="1"/>
          </p:cNvSpPr>
          <p:nvPr/>
        </p:nvSpPr>
        <p:spPr bwMode="auto">
          <a:xfrm>
            <a:off x="312738" y="4140200"/>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Data Preparation</a:t>
            </a:r>
          </a:p>
        </p:txBody>
      </p:sp>
      <p:sp>
        <p:nvSpPr>
          <p:cNvPr id="1035" name="Text Box 11"/>
          <p:cNvSpPr txBox="1">
            <a:spLocks noChangeArrowheads="1"/>
          </p:cNvSpPr>
          <p:nvPr/>
        </p:nvSpPr>
        <p:spPr bwMode="auto">
          <a:xfrm>
            <a:off x="5899150" y="3937000"/>
            <a:ext cx="10906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Data Mining</a:t>
            </a:r>
          </a:p>
        </p:txBody>
      </p:sp>
      <p:sp>
        <p:nvSpPr>
          <p:cNvPr id="1036" name="Text Box 12"/>
          <p:cNvSpPr txBox="1">
            <a:spLocks noChangeArrowheads="1"/>
          </p:cNvSpPr>
          <p:nvPr/>
        </p:nvSpPr>
        <p:spPr bwMode="auto">
          <a:xfrm>
            <a:off x="3155950" y="4141788"/>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Training Data</a:t>
            </a:r>
          </a:p>
        </p:txBody>
      </p:sp>
      <p:sp>
        <p:nvSpPr>
          <p:cNvPr id="1037" name="AutoShape 13"/>
          <p:cNvSpPr>
            <a:spLocks noChangeArrowheads="1"/>
          </p:cNvSpPr>
          <p:nvPr/>
        </p:nvSpPr>
        <p:spPr bwMode="auto">
          <a:xfrm>
            <a:off x="5867400" y="5562600"/>
            <a:ext cx="2209800" cy="990600"/>
          </a:xfrm>
          <a:prstGeom prst="bevel">
            <a:avLst>
              <a:gd name="adj" fmla="val 12500"/>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038" name="AutoShape 14"/>
          <p:cNvSpPr>
            <a:spLocks noChangeArrowheads="1"/>
          </p:cNvSpPr>
          <p:nvPr/>
        </p:nvSpPr>
        <p:spPr bwMode="auto">
          <a:xfrm>
            <a:off x="7467600" y="3884613"/>
            <a:ext cx="1487488" cy="1133475"/>
          </a:xfrm>
          <a:prstGeom prst="flowChartPunchedTape">
            <a:avLst/>
          </a:prstGeom>
          <a:solidFill>
            <a:srgbClr val="6600FF"/>
          </a:solidFill>
          <a:ln w="76200" cap="sq" cmpd="tri">
            <a:solidFill>
              <a:schemeClr val="tx2"/>
            </a:solidFill>
            <a:miter lim="800000"/>
            <a:headEnd type="none" w="sm" len="sm"/>
            <a:tailEnd type="none" w="sm" len="sm"/>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039" name="Text Box 15"/>
          <p:cNvSpPr txBox="1">
            <a:spLocks noChangeArrowheads="1"/>
          </p:cNvSpPr>
          <p:nvPr/>
        </p:nvSpPr>
        <p:spPr bwMode="auto">
          <a:xfrm>
            <a:off x="6000750" y="5673725"/>
            <a:ext cx="1924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Evaluation, Verification</a:t>
            </a:r>
          </a:p>
        </p:txBody>
      </p:sp>
      <p:sp>
        <p:nvSpPr>
          <p:cNvPr id="1040" name="Text Box 16"/>
          <p:cNvSpPr txBox="1">
            <a:spLocks noChangeArrowheads="1"/>
          </p:cNvSpPr>
          <p:nvPr/>
        </p:nvSpPr>
        <p:spPr bwMode="auto">
          <a:xfrm>
            <a:off x="7450138" y="4059238"/>
            <a:ext cx="1693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en-US" sz="2400">
                <a:latin typeface="Times New Roman" pitchFamily="18" charset="0"/>
              </a:rPr>
              <a:t>Model,    Patterns</a:t>
            </a:r>
          </a:p>
        </p:txBody>
      </p:sp>
      <p:sp>
        <p:nvSpPr>
          <p:cNvPr id="1041" name="Line 17"/>
          <p:cNvSpPr>
            <a:spLocks noChangeShapeType="1"/>
          </p:cNvSpPr>
          <p:nvPr/>
        </p:nvSpPr>
        <p:spPr bwMode="auto">
          <a:xfrm>
            <a:off x="2692400" y="4419600"/>
            <a:ext cx="4572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2" name="Line 18"/>
          <p:cNvSpPr>
            <a:spLocks noChangeShapeType="1"/>
          </p:cNvSpPr>
          <p:nvPr/>
        </p:nvSpPr>
        <p:spPr bwMode="auto">
          <a:xfrm>
            <a:off x="5346700" y="4419600"/>
            <a:ext cx="2286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3" name="Line 19"/>
          <p:cNvSpPr>
            <a:spLocks noChangeShapeType="1"/>
          </p:cNvSpPr>
          <p:nvPr/>
        </p:nvSpPr>
        <p:spPr bwMode="auto">
          <a:xfrm>
            <a:off x="7315200" y="4419600"/>
            <a:ext cx="15240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4" name="Line 20"/>
          <p:cNvSpPr>
            <a:spLocks noChangeShapeType="1"/>
          </p:cNvSpPr>
          <p:nvPr/>
        </p:nvSpPr>
        <p:spPr bwMode="auto">
          <a:xfrm>
            <a:off x="8534400" y="4800600"/>
            <a:ext cx="0" cy="1295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045" name="Line 21"/>
          <p:cNvSpPr>
            <a:spLocks noChangeShapeType="1"/>
          </p:cNvSpPr>
          <p:nvPr/>
        </p:nvSpPr>
        <p:spPr bwMode="auto">
          <a:xfrm flipH="1">
            <a:off x="8077200" y="6096000"/>
            <a:ext cx="4572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6" name="Line 22"/>
          <p:cNvSpPr>
            <a:spLocks noChangeShapeType="1"/>
          </p:cNvSpPr>
          <p:nvPr/>
        </p:nvSpPr>
        <p:spPr bwMode="auto">
          <a:xfrm flipH="1">
            <a:off x="1157288" y="6096000"/>
            <a:ext cx="471011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1047" name="Line 23"/>
          <p:cNvSpPr>
            <a:spLocks noChangeShapeType="1"/>
          </p:cNvSpPr>
          <p:nvPr/>
        </p:nvSpPr>
        <p:spPr bwMode="auto">
          <a:xfrm>
            <a:off x="1143000" y="3200400"/>
            <a:ext cx="0" cy="762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8" name="Line 24"/>
          <p:cNvSpPr>
            <a:spLocks noChangeShapeType="1"/>
          </p:cNvSpPr>
          <p:nvPr/>
        </p:nvSpPr>
        <p:spPr bwMode="auto">
          <a:xfrm flipV="1">
            <a:off x="1168400" y="4876800"/>
            <a:ext cx="0" cy="12192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9" name="Line 25"/>
          <p:cNvSpPr>
            <a:spLocks noChangeShapeType="1"/>
          </p:cNvSpPr>
          <p:nvPr/>
        </p:nvSpPr>
        <p:spPr bwMode="auto">
          <a:xfrm flipV="1">
            <a:off x="4800600" y="4800600"/>
            <a:ext cx="0" cy="1295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4010479084"/>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defRPr/>
            </a:pPr>
            <a:r>
              <a:rPr lang="en-US" smtClean="0"/>
              <a:t>The “Dark Side” of Data</a:t>
            </a:r>
          </a:p>
        </p:txBody>
      </p:sp>
      <p:sp>
        <p:nvSpPr>
          <p:cNvPr id="55299" name="Rectangle 3"/>
          <p:cNvSpPr>
            <a:spLocks noGrp="1" noChangeArrowheads="1"/>
          </p:cNvSpPr>
          <p:nvPr>
            <p:ph type="body" idx="1"/>
          </p:nvPr>
        </p:nvSpPr>
        <p:spPr>
          <a:xfrm>
            <a:off x="457200" y="1600200"/>
            <a:ext cx="8229600" cy="4800600"/>
          </a:xfrm>
        </p:spPr>
        <p:txBody>
          <a:bodyPr/>
          <a:lstStyle/>
          <a:p>
            <a:pPr eaLnBrk="1" hangingPunct="1">
              <a:lnSpc>
                <a:spcPct val="190000"/>
              </a:lnSpc>
              <a:defRPr/>
            </a:pPr>
            <a:r>
              <a:rPr lang="en-US" sz="2800" dirty="0" smtClean="0"/>
              <a:t>Missing values (null = empty or something else)</a:t>
            </a:r>
          </a:p>
          <a:p>
            <a:pPr eaLnBrk="1" hangingPunct="1">
              <a:lnSpc>
                <a:spcPct val="190000"/>
              </a:lnSpc>
              <a:defRPr/>
            </a:pPr>
            <a:r>
              <a:rPr lang="en-US" sz="2800" dirty="0" smtClean="0"/>
              <a:t>Dirty data (erroneous zip codes, etc.)</a:t>
            </a:r>
          </a:p>
          <a:p>
            <a:pPr eaLnBrk="1" hangingPunct="1">
              <a:lnSpc>
                <a:spcPct val="190000"/>
              </a:lnSpc>
              <a:defRPr/>
            </a:pPr>
            <a:r>
              <a:rPr lang="en-US" sz="2800" dirty="0" smtClean="0"/>
              <a:t>Inconsistent values (different revisions)</a:t>
            </a:r>
          </a:p>
          <a:p>
            <a:pPr eaLnBrk="1" hangingPunct="1">
              <a:lnSpc>
                <a:spcPct val="190000"/>
              </a:lnSpc>
              <a:defRPr/>
            </a:pPr>
            <a:r>
              <a:rPr lang="en-US" sz="2800" dirty="0" smtClean="0"/>
              <a:t>Duplicate values</a:t>
            </a:r>
          </a:p>
          <a:p>
            <a:pPr eaLnBrk="1" hangingPunct="1">
              <a:lnSpc>
                <a:spcPct val="190000"/>
              </a:lnSpc>
              <a:defRPr/>
            </a:pPr>
            <a:r>
              <a:rPr lang="en-US" sz="2800" dirty="0" smtClean="0"/>
              <a:t>GIGO (Garbage In, Garbage Out)</a:t>
            </a:r>
          </a:p>
        </p:txBody>
      </p:sp>
    </p:spTree>
    <p:extLst>
      <p:ext uri="{BB962C8B-B14F-4D97-AF65-F5344CB8AC3E}">
        <p14:creationId xmlns:p14="http://schemas.microsoft.com/office/powerpoint/2010/main" val="100528535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smtClean="0"/>
              <a:t>Prerequisites </a:t>
            </a:r>
          </a:p>
        </p:txBody>
      </p:sp>
      <p:sp>
        <p:nvSpPr>
          <p:cNvPr id="47107" name="Rectangle 3"/>
          <p:cNvSpPr>
            <a:spLocks noGrp="1" noChangeArrowheads="1"/>
          </p:cNvSpPr>
          <p:nvPr>
            <p:ph type="body" idx="1"/>
          </p:nvPr>
        </p:nvSpPr>
        <p:spPr/>
        <p:txBody>
          <a:bodyPr/>
          <a:lstStyle/>
          <a:p>
            <a:pPr eaLnBrk="1" hangingPunct="1">
              <a:defRPr/>
            </a:pPr>
            <a:r>
              <a:rPr lang="en-US" smtClean="0"/>
              <a:t>Data understanding:</a:t>
            </a:r>
          </a:p>
          <a:p>
            <a:pPr lvl="1" eaLnBrk="1" hangingPunct="1">
              <a:defRPr/>
            </a:pPr>
            <a:r>
              <a:rPr lang="en-US" smtClean="0"/>
              <a:t>Descriptors, values, ranges, labels</a:t>
            </a:r>
          </a:p>
          <a:p>
            <a:pPr eaLnBrk="1" hangingPunct="1">
              <a:defRPr/>
            </a:pPr>
            <a:r>
              <a:rPr lang="en-US" smtClean="0"/>
              <a:t>Data history</a:t>
            </a:r>
          </a:p>
          <a:p>
            <a:pPr eaLnBrk="1" hangingPunct="1">
              <a:defRPr/>
            </a:pPr>
            <a:r>
              <a:rPr lang="en-US" smtClean="0"/>
              <a:t>Exploring the Problem Space</a:t>
            </a:r>
          </a:p>
          <a:p>
            <a:pPr eaLnBrk="1" hangingPunct="1">
              <a:defRPr/>
            </a:pPr>
            <a:r>
              <a:rPr lang="en-US" smtClean="0"/>
              <a:t>Exploring the Solution Space</a:t>
            </a:r>
          </a:p>
          <a:p>
            <a:pPr eaLnBrk="1" hangingPunct="1">
              <a:defRPr/>
            </a:pPr>
            <a:r>
              <a:rPr lang="en-US" smtClean="0"/>
              <a:t>Implementation Method Specification</a:t>
            </a:r>
          </a:p>
          <a:p>
            <a:pPr eaLnBrk="1" hangingPunct="1">
              <a:defRPr/>
            </a:pPr>
            <a:r>
              <a:rPr lang="en-US" smtClean="0"/>
              <a:t>Familiarity with the Nature of the World</a:t>
            </a:r>
          </a:p>
          <a:p>
            <a:pPr eaLnBrk="1" hangingPunct="1">
              <a:defRPr/>
            </a:pPr>
            <a:endParaRPr lang="en-US" smtClean="0"/>
          </a:p>
          <a:p>
            <a:pPr lvl="1" eaLnBrk="1" hangingPunct="1">
              <a:defRPr/>
            </a:pPr>
            <a:endParaRPr lang="en-US" smtClean="0"/>
          </a:p>
        </p:txBody>
      </p:sp>
    </p:spTree>
    <p:extLst>
      <p:ext uri="{BB962C8B-B14F-4D97-AF65-F5344CB8AC3E}">
        <p14:creationId xmlns:p14="http://schemas.microsoft.com/office/powerpoint/2010/main" val="3563850378"/>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smtClean="0"/>
              <a:t>Exploring the Problem Space</a:t>
            </a:r>
          </a:p>
        </p:txBody>
      </p:sp>
      <p:sp>
        <p:nvSpPr>
          <p:cNvPr id="50179" name="Rectangle 3"/>
          <p:cNvSpPr>
            <a:spLocks noGrp="1" noChangeArrowheads="1"/>
          </p:cNvSpPr>
          <p:nvPr>
            <p:ph type="body" idx="1"/>
          </p:nvPr>
        </p:nvSpPr>
        <p:spPr/>
        <p:txBody>
          <a:bodyPr/>
          <a:lstStyle/>
          <a:p>
            <a:pPr eaLnBrk="1" hangingPunct="1">
              <a:defRPr/>
            </a:pPr>
            <a:r>
              <a:rPr lang="en-US" smtClean="0"/>
              <a:t>A crucial starting point</a:t>
            </a:r>
          </a:p>
          <a:p>
            <a:pPr eaLnBrk="1" hangingPunct="1">
              <a:defRPr/>
            </a:pPr>
            <a:r>
              <a:rPr lang="en-US" smtClean="0"/>
              <a:t>Avoids any possible misconceptions and unrealistic expectations from DM project</a:t>
            </a:r>
          </a:p>
          <a:p>
            <a:pPr eaLnBrk="1" hangingPunct="1">
              <a:defRPr/>
            </a:pPr>
            <a:endParaRPr lang="en-US" smtClean="0"/>
          </a:p>
          <a:p>
            <a:pPr eaLnBrk="1" hangingPunct="1">
              <a:defRPr/>
            </a:pPr>
            <a:r>
              <a:rPr lang="en-US" smtClean="0"/>
              <a:t>A MUST:  </a:t>
            </a:r>
            <a:r>
              <a:rPr lang="en-US" i="1" smtClean="0"/>
              <a:t>identify the right problem to solve </a:t>
            </a:r>
          </a:p>
        </p:txBody>
      </p:sp>
    </p:spTree>
    <p:extLst>
      <p:ext uri="{BB962C8B-B14F-4D97-AF65-F5344CB8AC3E}">
        <p14:creationId xmlns:p14="http://schemas.microsoft.com/office/powerpoint/2010/main" val="192744289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smtClean="0"/>
              <a:t>Identifying the Right Problem</a:t>
            </a:r>
          </a:p>
        </p:txBody>
      </p:sp>
      <p:sp>
        <p:nvSpPr>
          <p:cNvPr id="51203" name="Rectangle 3"/>
          <p:cNvSpPr>
            <a:spLocks noGrp="1" noChangeArrowheads="1"/>
          </p:cNvSpPr>
          <p:nvPr>
            <p:ph type="body" idx="1"/>
          </p:nvPr>
        </p:nvSpPr>
        <p:spPr/>
        <p:txBody>
          <a:bodyPr/>
          <a:lstStyle/>
          <a:p>
            <a:pPr eaLnBrk="1" hangingPunct="1">
              <a:defRPr/>
            </a:pPr>
            <a:r>
              <a:rPr lang="en-US" smtClean="0"/>
              <a:t>Example: predicting the churn or stopping it? (unemployed customers over 80 of a telecommunication company had a most regrettable tendency to churn – they died and no incentive program had much impact on them!)</a:t>
            </a:r>
          </a:p>
          <a:p>
            <a:pPr eaLnBrk="1" hangingPunct="1">
              <a:defRPr/>
            </a:pPr>
            <a:endParaRPr lang="en-US" smtClean="0"/>
          </a:p>
        </p:txBody>
      </p:sp>
    </p:spTree>
    <p:extLst>
      <p:ext uri="{BB962C8B-B14F-4D97-AF65-F5344CB8AC3E}">
        <p14:creationId xmlns:p14="http://schemas.microsoft.com/office/powerpoint/2010/main" val="3505195032"/>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US" smtClean="0"/>
              <a:t>Problem Definition Methodology</a:t>
            </a:r>
          </a:p>
        </p:txBody>
      </p:sp>
      <p:sp>
        <p:nvSpPr>
          <p:cNvPr id="52227" name="Rectangle 3"/>
          <p:cNvSpPr>
            <a:spLocks noGrp="1" noChangeArrowheads="1"/>
          </p:cNvSpPr>
          <p:nvPr>
            <p:ph type="body" idx="1"/>
          </p:nvPr>
        </p:nvSpPr>
        <p:spPr/>
        <p:txBody>
          <a:bodyPr/>
          <a:lstStyle/>
          <a:p>
            <a:pPr eaLnBrk="1" hangingPunct="1">
              <a:lnSpc>
                <a:spcPct val="90000"/>
              </a:lnSpc>
              <a:defRPr/>
            </a:pPr>
            <a:r>
              <a:rPr lang="en-US" dirty="0" smtClean="0"/>
              <a:t>Start by defining problems in a precise way, no general statements</a:t>
            </a:r>
          </a:p>
          <a:p>
            <a:pPr eaLnBrk="1" hangingPunct="1">
              <a:lnSpc>
                <a:spcPct val="90000"/>
              </a:lnSpc>
              <a:defRPr/>
            </a:pPr>
            <a:r>
              <a:rPr lang="en-US" dirty="0" smtClean="0"/>
              <a:t>Example: identifying failure rates on the medical equipment </a:t>
            </a:r>
          </a:p>
          <a:p>
            <a:pPr lvl="1" eaLnBrk="1" hangingPunct="1">
              <a:lnSpc>
                <a:spcPct val="90000"/>
              </a:lnSpc>
              <a:defRPr/>
            </a:pPr>
            <a:r>
              <a:rPr lang="en-US" dirty="0" smtClean="0"/>
              <a:t>What constitutes a failure</a:t>
            </a:r>
          </a:p>
          <a:p>
            <a:pPr lvl="1" eaLnBrk="1" hangingPunct="1">
              <a:lnSpc>
                <a:spcPct val="90000"/>
              </a:lnSpc>
              <a:defRPr/>
            </a:pPr>
            <a:r>
              <a:rPr lang="en-US" dirty="0" smtClean="0"/>
              <a:t>How is a failure detected and measured</a:t>
            </a:r>
          </a:p>
          <a:p>
            <a:pPr lvl="1" eaLnBrk="1" hangingPunct="1">
              <a:lnSpc>
                <a:spcPct val="90000"/>
              </a:lnSpc>
              <a:defRPr/>
            </a:pPr>
            <a:r>
              <a:rPr lang="en-US" dirty="0" smtClean="0"/>
              <a:t>Why are some failure rates seen as a problem</a:t>
            </a:r>
          </a:p>
          <a:p>
            <a:pPr lvl="1" eaLnBrk="1" hangingPunct="1">
              <a:lnSpc>
                <a:spcPct val="90000"/>
              </a:lnSpc>
              <a:defRPr/>
            </a:pPr>
            <a:r>
              <a:rPr lang="en-US" dirty="0" smtClean="0"/>
              <a:t>What components need to be looked at (equipment, personnel etc)</a:t>
            </a:r>
          </a:p>
          <a:p>
            <a:pPr eaLnBrk="1" hangingPunct="1">
              <a:lnSpc>
                <a:spcPct val="90000"/>
              </a:lnSpc>
              <a:defRPr/>
            </a:pPr>
            <a:endParaRPr lang="en-US" dirty="0" smtClean="0"/>
          </a:p>
        </p:txBody>
      </p:sp>
    </p:spTree>
    <p:extLst>
      <p:ext uri="{BB962C8B-B14F-4D97-AF65-F5344CB8AC3E}">
        <p14:creationId xmlns:p14="http://schemas.microsoft.com/office/powerpoint/2010/main" val="268844799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en-US" smtClean="0"/>
              <a:t>Problem Definition Methodology</a:t>
            </a:r>
          </a:p>
        </p:txBody>
      </p:sp>
      <p:sp>
        <p:nvSpPr>
          <p:cNvPr id="53251" name="Rectangle 3"/>
          <p:cNvSpPr>
            <a:spLocks noGrp="1" noChangeArrowheads="1"/>
          </p:cNvSpPr>
          <p:nvPr>
            <p:ph type="body" sz="half" idx="1"/>
          </p:nvPr>
        </p:nvSpPr>
        <p:spPr/>
        <p:txBody>
          <a:bodyPr/>
          <a:lstStyle/>
          <a:p>
            <a:pPr eaLnBrk="1" hangingPunct="1">
              <a:defRPr/>
            </a:pPr>
            <a:r>
              <a:rPr lang="en-US" sz="2800" smtClean="0"/>
              <a:t>Use tools such as:</a:t>
            </a:r>
          </a:p>
          <a:p>
            <a:pPr lvl="1" eaLnBrk="1" hangingPunct="1">
              <a:defRPr/>
            </a:pPr>
            <a:r>
              <a:rPr lang="en-US" sz="2400" smtClean="0"/>
              <a:t>Cognitive maps</a:t>
            </a:r>
          </a:p>
        </p:txBody>
      </p:sp>
      <p:pic>
        <p:nvPicPr>
          <p:cNvPr id="41988" name="Picture 4" descr="elec_concept01"/>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14600" y="2667000"/>
            <a:ext cx="6400800" cy="39973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680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smtClean="0"/>
              <a:t>Problem Definition Methodology</a:t>
            </a:r>
          </a:p>
        </p:txBody>
      </p:sp>
      <p:sp>
        <p:nvSpPr>
          <p:cNvPr id="54275" name="Rectangle 3"/>
          <p:cNvSpPr>
            <a:spLocks noGrp="1" noChangeArrowheads="1"/>
          </p:cNvSpPr>
          <p:nvPr>
            <p:ph type="body" sz="half" idx="1"/>
          </p:nvPr>
        </p:nvSpPr>
        <p:spPr>
          <a:xfrm>
            <a:off x="457200" y="1600200"/>
            <a:ext cx="8382000" cy="3886200"/>
          </a:xfrm>
        </p:spPr>
        <p:txBody>
          <a:bodyPr/>
          <a:lstStyle/>
          <a:p>
            <a:pPr eaLnBrk="1" hangingPunct="1">
              <a:defRPr/>
            </a:pPr>
            <a:r>
              <a:rPr lang="en-US" sz="2800" smtClean="0"/>
              <a:t>Use tools such as:</a:t>
            </a:r>
          </a:p>
          <a:p>
            <a:pPr lvl="1" eaLnBrk="1" hangingPunct="1">
              <a:defRPr/>
            </a:pPr>
            <a:r>
              <a:rPr lang="en-US" sz="2400" smtClean="0"/>
              <a:t>Ambiguity resolution (when there are alternative interpretations, any assumptions are explicated)</a:t>
            </a:r>
          </a:p>
          <a:p>
            <a:pPr lvl="1" eaLnBrk="1" hangingPunct="1">
              <a:defRPr/>
            </a:pPr>
            <a:r>
              <a:rPr lang="en-US" sz="2400" smtClean="0"/>
              <a:t>Problem matrix (uses intuitive ranking to create the final rank)</a:t>
            </a:r>
          </a:p>
          <a:p>
            <a:pPr eaLnBrk="1" hangingPunct="1">
              <a:buFont typeface="Wingdings" pitchFamily="2" charset="2"/>
              <a:buNone/>
              <a:defRPr/>
            </a:pPr>
            <a:endParaRPr lang="en-US" sz="2800" smtClean="0"/>
          </a:p>
          <a:p>
            <a:pPr eaLnBrk="1" hangingPunct="1">
              <a:buFont typeface="Wingdings" pitchFamily="2" charset="2"/>
              <a:buNone/>
              <a:defRPr/>
            </a:pPr>
            <a:r>
              <a:rPr lang="en-US" sz="2800" smtClean="0"/>
              <a:t>                                                                 Final Rank</a:t>
            </a:r>
          </a:p>
          <a:p>
            <a:pPr eaLnBrk="1" hangingPunct="1">
              <a:buFont typeface="Wingdings" pitchFamily="2" charset="2"/>
              <a:buNone/>
              <a:defRPr/>
            </a:pPr>
            <a:r>
              <a:rPr lang="en-US" sz="2800" smtClean="0"/>
              <a:t>                                                                      3.72</a:t>
            </a:r>
          </a:p>
        </p:txBody>
      </p:sp>
      <p:graphicFrame>
        <p:nvGraphicFramePr>
          <p:cNvPr id="54305" name="Group 33"/>
          <p:cNvGraphicFramePr>
            <a:graphicFrameLocks noGrp="1"/>
          </p:cNvGraphicFramePr>
          <p:nvPr>
            <p:ph sz="half" idx="2"/>
          </p:nvPr>
        </p:nvGraphicFramePr>
        <p:xfrm>
          <a:off x="152400" y="4191000"/>
          <a:ext cx="6553200" cy="1735138"/>
        </p:xfrm>
        <a:graphic>
          <a:graphicData uri="http://schemas.openxmlformats.org/drawingml/2006/table">
            <a:tbl>
              <a:tblPr/>
              <a:tblGrid>
                <a:gridCol w="1809750"/>
                <a:gridCol w="2000250"/>
                <a:gridCol w="1676400"/>
                <a:gridCol w="1066800"/>
              </a:tblGrid>
              <a:tr h="704876">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Problem</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Importance</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Difficulty</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Yield</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0262">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A</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5</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3</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rPr>
                        <a:t>2</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109004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lang="en-US" smtClean="0"/>
              <a:t>Results</a:t>
            </a:r>
          </a:p>
        </p:txBody>
      </p:sp>
      <p:sp>
        <p:nvSpPr>
          <p:cNvPr id="59395" name="Rectangle 3"/>
          <p:cNvSpPr>
            <a:spLocks noGrp="1" noChangeArrowheads="1"/>
          </p:cNvSpPr>
          <p:nvPr>
            <p:ph type="body" idx="1"/>
          </p:nvPr>
        </p:nvSpPr>
        <p:spPr/>
        <p:txBody>
          <a:bodyPr/>
          <a:lstStyle/>
          <a:p>
            <a:pPr eaLnBrk="1" hangingPunct="1">
              <a:defRPr/>
            </a:pPr>
            <a:r>
              <a:rPr lang="en-US" smtClean="0"/>
              <a:t>The best mix of precisely defined problems to solve</a:t>
            </a:r>
          </a:p>
          <a:p>
            <a:pPr eaLnBrk="1" hangingPunct="1">
              <a:defRPr/>
            </a:pPr>
            <a:r>
              <a:rPr lang="en-US" smtClean="0"/>
              <a:t>The problems are ranked appropriately</a:t>
            </a:r>
          </a:p>
          <a:p>
            <a:pPr eaLnBrk="1" hangingPunct="1">
              <a:defRPr/>
            </a:pPr>
            <a:r>
              <a:rPr lang="en-US" smtClean="0"/>
              <a:t>Next: what would the solution look like?</a:t>
            </a:r>
          </a:p>
        </p:txBody>
      </p:sp>
    </p:spTree>
    <p:extLst>
      <p:ext uri="{BB962C8B-B14F-4D97-AF65-F5344CB8AC3E}">
        <p14:creationId xmlns:p14="http://schemas.microsoft.com/office/powerpoint/2010/main" val="113701674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r>
              <a:rPr lang="en-US" smtClean="0"/>
              <a:t>Example</a:t>
            </a:r>
          </a:p>
        </p:txBody>
      </p:sp>
      <p:sp>
        <p:nvSpPr>
          <p:cNvPr id="60419" name="Rectangle 3"/>
          <p:cNvSpPr>
            <a:spLocks noGrp="1" noChangeArrowheads="1"/>
          </p:cNvSpPr>
          <p:nvPr>
            <p:ph type="body" idx="1"/>
          </p:nvPr>
        </p:nvSpPr>
        <p:spPr>
          <a:xfrm>
            <a:off x="457200" y="1600200"/>
            <a:ext cx="8229600" cy="4648200"/>
          </a:xfrm>
        </p:spPr>
        <p:txBody>
          <a:bodyPr/>
          <a:lstStyle/>
          <a:p>
            <a:pPr eaLnBrk="1" hangingPunct="1">
              <a:defRPr/>
            </a:pPr>
            <a:r>
              <a:rPr lang="en-US" smtClean="0"/>
              <a:t>Problems: a range of problem concerning fraudulent activity in branch offices</a:t>
            </a:r>
          </a:p>
          <a:p>
            <a:pPr eaLnBrk="1" hangingPunct="1">
              <a:defRPr/>
            </a:pPr>
            <a:r>
              <a:rPr lang="en-US" smtClean="0"/>
              <a:t>What output is desired?</a:t>
            </a:r>
          </a:p>
          <a:p>
            <a:pPr lvl="1" eaLnBrk="1" hangingPunct="1">
              <a:defRPr/>
            </a:pPr>
            <a:r>
              <a:rPr lang="en-US" smtClean="0"/>
              <a:t>What are the driving factors of the fraud?</a:t>
            </a:r>
          </a:p>
          <a:p>
            <a:pPr lvl="1" eaLnBrk="1" hangingPunct="1">
              <a:defRPr/>
            </a:pPr>
            <a:r>
              <a:rPr lang="en-US" smtClean="0"/>
              <a:t>Where is the easiest point in the system to detect it?</a:t>
            </a:r>
          </a:p>
          <a:p>
            <a:pPr lvl="1" eaLnBrk="1" hangingPunct="1">
              <a:defRPr/>
            </a:pPr>
            <a:r>
              <a:rPr lang="en-US" smtClean="0"/>
              <a:t>The most cost-sensitive measures to stop it?</a:t>
            </a:r>
          </a:p>
          <a:p>
            <a:pPr lvl="1" eaLnBrk="1" hangingPunct="1">
              <a:defRPr/>
            </a:pPr>
            <a:r>
              <a:rPr lang="en-US" smtClean="0"/>
              <a:t>Which activity patterns are most likely fraudulent?</a:t>
            </a:r>
          </a:p>
          <a:p>
            <a:pPr lvl="1" eaLnBrk="1" hangingPunct="1">
              <a:buFont typeface="Wingdings" pitchFamily="2" charset="2"/>
              <a:buNone/>
              <a:defRPr/>
            </a:pPr>
            <a:endParaRPr lang="en-US" smtClean="0"/>
          </a:p>
        </p:txBody>
      </p:sp>
    </p:spTree>
    <p:extLst>
      <p:ext uri="{BB962C8B-B14F-4D97-AF65-F5344CB8AC3E}">
        <p14:creationId xmlns:p14="http://schemas.microsoft.com/office/powerpoint/2010/main" val="145636158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a:defRPr/>
            </a:pPr>
            <a:r>
              <a:rPr lang="en-US" b="1" dirty="0" smtClean="0">
                <a:solidFill>
                  <a:schemeClr val="accent1"/>
                </a:solidFill>
              </a:rPr>
              <a:t>… To Algorithm Input</a:t>
            </a:r>
            <a:endParaRPr lang="en-US" b="1" dirty="0">
              <a:solidFill>
                <a:schemeClr val="accent1"/>
              </a:solidFill>
            </a:endParaRPr>
          </a:p>
        </p:txBody>
      </p:sp>
      <p:sp>
        <p:nvSpPr>
          <p:cNvPr id="293891" name="Rectangle 3"/>
          <p:cNvSpPr>
            <a:spLocks noGrp="1" noChangeArrowheads="1"/>
          </p:cNvSpPr>
          <p:nvPr>
            <p:ph type="body" idx="1"/>
          </p:nvPr>
        </p:nvSpPr>
        <p:spPr>
          <a:xfrm>
            <a:off x="328613" y="1941513"/>
            <a:ext cx="8815387" cy="4114800"/>
          </a:xfrm>
        </p:spPr>
        <p:txBody>
          <a:bodyPr/>
          <a:lstStyle/>
          <a:p>
            <a:pPr>
              <a:lnSpc>
                <a:spcPct val="90000"/>
              </a:lnSpc>
              <a:defRPr/>
            </a:pPr>
            <a:r>
              <a:rPr lang="en-US" sz="2800" dirty="0" smtClean="0"/>
              <a:t>Instance = </a:t>
            </a:r>
            <a:r>
              <a:rPr lang="en-US" sz="2800" dirty="0"/>
              <a:t>specific </a:t>
            </a:r>
            <a:r>
              <a:rPr lang="en-US" sz="2800" dirty="0" smtClean="0"/>
              <a:t>example</a:t>
            </a:r>
            <a:endParaRPr lang="en-US" sz="2800" dirty="0"/>
          </a:p>
          <a:p>
            <a:pPr lvl="1">
              <a:lnSpc>
                <a:spcPct val="90000"/>
              </a:lnSpc>
              <a:defRPr/>
            </a:pPr>
            <a:r>
              <a:rPr lang="en-US" dirty="0"/>
              <a:t>t</a:t>
            </a:r>
            <a:r>
              <a:rPr lang="en-US" sz="2400" dirty="0" smtClean="0"/>
              <a:t>hing </a:t>
            </a:r>
            <a:r>
              <a:rPr lang="en-US" sz="2400" dirty="0"/>
              <a:t>to be classified, associated, or </a:t>
            </a:r>
            <a:r>
              <a:rPr lang="en-US" sz="2400" dirty="0" smtClean="0"/>
              <a:t>clustered</a:t>
            </a:r>
          </a:p>
          <a:p>
            <a:pPr lvl="1">
              <a:lnSpc>
                <a:spcPct val="90000"/>
              </a:lnSpc>
              <a:defRPr/>
            </a:pPr>
            <a:r>
              <a:rPr lang="en-US" dirty="0"/>
              <a:t>i</a:t>
            </a:r>
            <a:r>
              <a:rPr lang="en-US" dirty="0" smtClean="0"/>
              <a:t>nstances may be labeled as a class, or as an outcome</a:t>
            </a:r>
          </a:p>
          <a:p>
            <a:pPr lvl="1">
              <a:lnSpc>
                <a:spcPct val="90000"/>
              </a:lnSpc>
              <a:defRPr/>
            </a:pPr>
            <a:r>
              <a:rPr lang="en-US" dirty="0" smtClean="0"/>
              <a:t>If no labels available you can either do unsupervised learning or try to get labels</a:t>
            </a:r>
          </a:p>
          <a:p>
            <a:pPr marL="457200" lvl="1" indent="0">
              <a:lnSpc>
                <a:spcPct val="90000"/>
              </a:lnSpc>
              <a:buNone/>
              <a:defRPr/>
            </a:pPr>
            <a:endParaRPr lang="en-US" dirty="0"/>
          </a:p>
          <a:p>
            <a:pPr>
              <a:lnSpc>
                <a:spcPct val="90000"/>
              </a:lnSpc>
              <a:defRPr/>
            </a:pPr>
            <a:r>
              <a:rPr lang="en-US" dirty="0"/>
              <a:t>S</a:t>
            </a:r>
            <a:r>
              <a:rPr lang="en-US" sz="2800" dirty="0" smtClean="0"/>
              <a:t>et </a:t>
            </a:r>
            <a:r>
              <a:rPr lang="en-US" sz="2800" dirty="0"/>
              <a:t>of </a:t>
            </a:r>
            <a:r>
              <a:rPr lang="en-US" sz="2800" dirty="0" smtClean="0"/>
              <a:t>instances </a:t>
            </a:r>
            <a:r>
              <a:rPr lang="en-US" dirty="0" smtClean="0"/>
              <a:t>comprise the input </a:t>
            </a:r>
            <a:r>
              <a:rPr lang="en-US" sz="2800" dirty="0" smtClean="0"/>
              <a:t>dataset</a:t>
            </a:r>
            <a:endParaRPr lang="en-US" sz="2800" dirty="0"/>
          </a:p>
          <a:p>
            <a:pPr lvl="1">
              <a:lnSpc>
                <a:spcPct val="90000"/>
              </a:lnSpc>
              <a:defRPr/>
            </a:pPr>
            <a:r>
              <a:rPr lang="en-US" dirty="0" smtClean="0"/>
              <a:t>Often r</a:t>
            </a:r>
            <a:r>
              <a:rPr lang="en-US" sz="2400" dirty="0" smtClean="0"/>
              <a:t>epresented </a:t>
            </a:r>
            <a:r>
              <a:rPr lang="en-US" sz="2400" dirty="0"/>
              <a:t>as a </a:t>
            </a:r>
            <a:r>
              <a:rPr lang="en-US" dirty="0" smtClean="0"/>
              <a:t>single </a:t>
            </a:r>
            <a:r>
              <a:rPr lang="en-US" sz="2400" dirty="0" smtClean="0"/>
              <a:t>flat file or </a:t>
            </a:r>
            <a:r>
              <a:rPr lang="en-US" sz="2400" i="1" dirty="0" smtClean="0"/>
              <a:t>data matrix</a:t>
            </a:r>
            <a:endParaRPr lang="en-US" sz="2400" i="1" dirty="0"/>
          </a:p>
          <a:p>
            <a:pPr>
              <a:lnSpc>
                <a:spcPct val="90000"/>
              </a:lnSpc>
              <a:defRPr/>
            </a:pPr>
            <a:endParaRPr lang="en-US" sz="2800" dirty="0">
              <a:solidFill>
                <a:srgbClr val="FFFF00"/>
              </a:solidFill>
            </a:endParaRPr>
          </a:p>
          <a:p>
            <a:pPr>
              <a:lnSpc>
                <a:spcPct val="90000"/>
              </a:lnSpc>
              <a:defRPr/>
            </a:pPr>
            <a:endParaRPr lang="en-US" sz="2800" dirty="0">
              <a:solidFill>
                <a:srgbClr val="FFFF00"/>
              </a:solidFill>
            </a:endParaRPr>
          </a:p>
        </p:txBody>
      </p:sp>
    </p:spTree>
    <p:extLst>
      <p:ext uri="{BB962C8B-B14F-4D97-AF65-F5344CB8AC3E}">
        <p14:creationId xmlns:p14="http://schemas.microsoft.com/office/powerpoint/2010/main" val="3657168643"/>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smtClean="0"/>
              <a:t>Exploring the Solution Space</a:t>
            </a:r>
          </a:p>
        </p:txBody>
      </p:sp>
      <p:sp>
        <p:nvSpPr>
          <p:cNvPr id="58371" name="Rectangle 3"/>
          <p:cNvSpPr>
            <a:spLocks noGrp="1" noChangeArrowheads="1"/>
          </p:cNvSpPr>
          <p:nvPr>
            <p:ph type="body" idx="1"/>
          </p:nvPr>
        </p:nvSpPr>
        <p:spPr/>
        <p:txBody>
          <a:bodyPr/>
          <a:lstStyle/>
          <a:p>
            <a:pPr eaLnBrk="1" hangingPunct="1">
              <a:defRPr/>
            </a:pPr>
            <a:r>
              <a:rPr lang="en-US" smtClean="0"/>
              <a:t>List of precise problems and proposed solutions, and their associated ranking</a:t>
            </a:r>
          </a:p>
          <a:p>
            <a:pPr eaLnBrk="1" hangingPunct="1">
              <a:defRPr/>
            </a:pPr>
            <a:r>
              <a:rPr lang="en-US" smtClean="0"/>
              <a:t>Proposed solutions should be:</a:t>
            </a:r>
          </a:p>
          <a:p>
            <a:pPr lvl="1" eaLnBrk="1" hangingPunct="1">
              <a:defRPr/>
            </a:pPr>
            <a:r>
              <a:rPr lang="en-US" smtClean="0"/>
              <a:t>Precise</a:t>
            </a:r>
          </a:p>
          <a:p>
            <a:pPr lvl="1" eaLnBrk="1" hangingPunct="1">
              <a:defRPr/>
            </a:pPr>
            <a:r>
              <a:rPr lang="en-US" smtClean="0"/>
              <a:t>Complete</a:t>
            </a:r>
          </a:p>
          <a:p>
            <a:pPr lvl="1" eaLnBrk="1" hangingPunct="1">
              <a:defRPr/>
            </a:pPr>
            <a:r>
              <a:rPr lang="en-US" smtClean="0"/>
              <a:t>Real-world</a:t>
            </a:r>
          </a:p>
          <a:p>
            <a:pPr lvl="1" eaLnBrk="1" hangingPunct="1">
              <a:defRPr/>
            </a:pPr>
            <a:r>
              <a:rPr lang="en-US" smtClean="0"/>
              <a:t>“Implementable”</a:t>
            </a:r>
          </a:p>
          <a:p>
            <a:pPr lvl="1" eaLnBrk="1" hangingPunct="1">
              <a:defRPr/>
            </a:pPr>
            <a:endParaRPr lang="en-US" smtClean="0"/>
          </a:p>
        </p:txBody>
      </p:sp>
    </p:spTree>
    <p:extLst>
      <p:ext uri="{BB962C8B-B14F-4D97-AF65-F5344CB8AC3E}">
        <p14:creationId xmlns:p14="http://schemas.microsoft.com/office/powerpoint/2010/main" val="2870349069"/>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r>
              <a:rPr lang="en-US" smtClean="0"/>
              <a:t>Back to the Example</a:t>
            </a:r>
          </a:p>
        </p:txBody>
      </p:sp>
      <p:sp>
        <p:nvSpPr>
          <p:cNvPr id="61443" name="Rectangle 3"/>
          <p:cNvSpPr>
            <a:spLocks noGrp="1" noChangeArrowheads="1"/>
          </p:cNvSpPr>
          <p:nvPr>
            <p:ph type="body" idx="1"/>
          </p:nvPr>
        </p:nvSpPr>
        <p:spPr/>
        <p:txBody>
          <a:bodyPr/>
          <a:lstStyle/>
          <a:p>
            <a:pPr eaLnBrk="1" hangingPunct="1">
              <a:defRPr/>
            </a:pPr>
            <a:r>
              <a:rPr lang="en-US" smtClean="0"/>
              <a:t>“A computer model capable of modeling one million transactions per minute, scoring each with a value estimating the probability that this is fraudulent activity, routing any transaction above a specific threshold to an operator for manual intervention”</a:t>
            </a:r>
          </a:p>
        </p:txBody>
      </p:sp>
    </p:spTree>
    <p:extLst>
      <p:ext uri="{BB962C8B-B14F-4D97-AF65-F5344CB8AC3E}">
        <p14:creationId xmlns:p14="http://schemas.microsoft.com/office/powerpoint/2010/main" val="108245114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lang="en-US" sz="4000" smtClean="0"/>
              <a:t>Specifying the Implementation Method</a:t>
            </a:r>
          </a:p>
        </p:txBody>
      </p:sp>
      <p:sp>
        <p:nvSpPr>
          <p:cNvPr id="62467" name="Rectangle 3"/>
          <p:cNvSpPr>
            <a:spLocks noGrp="1" noChangeArrowheads="1"/>
          </p:cNvSpPr>
          <p:nvPr>
            <p:ph type="body" idx="1"/>
          </p:nvPr>
        </p:nvSpPr>
        <p:spPr/>
        <p:txBody>
          <a:bodyPr/>
          <a:lstStyle/>
          <a:p>
            <a:pPr eaLnBrk="1" hangingPunct="1">
              <a:lnSpc>
                <a:spcPct val="90000"/>
              </a:lnSpc>
              <a:defRPr/>
            </a:pPr>
            <a:r>
              <a:rPr lang="en-US" smtClean="0"/>
              <a:t>Defines how the solution will actually be applied in practice</a:t>
            </a:r>
          </a:p>
          <a:p>
            <a:pPr eaLnBrk="1" hangingPunct="1">
              <a:lnSpc>
                <a:spcPct val="90000"/>
              </a:lnSpc>
              <a:defRPr/>
            </a:pPr>
            <a:r>
              <a:rPr lang="en-US" smtClean="0"/>
              <a:t>Specify the six “w’s”:</a:t>
            </a:r>
          </a:p>
          <a:p>
            <a:pPr lvl="1" eaLnBrk="1" hangingPunct="1">
              <a:lnSpc>
                <a:spcPct val="90000"/>
              </a:lnSpc>
              <a:defRPr/>
            </a:pPr>
            <a:r>
              <a:rPr lang="en-US" smtClean="0"/>
              <a:t>who, how, what, when and where (why is already covered in the problem specification)</a:t>
            </a:r>
          </a:p>
          <a:p>
            <a:pPr eaLnBrk="1" hangingPunct="1">
              <a:lnSpc>
                <a:spcPct val="90000"/>
              </a:lnSpc>
              <a:defRPr/>
            </a:pPr>
            <a:r>
              <a:rPr lang="en-US" smtClean="0"/>
              <a:t>“Buy-in” needed from both “problem owners” and “problem holders” (those who control the resources that allow the solution implementation)</a:t>
            </a:r>
          </a:p>
        </p:txBody>
      </p:sp>
    </p:spTree>
    <p:extLst>
      <p:ext uri="{BB962C8B-B14F-4D97-AF65-F5344CB8AC3E}">
        <p14:creationId xmlns:p14="http://schemas.microsoft.com/office/powerpoint/2010/main" val="1404940836"/>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US" smtClean="0"/>
              <a:t>The Nature of the World and Its Impact on Data Preparation</a:t>
            </a:r>
          </a:p>
        </p:txBody>
      </p:sp>
      <p:sp>
        <p:nvSpPr>
          <p:cNvPr id="64516" name="Rectangle 4"/>
          <p:cNvSpPr>
            <a:spLocks noGrp="1" noChangeArrowheads="1"/>
          </p:cNvSpPr>
          <p:nvPr>
            <p:ph type="body" idx="1"/>
          </p:nvPr>
        </p:nvSpPr>
        <p:spPr/>
        <p:txBody>
          <a:bodyPr/>
          <a:lstStyle/>
          <a:p>
            <a:pPr eaLnBrk="1" hangingPunct="1">
              <a:defRPr/>
            </a:pPr>
            <a:r>
              <a:rPr lang="en-US" smtClean="0"/>
              <a:t>Data is explored to discover the knowledge about the data, and ultimately, about the world</a:t>
            </a:r>
          </a:p>
          <a:p>
            <a:pPr eaLnBrk="1" hangingPunct="1">
              <a:defRPr/>
            </a:pPr>
            <a:r>
              <a:rPr lang="en-US" smtClean="0"/>
              <a:t>Basic assumption is that knowledge is discoverable in the data</a:t>
            </a:r>
          </a:p>
          <a:p>
            <a:pPr eaLnBrk="1" hangingPunct="1">
              <a:defRPr/>
            </a:pPr>
            <a:r>
              <a:rPr lang="en-US" smtClean="0"/>
              <a:t>Another assumption: discovered knowledge can be usefully applied to the real world</a:t>
            </a:r>
          </a:p>
          <a:p>
            <a:pPr eaLnBrk="1" hangingPunct="1">
              <a:defRPr/>
            </a:pPr>
            <a:endParaRPr lang="en-US" smtClean="0"/>
          </a:p>
        </p:txBody>
      </p:sp>
    </p:spTree>
    <p:extLst>
      <p:ext uri="{BB962C8B-B14F-4D97-AF65-F5344CB8AC3E}">
        <p14:creationId xmlns:p14="http://schemas.microsoft.com/office/powerpoint/2010/main" val="128411126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smtClean="0"/>
              <a:t>Data vs. World</a:t>
            </a:r>
          </a:p>
        </p:txBody>
      </p:sp>
      <p:sp>
        <p:nvSpPr>
          <p:cNvPr id="50179" name="Oval 3"/>
          <p:cNvSpPr>
            <a:spLocks noChangeArrowheads="1"/>
          </p:cNvSpPr>
          <p:nvPr/>
        </p:nvSpPr>
        <p:spPr bwMode="auto">
          <a:xfrm>
            <a:off x="1295400" y="2133600"/>
            <a:ext cx="2514600" cy="1066800"/>
          </a:xfrm>
          <a:prstGeom prst="ellipse">
            <a:avLst/>
          </a:prstGeom>
          <a:solidFill>
            <a:srgbClr val="993366"/>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Data</a:t>
            </a:r>
          </a:p>
        </p:txBody>
      </p:sp>
      <p:sp>
        <p:nvSpPr>
          <p:cNvPr id="50180" name="Oval 4"/>
          <p:cNvSpPr>
            <a:spLocks noChangeArrowheads="1"/>
          </p:cNvSpPr>
          <p:nvPr/>
        </p:nvSpPr>
        <p:spPr bwMode="auto">
          <a:xfrm>
            <a:off x="5181600" y="2133600"/>
            <a:ext cx="2514600" cy="10668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Reality</a:t>
            </a:r>
          </a:p>
        </p:txBody>
      </p:sp>
      <p:sp>
        <p:nvSpPr>
          <p:cNvPr id="50181" name="Line 5"/>
          <p:cNvSpPr>
            <a:spLocks noChangeShapeType="1"/>
          </p:cNvSpPr>
          <p:nvPr/>
        </p:nvSpPr>
        <p:spPr bwMode="auto">
          <a:xfrm>
            <a:off x="3962400" y="2667000"/>
            <a:ext cx="1066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2" name="Rectangle 6"/>
          <p:cNvSpPr>
            <a:spLocks noChangeArrowheads="1"/>
          </p:cNvSpPr>
          <p:nvPr/>
        </p:nvSpPr>
        <p:spPr bwMode="auto">
          <a:xfrm>
            <a:off x="1371600" y="3962400"/>
            <a:ext cx="2286000" cy="914400"/>
          </a:xfrm>
          <a:prstGeom prst="rect">
            <a:avLst/>
          </a:prstGeom>
          <a:solidFill>
            <a:schemeClr val="hlink"/>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Relationships</a:t>
            </a:r>
          </a:p>
          <a:p>
            <a:pPr algn="ctr"/>
            <a:r>
              <a:rPr lang="en-US" altLang="en-US" sz="2400">
                <a:latin typeface="Times New Roman" pitchFamily="18" charset="0"/>
              </a:rPr>
              <a:t>in data</a:t>
            </a:r>
          </a:p>
        </p:txBody>
      </p:sp>
      <p:sp>
        <p:nvSpPr>
          <p:cNvPr id="50183" name="Rectangle 7"/>
          <p:cNvSpPr>
            <a:spLocks noChangeArrowheads="1"/>
          </p:cNvSpPr>
          <p:nvPr/>
        </p:nvSpPr>
        <p:spPr bwMode="auto">
          <a:xfrm>
            <a:off x="5334000" y="3962400"/>
            <a:ext cx="2286000" cy="914400"/>
          </a:xfrm>
          <a:prstGeom prst="rect">
            <a:avLst/>
          </a:prstGeom>
          <a:solidFill>
            <a:schemeClr val="hlink"/>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Relationships</a:t>
            </a:r>
          </a:p>
          <a:p>
            <a:pPr algn="ctr"/>
            <a:r>
              <a:rPr lang="en-US" altLang="en-US" sz="2400">
                <a:latin typeface="Times New Roman" pitchFamily="18" charset="0"/>
              </a:rPr>
              <a:t>in reality</a:t>
            </a:r>
          </a:p>
        </p:txBody>
      </p:sp>
      <p:sp>
        <p:nvSpPr>
          <p:cNvPr id="50184" name="Line 8"/>
          <p:cNvSpPr>
            <a:spLocks noChangeShapeType="1"/>
          </p:cNvSpPr>
          <p:nvPr/>
        </p:nvSpPr>
        <p:spPr bwMode="auto">
          <a:xfrm flipV="1">
            <a:off x="2514600" y="3276600"/>
            <a:ext cx="0" cy="533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5" name="Line 9"/>
          <p:cNvSpPr>
            <a:spLocks noChangeShapeType="1"/>
          </p:cNvSpPr>
          <p:nvPr/>
        </p:nvSpPr>
        <p:spPr bwMode="auto">
          <a:xfrm flipV="1">
            <a:off x="6477000" y="3276600"/>
            <a:ext cx="0" cy="533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6" name="Line 10"/>
          <p:cNvSpPr>
            <a:spLocks noChangeShapeType="1"/>
          </p:cNvSpPr>
          <p:nvPr/>
        </p:nvSpPr>
        <p:spPr bwMode="auto">
          <a:xfrm>
            <a:off x="3962400" y="4419600"/>
            <a:ext cx="1066800"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7" name="Text Box 11"/>
          <p:cNvSpPr txBox="1">
            <a:spLocks noChangeArrowheads="1"/>
          </p:cNvSpPr>
          <p:nvPr/>
        </p:nvSpPr>
        <p:spPr bwMode="auto">
          <a:xfrm>
            <a:off x="4343400" y="3886200"/>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a:t>
            </a:r>
          </a:p>
        </p:txBody>
      </p:sp>
      <p:sp>
        <p:nvSpPr>
          <p:cNvPr id="50188" name="Text Box 12"/>
          <p:cNvSpPr txBox="1">
            <a:spLocks noChangeArrowheads="1"/>
          </p:cNvSpPr>
          <p:nvPr/>
        </p:nvSpPr>
        <p:spPr bwMode="auto">
          <a:xfrm>
            <a:off x="2362200" y="5334000"/>
            <a:ext cx="423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Basic assumption in data mining.</a:t>
            </a:r>
          </a:p>
        </p:txBody>
      </p:sp>
    </p:spTree>
    <p:extLst>
      <p:ext uri="{BB962C8B-B14F-4D97-AF65-F5344CB8AC3E}">
        <p14:creationId xmlns:p14="http://schemas.microsoft.com/office/powerpoint/2010/main" val="1511116572"/>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smtClean="0"/>
              <a:t>Measuring the World</a:t>
            </a:r>
          </a:p>
        </p:txBody>
      </p:sp>
      <p:sp>
        <p:nvSpPr>
          <p:cNvPr id="66563" name="Rectangle 3"/>
          <p:cNvSpPr>
            <a:spLocks noGrp="1" noChangeArrowheads="1"/>
          </p:cNvSpPr>
          <p:nvPr>
            <p:ph type="body" idx="1"/>
          </p:nvPr>
        </p:nvSpPr>
        <p:spPr/>
        <p:txBody>
          <a:bodyPr/>
          <a:lstStyle/>
          <a:p>
            <a:pPr eaLnBrk="1" hangingPunct="1">
              <a:defRPr/>
            </a:pPr>
            <a:r>
              <a:rPr lang="en-US" smtClean="0"/>
              <a:t>World usually perceived as objects</a:t>
            </a:r>
          </a:p>
          <a:p>
            <a:pPr eaLnBrk="1" hangingPunct="1">
              <a:defRPr/>
            </a:pPr>
            <a:r>
              <a:rPr lang="en-US" smtClean="0"/>
              <a:t>Objects are associated with properties and relations with other objects</a:t>
            </a:r>
          </a:p>
          <a:p>
            <a:pPr lvl="1" eaLnBrk="1" hangingPunct="1">
              <a:defRPr/>
            </a:pPr>
            <a:r>
              <a:rPr lang="en-US" smtClean="0"/>
              <a:t>a car has wheels, seats, color, length etc.</a:t>
            </a:r>
          </a:p>
          <a:p>
            <a:pPr eaLnBrk="1" hangingPunct="1">
              <a:defRPr/>
            </a:pPr>
            <a:r>
              <a:rPr lang="en-US" smtClean="0"/>
              <a:t>Measurement freezes the world at a validating feature</a:t>
            </a:r>
          </a:p>
          <a:p>
            <a:pPr lvl="1" eaLnBrk="1" hangingPunct="1">
              <a:defRPr/>
            </a:pPr>
            <a:r>
              <a:rPr lang="en-US" smtClean="0"/>
              <a:t>Timestamp usually is the validating feature</a:t>
            </a:r>
          </a:p>
          <a:p>
            <a:pPr lvl="1" eaLnBrk="1" hangingPunct="1">
              <a:buFont typeface="Wingdings" pitchFamily="2" charset="2"/>
              <a:buNone/>
              <a:defRPr/>
            </a:pPr>
            <a:endParaRPr lang="en-US" smtClean="0"/>
          </a:p>
        </p:txBody>
      </p:sp>
    </p:spTree>
    <p:extLst>
      <p:ext uri="{BB962C8B-B14F-4D97-AF65-F5344CB8AC3E}">
        <p14:creationId xmlns:p14="http://schemas.microsoft.com/office/powerpoint/2010/main" val="2560657627"/>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en-US" smtClean="0"/>
              <a:t>Errors of Measurement</a:t>
            </a:r>
          </a:p>
        </p:txBody>
      </p:sp>
      <p:sp>
        <p:nvSpPr>
          <p:cNvPr id="67587" name="Rectangle 3"/>
          <p:cNvSpPr>
            <a:spLocks noGrp="1" noChangeArrowheads="1"/>
          </p:cNvSpPr>
          <p:nvPr>
            <p:ph type="body" idx="1"/>
          </p:nvPr>
        </p:nvSpPr>
        <p:spPr>
          <a:xfrm>
            <a:off x="685800" y="1752600"/>
            <a:ext cx="7772400" cy="4419600"/>
          </a:xfrm>
        </p:spPr>
        <p:txBody>
          <a:bodyPr/>
          <a:lstStyle/>
          <a:p>
            <a:pPr eaLnBrk="1" hangingPunct="1">
              <a:defRPr/>
            </a:pPr>
            <a:r>
              <a:rPr lang="en-US" dirty="0" smtClean="0"/>
              <a:t>Noise (precision) vs. bias (calibration)</a:t>
            </a:r>
          </a:p>
          <a:p>
            <a:pPr eaLnBrk="1" hangingPunct="1">
              <a:defRPr/>
            </a:pPr>
            <a:r>
              <a:rPr lang="en-US" dirty="0" smtClean="0"/>
              <a:t>Environmental errors</a:t>
            </a:r>
          </a:p>
          <a:p>
            <a:pPr lvl="1" eaLnBrk="1" hangingPunct="1">
              <a:defRPr/>
            </a:pPr>
            <a:r>
              <a:rPr lang="en-US" dirty="0" smtClean="0"/>
              <a:t>due to the nature of interaction between variables</a:t>
            </a:r>
          </a:p>
          <a:p>
            <a:pPr lvl="1" eaLnBrk="1" hangingPunct="1">
              <a:defRPr/>
            </a:pPr>
            <a:r>
              <a:rPr lang="en-US" dirty="0" smtClean="0"/>
              <a:t>give important information to miners</a:t>
            </a:r>
          </a:p>
          <a:p>
            <a:pPr eaLnBrk="1" hangingPunct="1">
              <a:defRPr/>
            </a:pPr>
            <a:r>
              <a:rPr lang="en-US" dirty="0" smtClean="0"/>
              <a:t>Sensitivity to changing conditions</a:t>
            </a:r>
          </a:p>
          <a:p>
            <a:pPr eaLnBrk="1" hangingPunct="1">
              <a:defRPr/>
            </a:pPr>
            <a:r>
              <a:rPr lang="en-US" i="1" dirty="0" smtClean="0"/>
              <a:t>Distortion</a:t>
            </a:r>
            <a:r>
              <a:rPr lang="en-US" dirty="0" smtClean="0"/>
              <a:t> a better word for laymen</a:t>
            </a:r>
          </a:p>
          <a:p>
            <a:pPr eaLnBrk="1" hangingPunct="1">
              <a:defRPr/>
            </a:pPr>
            <a:endParaRPr lang="en-US" dirty="0" smtClean="0"/>
          </a:p>
        </p:txBody>
      </p:sp>
    </p:spTree>
    <p:extLst>
      <p:ext uri="{BB962C8B-B14F-4D97-AF65-F5344CB8AC3E}">
        <p14:creationId xmlns:p14="http://schemas.microsoft.com/office/powerpoint/2010/main" val="198415853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68611" name="Rectangle 3"/>
          <p:cNvSpPr>
            <a:spLocks noGrp="1" noChangeArrowheads="1"/>
          </p:cNvSpPr>
          <p:nvPr>
            <p:ph type="body" idx="1"/>
          </p:nvPr>
        </p:nvSpPr>
        <p:spPr>
          <a:xfrm>
            <a:off x="685800" y="1524000"/>
            <a:ext cx="7772400" cy="4953000"/>
          </a:xfrm>
        </p:spPr>
        <p:txBody>
          <a:bodyPr/>
          <a:lstStyle/>
          <a:p>
            <a:pPr eaLnBrk="1" hangingPunct="1">
              <a:defRPr/>
            </a:pPr>
            <a:endParaRPr lang="en-US" smtClean="0"/>
          </a:p>
          <a:p>
            <a:pPr eaLnBrk="1" hangingPunct="1">
              <a:defRPr/>
            </a:pPr>
            <a:r>
              <a:rPr lang="en-US" smtClean="0"/>
              <a:t>Measurements differ in their nature and the amount of information they give</a:t>
            </a:r>
          </a:p>
          <a:p>
            <a:pPr eaLnBrk="1" hangingPunct="1">
              <a:defRPr/>
            </a:pPr>
            <a:endParaRPr lang="en-US" smtClean="0"/>
          </a:p>
          <a:p>
            <a:pPr eaLnBrk="1" hangingPunct="1">
              <a:defRPr/>
            </a:pPr>
            <a:r>
              <a:rPr lang="en-US" smtClean="0"/>
              <a:t>Scalar vs. Nonscalar</a:t>
            </a:r>
          </a:p>
          <a:p>
            <a:pPr lvl="1" eaLnBrk="1" hangingPunct="1">
              <a:buFont typeface="Wingdings" pitchFamily="2" charset="2"/>
              <a:buNone/>
              <a:defRPr/>
            </a:pPr>
            <a:endParaRPr lang="en-US" smtClean="0"/>
          </a:p>
          <a:p>
            <a:pPr eaLnBrk="1" hangingPunct="1">
              <a:defRPr/>
            </a:pPr>
            <a:r>
              <a:rPr lang="en-US" smtClean="0"/>
              <a:t>Qualitative vs. Quantitative</a:t>
            </a:r>
          </a:p>
        </p:txBody>
      </p:sp>
    </p:spTree>
    <p:extLst>
      <p:ext uri="{BB962C8B-B14F-4D97-AF65-F5344CB8AC3E}">
        <p14:creationId xmlns:p14="http://schemas.microsoft.com/office/powerpoint/2010/main" val="2354539040"/>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69635"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lvl="1" eaLnBrk="1" hangingPunct="1">
              <a:defRPr/>
            </a:pPr>
            <a:r>
              <a:rPr lang="en-US" smtClean="0"/>
              <a:t>Gives unique names to objects</a:t>
            </a:r>
          </a:p>
          <a:p>
            <a:pPr lvl="1" eaLnBrk="1" hangingPunct="1">
              <a:defRPr/>
            </a:pPr>
            <a:r>
              <a:rPr lang="en-US" smtClean="0"/>
              <a:t>No other information deducible</a:t>
            </a:r>
          </a:p>
          <a:p>
            <a:pPr lvl="1" eaLnBrk="1" hangingPunct="1">
              <a:defRPr/>
            </a:pPr>
            <a:r>
              <a:rPr lang="en-US" smtClean="0"/>
              <a:t>Example: names of people </a:t>
            </a:r>
          </a:p>
        </p:txBody>
      </p:sp>
    </p:spTree>
    <p:extLst>
      <p:ext uri="{BB962C8B-B14F-4D97-AF65-F5344CB8AC3E}">
        <p14:creationId xmlns:p14="http://schemas.microsoft.com/office/powerpoint/2010/main" val="259714748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0659"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lvl="1" eaLnBrk="1" hangingPunct="1">
              <a:defRPr/>
            </a:pPr>
            <a:r>
              <a:rPr lang="en-US" smtClean="0"/>
              <a:t>Names categories of objects</a:t>
            </a:r>
          </a:p>
          <a:p>
            <a:pPr lvl="1" eaLnBrk="1" hangingPunct="1">
              <a:defRPr/>
            </a:pPr>
            <a:r>
              <a:rPr lang="en-US" smtClean="0"/>
              <a:t>Although maybe numerical, not ordered</a:t>
            </a:r>
          </a:p>
          <a:p>
            <a:pPr lvl="1" eaLnBrk="1" hangingPunct="1">
              <a:defRPr/>
            </a:pPr>
            <a:r>
              <a:rPr lang="en-US" smtClean="0"/>
              <a:t>ZIP codes, cost centers</a:t>
            </a:r>
          </a:p>
        </p:txBody>
      </p:sp>
    </p:spTree>
    <p:extLst>
      <p:ext uri="{BB962C8B-B14F-4D97-AF65-F5344CB8AC3E}">
        <p14:creationId xmlns:p14="http://schemas.microsoft.com/office/powerpoint/2010/main" val="5444498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en-US" dirty="0" smtClean="0">
                <a:solidFill>
                  <a:schemeClr val="accent1"/>
                </a:solidFill>
              </a:rPr>
              <a:t>Algorithm Input Detail</a:t>
            </a:r>
            <a:endParaRPr lang="en-US" b="1" dirty="0">
              <a:solidFill>
                <a:schemeClr val="tx1"/>
              </a:solidFill>
            </a:endParaRPr>
          </a:p>
        </p:txBody>
      </p:sp>
      <p:sp>
        <p:nvSpPr>
          <p:cNvPr id="308227" name="Rectangle 3"/>
          <p:cNvSpPr>
            <a:spLocks noGrp="1" noChangeArrowheads="1"/>
          </p:cNvSpPr>
          <p:nvPr>
            <p:ph type="body" idx="1"/>
          </p:nvPr>
        </p:nvSpPr>
        <p:spPr>
          <a:xfrm>
            <a:off x="328613" y="1393535"/>
            <a:ext cx="8815387" cy="4114800"/>
          </a:xfrm>
        </p:spPr>
        <p:txBody>
          <a:bodyPr/>
          <a:lstStyle/>
          <a:p>
            <a:pPr>
              <a:lnSpc>
                <a:spcPct val="90000"/>
              </a:lnSpc>
              <a:defRPr/>
            </a:pPr>
            <a:r>
              <a:rPr lang="en-US" sz="2800" dirty="0"/>
              <a:t>Each instance </a:t>
            </a:r>
            <a:r>
              <a:rPr lang="en-US" sz="2800" dirty="0" smtClean="0"/>
              <a:t>described by a predefined</a:t>
            </a:r>
            <a:endParaRPr lang="en-US" sz="2800" dirty="0"/>
          </a:p>
          <a:p>
            <a:pPr>
              <a:lnSpc>
                <a:spcPct val="90000"/>
              </a:lnSpc>
              <a:buFont typeface="Wingdings" pitchFamily="2" charset="2"/>
              <a:buNone/>
              <a:defRPr/>
            </a:pPr>
            <a:r>
              <a:rPr lang="en-US" sz="2800" dirty="0"/>
              <a:t> </a:t>
            </a:r>
            <a:r>
              <a:rPr lang="en-US" sz="2800" dirty="0" smtClean="0"/>
              <a:t>  set </a:t>
            </a:r>
            <a:r>
              <a:rPr lang="en-US" sz="2800" dirty="0"/>
              <a:t>of </a:t>
            </a:r>
            <a:r>
              <a:rPr lang="en-US" sz="2800" dirty="0" smtClean="0"/>
              <a:t>“</a:t>
            </a:r>
            <a:r>
              <a:rPr lang="en-US" sz="2800" dirty="0"/>
              <a:t>attributes</a:t>
            </a:r>
            <a:r>
              <a:rPr lang="en-US" sz="2800" dirty="0" smtClean="0"/>
              <a:t>” or “</a:t>
            </a:r>
            <a:r>
              <a:rPr lang="en-US" dirty="0" smtClean="0"/>
              <a:t>var</a:t>
            </a:r>
            <a:r>
              <a:rPr lang="en-US" sz="2800" dirty="0" smtClean="0"/>
              <a:t>iables”</a:t>
            </a:r>
          </a:p>
          <a:p>
            <a:pPr>
              <a:lnSpc>
                <a:spcPct val="90000"/>
              </a:lnSpc>
              <a:buFont typeface="Wingdings" pitchFamily="2" charset="2"/>
              <a:buNone/>
              <a:defRPr/>
            </a:pPr>
            <a:endParaRPr lang="en-US" sz="2800" dirty="0"/>
          </a:p>
          <a:p>
            <a:pPr>
              <a:lnSpc>
                <a:spcPct val="90000"/>
              </a:lnSpc>
              <a:defRPr/>
            </a:pPr>
            <a:r>
              <a:rPr lang="en-US" dirty="0" smtClean="0"/>
              <a:t>Attributes’ values, or it’s existence, may or may not be dependent on each other</a:t>
            </a:r>
            <a:endParaRPr lang="en-US" sz="2800" dirty="0" smtClean="0"/>
          </a:p>
          <a:p>
            <a:pPr lvl="1">
              <a:lnSpc>
                <a:spcPct val="90000"/>
              </a:lnSpc>
              <a:defRPr/>
            </a:pPr>
            <a:r>
              <a:rPr lang="en-US" dirty="0"/>
              <a:t>e</a:t>
            </a:r>
            <a:r>
              <a:rPr lang="en-US" dirty="0" smtClean="0"/>
              <a:t>.g. height and weight may be correlated</a:t>
            </a:r>
          </a:p>
          <a:p>
            <a:pPr lvl="1">
              <a:lnSpc>
                <a:spcPct val="90000"/>
              </a:lnSpc>
              <a:defRPr/>
            </a:pPr>
            <a:r>
              <a:rPr lang="en-US" dirty="0"/>
              <a:t>e</a:t>
            </a:r>
            <a:r>
              <a:rPr lang="en-US" dirty="0" smtClean="0"/>
              <a:t>.g. spouse name depends on marital status</a:t>
            </a:r>
            <a:endParaRPr lang="en-US" sz="2400" dirty="0"/>
          </a:p>
          <a:p>
            <a:pPr>
              <a:lnSpc>
                <a:spcPct val="90000"/>
              </a:lnSpc>
              <a:defRPr/>
            </a:pPr>
            <a:endParaRPr lang="en-US" sz="2800" dirty="0">
              <a:solidFill>
                <a:srgbClr val="FFFF99"/>
              </a:solidFill>
            </a:endParaRPr>
          </a:p>
        </p:txBody>
      </p:sp>
    </p:spTree>
    <p:extLst>
      <p:ext uri="{BB962C8B-B14F-4D97-AF65-F5344CB8AC3E}">
        <p14:creationId xmlns:p14="http://schemas.microsoft.com/office/powerpoint/2010/main" val="1562107285"/>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1683"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eaLnBrk="1" hangingPunct="1">
              <a:defRPr/>
            </a:pPr>
            <a:r>
              <a:rPr lang="en-US" smtClean="0"/>
              <a:t>Ordinal scale</a:t>
            </a:r>
          </a:p>
          <a:p>
            <a:pPr lvl="1" eaLnBrk="1" hangingPunct="1">
              <a:defRPr/>
            </a:pPr>
            <a:r>
              <a:rPr lang="en-US" smtClean="0"/>
              <a:t>Measured values can be ordered naturally</a:t>
            </a:r>
          </a:p>
          <a:p>
            <a:pPr lvl="1" eaLnBrk="1" hangingPunct="1">
              <a:defRPr/>
            </a:pPr>
            <a:r>
              <a:rPr lang="en-US" smtClean="0"/>
              <a:t>Transitivity:  (A &gt; B) </a:t>
            </a:r>
            <a:r>
              <a:rPr lang="en-US" smtClean="0">
                <a:sym typeface="Symbol" pitchFamily="18" charset="2"/>
              </a:rPr>
              <a:t>&amp; (B &gt; C)  (A &gt; C)</a:t>
            </a:r>
          </a:p>
          <a:p>
            <a:pPr lvl="1" eaLnBrk="1" hangingPunct="1">
              <a:defRPr/>
            </a:pPr>
            <a:r>
              <a:rPr lang="en-US" smtClean="0">
                <a:sym typeface="Symbol" pitchFamily="18" charset="2"/>
              </a:rPr>
              <a:t>“blind” tasting of wines</a:t>
            </a:r>
            <a:endParaRPr lang="en-US" smtClean="0"/>
          </a:p>
        </p:txBody>
      </p:sp>
    </p:spTree>
    <p:extLst>
      <p:ext uri="{BB962C8B-B14F-4D97-AF65-F5344CB8AC3E}">
        <p14:creationId xmlns:p14="http://schemas.microsoft.com/office/powerpoint/2010/main" val="2790138652"/>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2707"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eaLnBrk="1" hangingPunct="1">
              <a:defRPr/>
            </a:pPr>
            <a:r>
              <a:rPr lang="en-US" smtClean="0"/>
              <a:t>Ordinal scale</a:t>
            </a:r>
          </a:p>
          <a:p>
            <a:pPr eaLnBrk="1" hangingPunct="1">
              <a:defRPr/>
            </a:pPr>
            <a:r>
              <a:rPr lang="en-US" smtClean="0"/>
              <a:t>Interval scale</a:t>
            </a:r>
          </a:p>
          <a:p>
            <a:pPr lvl="1" eaLnBrk="1" hangingPunct="1">
              <a:defRPr/>
            </a:pPr>
            <a:r>
              <a:rPr lang="en-US" smtClean="0"/>
              <a:t>the scale has a means to indicate the distance that separates measured values</a:t>
            </a:r>
          </a:p>
          <a:p>
            <a:pPr lvl="1" eaLnBrk="1" hangingPunct="1">
              <a:defRPr/>
            </a:pPr>
            <a:r>
              <a:rPr lang="en-US" smtClean="0"/>
              <a:t>temperature</a:t>
            </a:r>
          </a:p>
          <a:p>
            <a:pPr lvl="1" eaLnBrk="1" hangingPunct="1">
              <a:buFont typeface="Wingdings" pitchFamily="2" charset="2"/>
              <a:buNone/>
              <a:defRPr/>
            </a:pPr>
            <a:endParaRPr lang="en-US" smtClean="0"/>
          </a:p>
        </p:txBody>
      </p:sp>
    </p:spTree>
    <p:extLst>
      <p:ext uri="{BB962C8B-B14F-4D97-AF65-F5344CB8AC3E}">
        <p14:creationId xmlns:p14="http://schemas.microsoft.com/office/powerpoint/2010/main" val="4027222393"/>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3731"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eaLnBrk="1" hangingPunct="1">
              <a:defRPr/>
            </a:pPr>
            <a:r>
              <a:rPr lang="en-US" smtClean="0"/>
              <a:t>Ordinal scale</a:t>
            </a:r>
          </a:p>
          <a:p>
            <a:pPr eaLnBrk="1" hangingPunct="1">
              <a:defRPr/>
            </a:pPr>
            <a:r>
              <a:rPr lang="en-US" smtClean="0"/>
              <a:t>Interval scale</a:t>
            </a:r>
          </a:p>
          <a:p>
            <a:pPr eaLnBrk="1" hangingPunct="1">
              <a:defRPr/>
            </a:pPr>
            <a:r>
              <a:rPr lang="en-US" smtClean="0"/>
              <a:t>Ratio scale</a:t>
            </a:r>
          </a:p>
          <a:p>
            <a:pPr lvl="1" eaLnBrk="1" hangingPunct="1">
              <a:defRPr/>
            </a:pPr>
            <a:r>
              <a:rPr lang="en-US" smtClean="0"/>
              <a:t>measurement values can be used to determine a meaningful ratio between them</a:t>
            </a:r>
          </a:p>
          <a:p>
            <a:pPr lvl="1" eaLnBrk="1" hangingPunct="1">
              <a:defRPr/>
            </a:pPr>
            <a:r>
              <a:rPr lang="en-US" smtClean="0"/>
              <a:t>bank account balance</a:t>
            </a:r>
          </a:p>
        </p:txBody>
      </p:sp>
    </p:spTree>
    <p:extLst>
      <p:ext uri="{BB962C8B-B14F-4D97-AF65-F5344CB8AC3E}">
        <p14:creationId xmlns:p14="http://schemas.microsoft.com/office/powerpoint/2010/main" val="4086486534"/>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4755"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eaLnBrk="1" hangingPunct="1">
              <a:defRPr/>
            </a:pPr>
            <a:r>
              <a:rPr lang="en-US" smtClean="0"/>
              <a:t>Ordinal scale</a:t>
            </a:r>
          </a:p>
          <a:p>
            <a:pPr eaLnBrk="1" hangingPunct="1">
              <a:defRPr/>
            </a:pPr>
            <a:r>
              <a:rPr lang="en-US" smtClean="0"/>
              <a:t>Interval scale</a:t>
            </a:r>
          </a:p>
          <a:p>
            <a:pPr eaLnBrk="1" hangingPunct="1">
              <a:defRPr/>
            </a:pPr>
            <a:r>
              <a:rPr lang="en-US" smtClean="0"/>
              <a:t>Ratio scale</a:t>
            </a:r>
          </a:p>
          <a:p>
            <a:pPr eaLnBrk="1" hangingPunct="1">
              <a:defRPr/>
            </a:pPr>
            <a:endParaRPr lang="en-US" smtClean="0"/>
          </a:p>
          <a:p>
            <a:pPr eaLnBrk="1" hangingPunct="1">
              <a:defRPr/>
            </a:pPr>
            <a:r>
              <a:rPr lang="en-US" smtClean="0"/>
              <a:t>Nonscalar measurements</a:t>
            </a:r>
          </a:p>
          <a:p>
            <a:pPr lvl="1" eaLnBrk="1" hangingPunct="1">
              <a:defRPr/>
            </a:pPr>
            <a:r>
              <a:rPr lang="en-US" smtClean="0"/>
              <a:t>vector: a collection of scalars</a:t>
            </a:r>
          </a:p>
          <a:p>
            <a:pPr lvl="1" eaLnBrk="1" hangingPunct="1">
              <a:defRPr/>
            </a:pPr>
            <a:r>
              <a:rPr lang="en-US" smtClean="0"/>
              <a:t>nautical velocity</a:t>
            </a:r>
          </a:p>
        </p:txBody>
      </p:sp>
    </p:spTree>
    <p:extLst>
      <p:ext uri="{BB962C8B-B14F-4D97-AF65-F5344CB8AC3E}">
        <p14:creationId xmlns:p14="http://schemas.microsoft.com/office/powerpoint/2010/main" val="23378672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sp>
        <p:nvSpPr>
          <p:cNvPr id="75779" name="Rectangle 3"/>
          <p:cNvSpPr>
            <a:spLocks noGrp="1" noChangeArrowheads="1"/>
          </p:cNvSpPr>
          <p:nvPr>
            <p:ph type="body" idx="1"/>
          </p:nvPr>
        </p:nvSpPr>
        <p:spPr>
          <a:xfrm>
            <a:off x="685800" y="1524000"/>
            <a:ext cx="7772400" cy="4953000"/>
          </a:xfrm>
        </p:spPr>
        <p:txBody>
          <a:bodyPr/>
          <a:lstStyle/>
          <a:p>
            <a:pPr eaLnBrk="1" hangingPunct="1">
              <a:defRPr/>
            </a:pPr>
            <a:r>
              <a:rPr lang="en-US" smtClean="0"/>
              <a:t>Nominal scale</a:t>
            </a:r>
          </a:p>
          <a:p>
            <a:pPr eaLnBrk="1" hangingPunct="1">
              <a:defRPr/>
            </a:pPr>
            <a:r>
              <a:rPr lang="en-US" smtClean="0"/>
              <a:t>Categorical scale</a:t>
            </a:r>
          </a:p>
          <a:p>
            <a:pPr eaLnBrk="1" hangingPunct="1">
              <a:defRPr/>
            </a:pPr>
            <a:r>
              <a:rPr lang="en-US" smtClean="0"/>
              <a:t>Ordinal scale</a:t>
            </a:r>
          </a:p>
          <a:p>
            <a:pPr eaLnBrk="1" hangingPunct="1">
              <a:defRPr/>
            </a:pPr>
            <a:r>
              <a:rPr lang="en-US" smtClean="0"/>
              <a:t>Interval scale</a:t>
            </a:r>
          </a:p>
          <a:p>
            <a:pPr eaLnBrk="1" hangingPunct="1">
              <a:defRPr/>
            </a:pPr>
            <a:r>
              <a:rPr lang="en-US" smtClean="0"/>
              <a:t>Ratio scale</a:t>
            </a:r>
          </a:p>
          <a:p>
            <a:pPr eaLnBrk="1" hangingPunct="1">
              <a:defRPr/>
            </a:pPr>
            <a:endParaRPr lang="en-US" smtClean="0"/>
          </a:p>
          <a:p>
            <a:pPr eaLnBrk="1" hangingPunct="1">
              <a:defRPr/>
            </a:pPr>
            <a:r>
              <a:rPr lang="en-US" smtClean="0"/>
              <a:t>Nonscalar measurements</a:t>
            </a:r>
          </a:p>
        </p:txBody>
      </p:sp>
      <p:sp>
        <p:nvSpPr>
          <p:cNvPr id="60420" name="AutoShape 4"/>
          <p:cNvSpPr>
            <a:spLocks/>
          </p:cNvSpPr>
          <p:nvPr/>
        </p:nvSpPr>
        <p:spPr bwMode="auto">
          <a:xfrm>
            <a:off x="4114800" y="1676400"/>
            <a:ext cx="228600" cy="2667000"/>
          </a:xfrm>
          <a:prstGeom prst="rightBrace">
            <a:avLst>
              <a:gd name="adj1" fmla="val 97222"/>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a:solidFill>
                <a:srgbClr val="CC0099"/>
              </a:solidFill>
              <a:latin typeface="Times New Roman" pitchFamily="18" charset="0"/>
            </a:endParaRPr>
          </a:p>
        </p:txBody>
      </p:sp>
      <p:sp>
        <p:nvSpPr>
          <p:cNvPr id="60421" name="Text Box 5"/>
          <p:cNvSpPr txBox="1">
            <a:spLocks noChangeArrowheads="1"/>
          </p:cNvSpPr>
          <p:nvPr/>
        </p:nvSpPr>
        <p:spPr bwMode="auto">
          <a:xfrm>
            <a:off x="4175125" y="2708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sz="2400">
              <a:latin typeface="Times New Roman" pitchFamily="18" charset="0"/>
            </a:endParaRPr>
          </a:p>
        </p:txBody>
      </p:sp>
      <p:sp>
        <p:nvSpPr>
          <p:cNvPr id="60422" name="Text Box 6"/>
          <p:cNvSpPr txBox="1">
            <a:spLocks noChangeArrowheads="1"/>
          </p:cNvSpPr>
          <p:nvPr/>
        </p:nvSpPr>
        <p:spPr bwMode="auto">
          <a:xfrm>
            <a:off x="4267200" y="2743200"/>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solidFill>
                  <a:schemeClr val="tx2"/>
                </a:solidFill>
                <a:latin typeface="Times New Roman" pitchFamily="18" charset="0"/>
              </a:rPr>
              <a:t>Scalar</a:t>
            </a:r>
          </a:p>
        </p:txBody>
      </p:sp>
      <p:grpSp>
        <p:nvGrpSpPr>
          <p:cNvPr id="2" name="Group 7"/>
          <p:cNvGrpSpPr>
            <a:grpSpLocks/>
          </p:cNvGrpSpPr>
          <p:nvPr/>
        </p:nvGrpSpPr>
        <p:grpSpPr bwMode="auto">
          <a:xfrm>
            <a:off x="5410200" y="1676400"/>
            <a:ext cx="2154238" cy="4114800"/>
            <a:chOff x="3552" y="1056"/>
            <a:chExt cx="1357" cy="2592"/>
          </a:xfrm>
        </p:grpSpPr>
        <p:sp>
          <p:nvSpPr>
            <p:cNvPr id="60427" name="AutoShape 8"/>
            <p:cNvSpPr>
              <a:spLocks/>
            </p:cNvSpPr>
            <p:nvPr/>
          </p:nvSpPr>
          <p:spPr bwMode="auto">
            <a:xfrm>
              <a:off x="3552" y="1056"/>
              <a:ext cx="192" cy="1008"/>
            </a:xfrm>
            <a:prstGeom prst="rightBrace">
              <a:avLst>
                <a:gd name="adj1" fmla="val 43750"/>
                <a:gd name="adj2" fmla="val 50000"/>
              </a:avLst>
            </a:prstGeom>
            <a:noFill/>
            <a:ln w="9525">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en-US" altLang="en-US" sz="2400">
                <a:solidFill>
                  <a:srgbClr val="6600CC"/>
                </a:solidFill>
                <a:latin typeface="Times New Roman" pitchFamily="18" charset="0"/>
              </a:endParaRPr>
            </a:p>
          </p:txBody>
        </p:sp>
        <p:sp>
          <p:nvSpPr>
            <p:cNvPr id="60428" name="AutoShape 9"/>
            <p:cNvSpPr>
              <a:spLocks/>
            </p:cNvSpPr>
            <p:nvPr/>
          </p:nvSpPr>
          <p:spPr bwMode="auto">
            <a:xfrm>
              <a:off x="3552" y="2160"/>
              <a:ext cx="192" cy="1488"/>
            </a:xfrm>
            <a:prstGeom prst="rightBrace">
              <a:avLst>
                <a:gd name="adj1" fmla="val 64583"/>
                <a:gd name="adj2" fmla="val 50000"/>
              </a:avLst>
            </a:prstGeom>
            <a:noFill/>
            <a:ln w="9525">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60429" name="Text Box 10"/>
            <p:cNvSpPr txBox="1">
              <a:spLocks noChangeArrowheads="1"/>
            </p:cNvSpPr>
            <p:nvPr/>
          </p:nvSpPr>
          <p:spPr bwMode="auto">
            <a:xfrm>
              <a:off x="3878" y="1370"/>
              <a:ext cx="973" cy="294"/>
            </a:xfrm>
            <a:prstGeom prst="rect">
              <a:avLst/>
            </a:prstGeom>
            <a:noFill/>
            <a:ln w="9525">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solidFill>
                    <a:schemeClr val="tx2"/>
                  </a:solidFill>
                  <a:latin typeface="Times New Roman" pitchFamily="18" charset="0"/>
                </a:rPr>
                <a:t>Qualitative</a:t>
              </a:r>
            </a:p>
          </p:txBody>
        </p:sp>
        <p:sp>
          <p:nvSpPr>
            <p:cNvPr id="60430" name="Text Box 11"/>
            <p:cNvSpPr txBox="1">
              <a:spLocks noChangeArrowheads="1"/>
            </p:cNvSpPr>
            <p:nvPr/>
          </p:nvSpPr>
          <p:spPr bwMode="auto">
            <a:xfrm>
              <a:off x="3840" y="2736"/>
              <a:ext cx="1069" cy="294"/>
            </a:xfrm>
            <a:prstGeom prst="rect">
              <a:avLst/>
            </a:prstGeom>
            <a:noFill/>
            <a:ln w="9525">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solidFill>
                    <a:schemeClr val="tx2"/>
                  </a:solidFill>
                  <a:latin typeface="Times New Roman" pitchFamily="18" charset="0"/>
                </a:rPr>
                <a:t>Quantitative</a:t>
              </a:r>
            </a:p>
          </p:txBody>
        </p:sp>
      </p:grpSp>
      <p:grpSp>
        <p:nvGrpSpPr>
          <p:cNvPr id="3" name="Group 12"/>
          <p:cNvGrpSpPr>
            <a:grpSpLocks/>
          </p:cNvGrpSpPr>
          <p:nvPr/>
        </p:nvGrpSpPr>
        <p:grpSpPr bwMode="auto">
          <a:xfrm>
            <a:off x="7772400" y="1600200"/>
            <a:ext cx="625475" cy="4114800"/>
            <a:chOff x="4896" y="1008"/>
            <a:chExt cx="394" cy="2592"/>
          </a:xfrm>
        </p:grpSpPr>
        <p:sp>
          <p:nvSpPr>
            <p:cNvPr id="60425" name="Line 13"/>
            <p:cNvSpPr>
              <a:spLocks noChangeShapeType="1"/>
            </p:cNvSpPr>
            <p:nvPr/>
          </p:nvSpPr>
          <p:spPr bwMode="auto">
            <a:xfrm>
              <a:off x="4896" y="1008"/>
              <a:ext cx="0" cy="25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6" name="Text Box 14"/>
            <p:cNvSpPr txBox="1">
              <a:spLocks noChangeArrowheads="1"/>
            </p:cNvSpPr>
            <p:nvPr/>
          </p:nvSpPr>
          <p:spPr bwMode="auto">
            <a:xfrm>
              <a:off x="4944" y="1296"/>
              <a:ext cx="346" cy="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More information content</a:t>
              </a:r>
            </a:p>
          </p:txBody>
        </p:sp>
      </p:grpSp>
    </p:spTree>
    <p:extLst>
      <p:ext uri="{BB962C8B-B14F-4D97-AF65-F5344CB8AC3E}">
        <p14:creationId xmlns:p14="http://schemas.microsoft.com/office/powerpoint/2010/main" val="2934004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smtClean="0"/>
              <a:t>Dealing with variables</a:t>
            </a:r>
          </a:p>
        </p:txBody>
      </p:sp>
      <p:sp>
        <p:nvSpPr>
          <p:cNvPr id="82947" name="Rectangle 3"/>
          <p:cNvSpPr>
            <a:spLocks noGrp="1" noChangeArrowheads="1"/>
          </p:cNvSpPr>
          <p:nvPr>
            <p:ph type="body" idx="1"/>
          </p:nvPr>
        </p:nvSpPr>
        <p:spPr/>
        <p:txBody>
          <a:bodyPr/>
          <a:lstStyle/>
          <a:p>
            <a:pPr eaLnBrk="1" hangingPunct="1">
              <a:defRPr/>
            </a:pPr>
            <a:r>
              <a:rPr lang="en-US" dirty="0" smtClean="0"/>
              <a:t>Variables as objects</a:t>
            </a:r>
          </a:p>
          <a:p>
            <a:pPr lvl="1" eaLnBrk="1" hangingPunct="1">
              <a:defRPr/>
            </a:pPr>
            <a:r>
              <a:rPr lang="en-US" dirty="0" smtClean="0"/>
              <a:t>try to figure out the features of each variable:</a:t>
            </a:r>
          </a:p>
          <a:p>
            <a:pPr lvl="2" eaLnBrk="1" hangingPunct="1">
              <a:defRPr/>
            </a:pPr>
            <a:r>
              <a:rPr lang="en-US" dirty="0" smtClean="0"/>
              <a:t>Values, min, max, range etc.</a:t>
            </a:r>
          </a:p>
          <a:p>
            <a:pPr lvl="1" eaLnBrk="1" hangingPunct="1">
              <a:defRPr/>
            </a:pPr>
            <a:r>
              <a:rPr lang="en-US" dirty="0" smtClean="0"/>
              <a:t>gain insight into the behavior of variables</a:t>
            </a:r>
          </a:p>
          <a:p>
            <a:pPr lvl="1" eaLnBrk="1" hangingPunct="1">
              <a:defRPr/>
            </a:pPr>
            <a:r>
              <a:rPr lang="en-US" dirty="0" smtClean="0"/>
              <a:t>know how they were created and/or modified</a:t>
            </a:r>
          </a:p>
        </p:txBody>
      </p:sp>
    </p:spTree>
    <p:extLst>
      <p:ext uri="{BB962C8B-B14F-4D97-AF65-F5344CB8AC3E}">
        <p14:creationId xmlns:p14="http://schemas.microsoft.com/office/powerpoint/2010/main" val="255906698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smtClean="0"/>
              <a:t>Dealing with variables</a:t>
            </a:r>
          </a:p>
        </p:txBody>
      </p:sp>
      <p:sp>
        <p:nvSpPr>
          <p:cNvPr id="83971" name="Rectangle 3"/>
          <p:cNvSpPr>
            <a:spLocks noGrp="1" noChangeArrowheads="1"/>
          </p:cNvSpPr>
          <p:nvPr>
            <p:ph type="body" idx="1"/>
          </p:nvPr>
        </p:nvSpPr>
        <p:spPr>
          <a:xfrm>
            <a:off x="457200" y="1638300"/>
            <a:ext cx="8229600" cy="4533900"/>
          </a:xfrm>
        </p:spPr>
        <p:txBody>
          <a:bodyPr/>
          <a:lstStyle/>
          <a:p>
            <a:pPr eaLnBrk="1" hangingPunct="1">
              <a:defRPr/>
            </a:pPr>
            <a:r>
              <a:rPr lang="en-US" smtClean="0"/>
              <a:t>Variables as objects</a:t>
            </a:r>
          </a:p>
          <a:p>
            <a:pPr eaLnBrk="1" hangingPunct="1">
              <a:defRPr/>
            </a:pPr>
            <a:r>
              <a:rPr lang="en-US" smtClean="0"/>
              <a:t>Removing variables</a:t>
            </a:r>
          </a:p>
          <a:p>
            <a:pPr lvl="1" eaLnBrk="1" hangingPunct="1">
              <a:defRPr/>
            </a:pPr>
            <a:r>
              <a:rPr lang="en-US" smtClean="0"/>
              <a:t>entirely empty or constant variables can be discarded</a:t>
            </a:r>
          </a:p>
          <a:p>
            <a:pPr lvl="1" eaLnBrk="1" hangingPunct="1">
              <a:defRPr/>
            </a:pPr>
            <a:r>
              <a:rPr lang="en-US" smtClean="0"/>
              <a:t>Decide what to do with duplicates, if any</a:t>
            </a:r>
          </a:p>
          <a:p>
            <a:pPr lvl="1" eaLnBrk="1" hangingPunct="1">
              <a:defRPr/>
            </a:pPr>
            <a:r>
              <a:rPr lang="en-US" smtClean="0"/>
              <a:t>Find and deal with </a:t>
            </a:r>
            <a:r>
              <a:rPr lang="en-AU" smtClean="0"/>
              <a:t>incorrect </a:t>
            </a:r>
            <a:r>
              <a:rPr lang="en-US" smtClean="0"/>
              <a:t>values</a:t>
            </a:r>
          </a:p>
          <a:p>
            <a:pPr lvl="1" eaLnBrk="1" hangingPunct="1">
              <a:defRPr/>
            </a:pPr>
            <a:r>
              <a:rPr lang="en-US" smtClean="0"/>
              <a:t>beware of scarcity</a:t>
            </a:r>
          </a:p>
        </p:txBody>
      </p:sp>
    </p:spTree>
    <p:extLst>
      <p:ext uri="{BB962C8B-B14F-4D97-AF65-F5344CB8AC3E}">
        <p14:creationId xmlns:p14="http://schemas.microsoft.com/office/powerpoint/2010/main" val="363743161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smtClean="0"/>
              <a:t>Dealing with variables</a:t>
            </a:r>
          </a:p>
        </p:txBody>
      </p:sp>
      <p:sp>
        <p:nvSpPr>
          <p:cNvPr id="84995" name="Rectangle 3"/>
          <p:cNvSpPr>
            <a:spLocks noGrp="1" noChangeArrowheads="1"/>
          </p:cNvSpPr>
          <p:nvPr>
            <p:ph type="body" idx="1"/>
          </p:nvPr>
        </p:nvSpPr>
        <p:spPr/>
        <p:txBody>
          <a:bodyPr/>
          <a:lstStyle/>
          <a:p>
            <a:pPr eaLnBrk="1" hangingPunct="1">
              <a:defRPr/>
            </a:pPr>
            <a:r>
              <a:rPr lang="en-US" smtClean="0"/>
              <a:t>Variables as objects</a:t>
            </a:r>
          </a:p>
          <a:p>
            <a:pPr eaLnBrk="1" hangingPunct="1">
              <a:defRPr/>
            </a:pPr>
            <a:r>
              <a:rPr lang="en-US" smtClean="0"/>
              <a:t>Removing variables</a:t>
            </a:r>
          </a:p>
          <a:p>
            <a:pPr eaLnBrk="1" hangingPunct="1">
              <a:defRPr/>
            </a:pPr>
            <a:r>
              <a:rPr lang="en-US" smtClean="0"/>
              <a:t>Sparcity</a:t>
            </a:r>
          </a:p>
          <a:p>
            <a:pPr lvl="1" eaLnBrk="1" hangingPunct="1">
              <a:defRPr/>
            </a:pPr>
            <a:r>
              <a:rPr lang="en-US" smtClean="0"/>
              <a:t>only a few non-empty values available, but these are significant</a:t>
            </a:r>
          </a:p>
          <a:p>
            <a:pPr lvl="1" eaLnBrk="1" hangingPunct="1">
              <a:defRPr/>
            </a:pPr>
            <a:r>
              <a:rPr lang="en-US" smtClean="0"/>
              <a:t>sparse data problematic for mining tools</a:t>
            </a:r>
          </a:p>
          <a:p>
            <a:pPr lvl="1" eaLnBrk="1" hangingPunct="1">
              <a:defRPr/>
            </a:pPr>
            <a:r>
              <a:rPr lang="en-US" smtClean="0"/>
              <a:t>dimensionality reduction may help</a:t>
            </a:r>
          </a:p>
        </p:txBody>
      </p:sp>
    </p:spTree>
    <p:extLst>
      <p:ext uri="{BB962C8B-B14F-4D97-AF65-F5344CB8AC3E}">
        <p14:creationId xmlns:p14="http://schemas.microsoft.com/office/powerpoint/2010/main" val="25308934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smtClean="0"/>
              <a:t>Dealing with variables</a:t>
            </a:r>
          </a:p>
        </p:txBody>
      </p:sp>
      <p:sp>
        <p:nvSpPr>
          <p:cNvPr id="86019" name="Rectangle 3"/>
          <p:cNvSpPr>
            <a:spLocks noGrp="1" noChangeArrowheads="1"/>
          </p:cNvSpPr>
          <p:nvPr>
            <p:ph type="body" idx="1"/>
          </p:nvPr>
        </p:nvSpPr>
        <p:spPr/>
        <p:txBody>
          <a:bodyPr/>
          <a:lstStyle/>
          <a:p>
            <a:pPr eaLnBrk="1" hangingPunct="1">
              <a:defRPr/>
            </a:pPr>
            <a:r>
              <a:rPr lang="en-US" smtClean="0"/>
              <a:t>Variables as objects</a:t>
            </a:r>
          </a:p>
          <a:p>
            <a:pPr eaLnBrk="1" hangingPunct="1">
              <a:defRPr/>
            </a:pPr>
            <a:r>
              <a:rPr lang="en-US" smtClean="0"/>
              <a:t>Removing variables</a:t>
            </a:r>
          </a:p>
          <a:p>
            <a:pPr eaLnBrk="1" hangingPunct="1">
              <a:defRPr/>
            </a:pPr>
            <a:r>
              <a:rPr lang="en-US" smtClean="0"/>
              <a:t>Sparcity</a:t>
            </a:r>
          </a:p>
          <a:p>
            <a:pPr eaLnBrk="1" hangingPunct="1">
              <a:defRPr/>
            </a:pPr>
            <a:r>
              <a:rPr lang="en-US" smtClean="0"/>
              <a:t>Monotonicity</a:t>
            </a:r>
          </a:p>
          <a:p>
            <a:pPr lvl="1" eaLnBrk="1" hangingPunct="1">
              <a:defRPr/>
            </a:pPr>
            <a:r>
              <a:rPr lang="en-US" smtClean="0"/>
              <a:t>increasing without bound</a:t>
            </a:r>
          </a:p>
          <a:p>
            <a:pPr lvl="1" eaLnBrk="1" hangingPunct="1">
              <a:defRPr/>
            </a:pPr>
            <a:r>
              <a:rPr lang="en-US" smtClean="0"/>
              <a:t>datestamps, invoice numbers</a:t>
            </a:r>
          </a:p>
          <a:p>
            <a:pPr lvl="1" eaLnBrk="1" hangingPunct="1">
              <a:defRPr/>
            </a:pPr>
            <a:r>
              <a:rPr lang="en-US" smtClean="0"/>
              <a:t>new values never been in the training set</a:t>
            </a:r>
          </a:p>
        </p:txBody>
      </p:sp>
    </p:spTree>
    <p:extLst>
      <p:ext uri="{BB962C8B-B14F-4D97-AF65-F5344CB8AC3E}">
        <p14:creationId xmlns:p14="http://schemas.microsoft.com/office/powerpoint/2010/main" val="91613540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smtClean="0"/>
              <a:t>Dealing with variables</a:t>
            </a:r>
          </a:p>
        </p:txBody>
      </p:sp>
      <p:sp>
        <p:nvSpPr>
          <p:cNvPr id="87043" name="Rectangle 3"/>
          <p:cNvSpPr>
            <a:spLocks noGrp="1" noChangeArrowheads="1"/>
          </p:cNvSpPr>
          <p:nvPr>
            <p:ph type="body" idx="1"/>
          </p:nvPr>
        </p:nvSpPr>
        <p:spPr/>
        <p:txBody>
          <a:bodyPr/>
          <a:lstStyle/>
          <a:p>
            <a:pPr eaLnBrk="1" hangingPunct="1">
              <a:defRPr/>
            </a:pPr>
            <a:r>
              <a:rPr lang="en-US" smtClean="0"/>
              <a:t>Variables as objects</a:t>
            </a:r>
          </a:p>
          <a:p>
            <a:pPr eaLnBrk="1" hangingPunct="1">
              <a:defRPr/>
            </a:pPr>
            <a:r>
              <a:rPr lang="en-US" smtClean="0"/>
              <a:t>Removing variables</a:t>
            </a:r>
          </a:p>
          <a:p>
            <a:pPr eaLnBrk="1" hangingPunct="1">
              <a:defRPr/>
            </a:pPr>
            <a:r>
              <a:rPr lang="en-US" smtClean="0"/>
              <a:t>Sparcity</a:t>
            </a:r>
          </a:p>
          <a:p>
            <a:pPr eaLnBrk="1" hangingPunct="1">
              <a:defRPr/>
            </a:pPr>
            <a:r>
              <a:rPr lang="en-US" smtClean="0"/>
              <a:t>Monotonicity</a:t>
            </a:r>
          </a:p>
          <a:p>
            <a:pPr eaLnBrk="1" hangingPunct="1">
              <a:defRPr/>
            </a:pPr>
            <a:r>
              <a:rPr lang="en-US" smtClean="0"/>
              <a:t>Increasing dimensionality</a:t>
            </a:r>
          </a:p>
          <a:p>
            <a:pPr lvl="1" eaLnBrk="1" hangingPunct="1">
              <a:defRPr/>
            </a:pPr>
            <a:r>
              <a:rPr lang="en-US" smtClean="0"/>
              <a:t>ZIP to latitude and longitude</a:t>
            </a:r>
          </a:p>
        </p:txBody>
      </p:sp>
    </p:spTree>
    <p:extLst>
      <p:ext uri="{BB962C8B-B14F-4D97-AF65-F5344CB8AC3E}">
        <p14:creationId xmlns:p14="http://schemas.microsoft.com/office/powerpoint/2010/main" val="30873454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dirty="0" smtClean="0"/>
              <a:t>Terms from database to math</a:t>
            </a:r>
            <a:endParaRPr lang="en-US" sz="4000" dirty="0"/>
          </a:p>
        </p:txBody>
      </p:sp>
      <p:graphicFrame>
        <p:nvGraphicFramePr>
          <p:cNvPr id="2" name="Table 1"/>
          <p:cNvGraphicFramePr>
            <a:graphicFrameLocks noGrp="1"/>
          </p:cNvGraphicFramePr>
          <p:nvPr>
            <p:extLst>
              <p:ext uri="{D42A27DB-BD31-4B8C-83A1-F6EECF244321}">
                <p14:modId xmlns:p14="http://schemas.microsoft.com/office/powerpoint/2010/main" val="1000227959"/>
              </p:ext>
            </p:extLst>
          </p:nvPr>
        </p:nvGraphicFramePr>
        <p:xfrm>
          <a:off x="846715" y="2468875"/>
          <a:ext cx="2342706" cy="2117756"/>
        </p:xfrm>
        <a:graphic>
          <a:graphicData uri="http://schemas.openxmlformats.org/drawingml/2006/table">
            <a:tbl>
              <a:tblPr firstRow="1" bandRow="1">
                <a:tableStyleId>{5C22544A-7EE6-4342-B048-85BDC9FD1C3A}</a:tableStyleId>
              </a:tblPr>
              <a:tblGrid>
                <a:gridCol w="780902"/>
                <a:gridCol w="780902"/>
                <a:gridCol w="780902"/>
              </a:tblGrid>
              <a:tr h="601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Cells…</a:t>
                      </a:r>
                    </a:p>
                    <a:p>
                      <a:endParaRPr lang="en-US" dirty="0"/>
                    </a:p>
                  </a:txBody>
                  <a:tcPr/>
                </a:tc>
                <a:tc>
                  <a:txBody>
                    <a:bodyPr/>
                    <a:lstStyle/>
                    <a:p>
                      <a:endParaRPr lang="en-US" dirty="0"/>
                    </a:p>
                  </a:txBody>
                  <a:tcPr/>
                </a:tc>
                <a:tc>
                  <a:txBody>
                    <a:bodyPr/>
                    <a:lstStyle/>
                    <a:p>
                      <a:endParaRPr lang="en-US" dirty="0"/>
                    </a:p>
                  </a:txBody>
                  <a:tcPr/>
                </a:tc>
              </a:tr>
              <a:tr h="601678">
                <a:tc>
                  <a:txBody>
                    <a:bodyPr/>
                    <a:lstStyle/>
                    <a:p>
                      <a:endParaRPr lang="en-US"/>
                    </a:p>
                  </a:txBody>
                  <a:tcPr/>
                </a:tc>
                <a:tc>
                  <a:txBody>
                    <a:bodyPr/>
                    <a:lstStyle/>
                    <a:p>
                      <a:endParaRPr lang="en-US" dirty="0"/>
                    </a:p>
                  </a:txBody>
                  <a:tcPr/>
                </a:tc>
                <a:tc>
                  <a:txBody>
                    <a:bodyPr/>
                    <a:lstStyle/>
                    <a:p>
                      <a:endParaRPr lang="en-US"/>
                    </a:p>
                  </a:txBody>
                  <a:tcPr/>
                </a:tc>
              </a:tr>
              <a:tr h="601678">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5" name="TextBox 4"/>
          <p:cNvSpPr txBox="1"/>
          <p:nvPr/>
        </p:nvSpPr>
        <p:spPr>
          <a:xfrm>
            <a:off x="78615" y="2084915"/>
            <a:ext cx="3996735" cy="400110"/>
          </a:xfrm>
          <a:prstGeom prst="rect">
            <a:avLst/>
          </a:prstGeom>
          <a:noFill/>
        </p:spPr>
        <p:txBody>
          <a:bodyPr wrap="none" rtlCol="0">
            <a:spAutoFit/>
          </a:bodyPr>
          <a:lstStyle/>
          <a:p>
            <a:r>
              <a:rPr lang="en-US" sz="2000" dirty="0" smtClean="0"/>
              <a:t>       Attributes (i.e. columns) ….</a:t>
            </a:r>
            <a:endParaRPr lang="en-US" sz="2000" dirty="0"/>
          </a:p>
        </p:txBody>
      </p:sp>
      <p:sp>
        <p:nvSpPr>
          <p:cNvPr id="7" name="TextBox 6"/>
          <p:cNvSpPr txBox="1"/>
          <p:nvPr/>
        </p:nvSpPr>
        <p:spPr>
          <a:xfrm>
            <a:off x="-15667" y="2622494"/>
            <a:ext cx="869149" cy="1015663"/>
          </a:xfrm>
          <a:prstGeom prst="rect">
            <a:avLst/>
          </a:prstGeom>
          <a:noFill/>
        </p:spPr>
        <p:txBody>
          <a:bodyPr wrap="none" rtlCol="0">
            <a:spAutoFit/>
          </a:bodyPr>
          <a:lstStyle/>
          <a:p>
            <a:r>
              <a:rPr lang="en-US" sz="2000" dirty="0" smtClean="0"/>
              <a:t>Rows</a:t>
            </a:r>
          </a:p>
          <a:p>
            <a:r>
              <a:rPr lang="en-US" sz="2000" dirty="0" smtClean="0"/>
              <a:t>…</a:t>
            </a:r>
          </a:p>
          <a:p>
            <a:r>
              <a:rPr lang="en-US" sz="2000" dirty="0" smtClean="0"/>
              <a:t>…</a:t>
            </a:r>
            <a:endParaRPr lang="en-US" sz="2000" dirty="0"/>
          </a:p>
        </p:txBody>
      </p:sp>
      <p:sp>
        <p:nvSpPr>
          <p:cNvPr id="18" name="TextBox 17"/>
          <p:cNvSpPr txBox="1"/>
          <p:nvPr/>
        </p:nvSpPr>
        <p:spPr>
          <a:xfrm>
            <a:off x="1883650" y="1547155"/>
            <a:ext cx="1023229" cy="400110"/>
          </a:xfrm>
          <a:prstGeom prst="rect">
            <a:avLst/>
          </a:prstGeom>
          <a:noFill/>
        </p:spPr>
        <p:txBody>
          <a:bodyPr wrap="none" rtlCol="0">
            <a:spAutoFit/>
          </a:bodyPr>
          <a:lstStyle/>
          <a:p>
            <a:r>
              <a:rPr lang="en-US" sz="2000" dirty="0" smtClean="0"/>
              <a:t>TABLE</a:t>
            </a:r>
            <a:endParaRPr lang="en-US" sz="2000" dirty="0"/>
          </a:p>
        </p:txBody>
      </p:sp>
      <p:grpSp>
        <p:nvGrpSpPr>
          <p:cNvPr id="17" name="Group 16"/>
          <p:cNvGrpSpPr/>
          <p:nvPr/>
        </p:nvGrpSpPr>
        <p:grpSpPr>
          <a:xfrm>
            <a:off x="4917645" y="1700775"/>
            <a:ext cx="3341235" cy="2797280"/>
            <a:chOff x="4994455" y="1684715"/>
            <a:chExt cx="3341235" cy="2797280"/>
          </a:xfrm>
        </p:grpSpPr>
        <p:sp>
          <p:nvSpPr>
            <p:cNvPr id="6" name="Rectangle 5"/>
            <p:cNvSpPr/>
            <p:nvPr/>
          </p:nvSpPr>
          <p:spPr bwMode="auto">
            <a:xfrm>
              <a:off x="4994455" y="2491220"/>
              <a:ext cx="3341235" cy="197471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effectLst/>
                <a:latin typeface="Helvetica" pitchFamily="-96" charset="0"/>
              </a:endParaRPr>
            </a:p>
          </p:txBody>
        </p:sp>
        <p:cxnSp>
          <p:nvCxnSpPr>
            <p:cNvPr id="9" name="Straight Connector 8"/>
            <p:cNvCxnSpPr/>
            <p:nvPr/>
          </p:nvCxnSpPr>
          <p:spPr bwMode="auto">
            <a:xfrm>
              <a:off x="5685745" y="249122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633863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02992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764440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994455" y="3160165"/>
              <a:ext cx="33412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994455" y="3774645"/>
              <a:ext cx="33412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737856" y="1684715"/>
              <a:ext cx="1887761" cy="400110"/>
            </a:xfrm>
            <a:prstGeom prst="rect">
              <a:avLst/>
            </a:prstGeom>
            <a:noFill/>
          </p:spPr>
          <p:txBody>
            <a:bodyPr wrap="none" rtlCol="0">
              <a:spAutoFit/>
            </a:bodyPr>
            <a:lstStyle/>
            <a:p>
              <a:r>
                <a:rPr lang="en-US" sz="2000" dirty="0" smtClean="0"/>
                <a:t>DATA MATRIX</a:t>
              </a:r>
              <a:endParaRPr lang="en-US" sz="2000" dirty="0"/>
            </a:p>
          </p:txBody>
        </p:sp>
      </p:grpSp>
      <p:sp>
        <p:nvSpPr>
          <p:cNvPr id="21" name="TextBox 20"/>
          <p:cNvSpPr txBox="1"/>
          <p:nvPr/>
        </p:nvSpPr>
        <p:spPr>
          <a:xfrm>
            <a:off x="4917645" y="2123230"/>
            <a:ext cx="1707775" cy="400110"/>
          </a:xfrm>
          <a:prstGeom prst="rect">
            <a:avLst/>
          </a:prstGeom>
          <a:noFill/>
        </p:spPr>
        <p:txBody>
          <a:bodyPr wrap="none" rtlCol="0">
            <a:spAutoFit/>
          </a:bodyPr>
          <a:lstStyle/>
          <a:p>
            <a:r>
              <a:rPr lang="en-US" sz="2000" dirty="0" smtClean="0"/>
              <a:t>Variables ….</a:t>
            </a:r>
            <a:endParaRPr lang="en-US" sz="2000" dirty="0"/>
          </a:p>
        </p:txBody>
      </p:sp>
      <p:sp>
        <p:nvSpPr>
          <p:cNvPr id="22" name="TextBox 21"/>
          <p:cNvSpPr txBox="1"/>
          <p:nvPr/>
        </p:nvSpPr>
        <p:spPr>
          <a:xfrm>
            <a:off x="3611875" y="2622495"/>
            <a:ext cx="1367682" cy="1015663"/>
          </a:xfrm>
          <a:prstGeom prst="rect">
            <a:avLst/>
          </a:prstGeom>
          <a:noFill/>
        </p:spPr>
        <p:txBody>
          <a:bodyPr wrap="none" rtlCol="0">
            <a:spAutoFit/>
          </a:bodyPr>
          <a:lstStyle/>
          <a:p>
            <a:r>
              <a:rPr lang="en-US" sz="2000" dirty="0" smtClean="0"/>
              <a:t>Instances</a:t>
            </a:r>
          </a:p>
          <a:p>
            <a:r>
              <a:rPr lang="en-US" sz="2000" dirty="0" smtClean="0"/>
              <a:t>…</a:t>
            </a:r>
          </a:p>
          <a:p>
            <a:r>
              <a:rPr lang="en-US" sz="2000" dirty="0" smtClean="0"/>
              <a:t>…</a:t>
            </a:r>
            <a:endParaRPr lang="en-US" sz="2000" dirty="0"/>
          </a:p>
        </p:txBody>
      </p:sp>
      <p:sp>
        <p:nvSpPr>
          <p:cNvPr id="23" name="TextBox 22"/>
          <p:cNvSpPr txBox="1"/>
          <p:nvPr/>
        </p:nvSpPr>
        <p:spPr>
          <a:xfrm>
            <a:off x="769905" y="5349250"/>
            <a:ext cx="7725192" cy="400110"/>
          </a:xfrm>
          <a:prstGeom prst="rect">
            <a:avLst/>
          </a:prstGeom>
          <a:noFill/>
        </p:spPr>
        <p:txBody>
          <a:bodyPr wrap="none" rtlCol="0">
            <a:spAutoFit/>
          </a:bodyPr>
          <a:lstStyle/>
          <a:p>
            <a:r>
              <a:rPr lang="en-US" sz="2000" dirty="0"/>
              <a:t>a</a:t>
            </a:r>
            <a:r>
              <a:rPr lang="en-US" sz="2000" dirty="0" smtClean="0"/>
              <a:t>ttributes in the database relate to variables in the data matrix</a:t>
            </a:r>
          </a:p>
        </p:txBody>
      </p:sp>
    </p:spTree>
    <p:extLst>
      <p:ext uri="{BB962C8B-B14F-4D97-AF65-F5344CB8AC3E}">
        <p14:creationId xmlns:p14="http://schemas.microsoft.com/office/powerpoint/2010/main" val="2404265142"/>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en-US" smtClean="0"/>
              <a:t>Dealing with variables</a:t>
            </a:r>
          </a:p>
        </p:txBody>
      </p:sp>
      <p:sp>
        <p:nvSpPr>
          <p:cNvPr id="88067" name="Rectangle 3"/>
          <p:cNvSpPr>
            <a:spLocks noGrp="1" noChangeArrowheads="1"/>
          </p:cNvSpPr>
          <p:nvPr>
            <p:ph type="body" idx="1"/>
          </p:nvPr>
        </p:nvSpPr>
        <p:spPr/>
        <p:txBody>
          <a:bodyPr/>
          <a:lstStyle/>
          <a:p>
            <a:pPr eaLnBrk="1" hangingPunct="1">
              <a:defRPr/>
            </a:pPr>
            <a:r>
              <a:rPr lang="en-US" smtClean="0"/>
              <a:t>Variables as objects</a:t>
            </a:r>
          </a:p>
          <a:p>
            <a:pPr eaLnBrk="1" hangingPunct="1">
              <a:defRPr/>
            </a:pPr>
            <a:r>
              <a:rPr lang="en-US" smtClean="0"/>
              <a:t>Removing variables</a:t>
            </a:r>
          </a:p>
          <a:p>
            <a:pPr eaLnBrk="1" hangingPunct="1">
              <a:defRPr/>
            </a:pPr>
            <a:r>
              <a:rPr lang="en-US" smtClean="0"/>
              <a:t>Sparcity</a:t>
            </a:r>
          </a:p>
          <a:p>
            <a:pPr eaLnBrk="1" hangingPunct="1">
              <a:defRPr/>
            </a:pPr>
            <a:r>
              <a:rPr lang="en-US" smtClean="0"/>
              <a:t>Monotonicity</a:t>
            </a:r>
          </a:p>
          <a:p>
            <a:pPr eaLnBrk="1" hangingPunct="1">
              <a:defRPr/>
            </a:pPr>
            <a:r>
              <a:rPr lang="en-US" smtClean="0"/>
              <a:t>Increasing dimensionality</a:t>
            </a:r>
          </a:p>
          <a:p>
            <a:pPr eaLnBrk="1" hangingPunct="1">
              <a:defRPr/>
            </a:pPr>
            <a:r>
              <a:rPr lang="en-US" smtClean="0"/>
              <a:t>Outliers</a:t>
            </a:r>
          </a:p>
          <a:p>
            <a:pPr lvl="1" eaLnBrk="1" hangingPunct="1">
              <a:defRPr/>
            </a:pPr>
            <a:r>
              <a:rPr lang="en-US" smtClean="0"/>
              <a:t>values completely out of range</a:t>
            </a:r>
          </a:p>
        </p:txBody>
      </p:sp>
    </p:spTree>
    <p:extLst>
      <p:ext uri="{BB962C8B-B14F-4D97-AF65-F5344CB8AC3E}">
        <p14:creationId xmlns:p14="http://schemas.microsoft.com/office/powerpoint/2010/main" val="1053582604"/>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274638"/>
            <a:ext cx="8229600" cy="914400"/>
          </a:xfrm>
        </p:spPr>
        <p:txBody>
          <a:bodyPr/>
          <a:lstStyle/>
          <a:p>
            <a:pPr eaLnBrk="1" hangingPunct="1">
              <a:defRPr/>
            </a:pPr>
            <a:r>
              <a:rPr lang="en-US" smtClean="0"/>
              <a:t>Dealing with variables</a:t>
            </a:r>
          </a:p>
        </p:txBody>
      </p:sp>
      <p:sp>
        <p:nvSpPr>
          <p:cNvPr id="89091" name="Rectangle 3"/>
          <p:cNvSpPr>
            <a:spLocks noGrp="1" noChangeArrowheads="1"/>
          </p:cNvSpPr>
          <p:nvPr>
            <p:ph type="body" idx="1"/>
          </p:nvPr>
        </p:nvSpPr>
        <p:spPr>
          <a:xfrm>
            <a:off x="685800" y="1524000"/>
            <a:ext cx="7772400" cy="4953000"/>
          </a:xfrm>
        </p:spPr>
        <p:txBody>
          <a:bodyPr/>
          <a:lstStyle/>
          <a:p>
            <a:pPr eaLnBrk="1" hangingPunct="1">
              <a:defRPr/>
            </a:pPr>
            <a:r>
              <a:rPr lang="en-US" smtClean="0"/>
              <a:t>Variables as objects</a:t>
            </a:r>
          </a:p>
          <a:p>
            <a:pPr eaLnBrk="1" hangingPunct="1">
              <a:defRPr/>
            </a:pPr>
            <a:r>
              <a:rPr lang="en-US" smtClean="0"/>
              <a:t>Removing variables</a:t>
            </a:r>
          </a:p>
          <a:p>
            <a:pPr eaLnBrk="1" hangingPunct="1">
              <a:defRPr/>
            </a:pPr>
            <a:r>
              <a:rPr lang="en-US" smtClean="0"/>
              <a:t>Sparcity</a:t>
            </a:r>
          </a:p>
          <a:p>
            <a:pPr eaLnBrk="1" hangingPunct="1">
              <a:defRPr/>
            </a:pPr>
            <a:r>
              <a:rPr lang="en-US" smtClean="0"/>
              <a:t>Monotonicity</a:t>
            </a:r>
          </a:p>
          <a:p>
            <a:pPr eaLnBrk="1" hangingPunct="1">
              <a:defRPr/>
            </a:pPr>
            <a:r>
              <a:rPr lang="en-US" smtClean="0"/>
              <a:t>Increasing dimensionality</a:t>
            </a:r>
          </a:p>
          <a:p>
            <a:pPr eaLnBrk="1" hangingPunct="1">
              <a:defRPr/>
            </a:pPr>
            <a:r>
              <a:rPr lang="en-US" smtClean="0"/>
              <a:t>Outliers</a:t>
            </a:r>
          </a:p>
          <a:p>
            <a:pPr eaLnBrk="1" hangingPunct="1">
              <a:defRPr/>
            </a:pPr>
            <a:r>
              <a:rPr lang="en-US" smtClean="0"/>
              <a:t>Numerating categorical variables</a:t>
            </a:r>
          </a:p>
          <a:p>
            <a:pPr lvl="1" eaLnBrk="1" hangingPunct="1">
              <a:defRPr/>
            </a:pPr>
            <a:r>
              <a:rPr lang="en-US" smtClean="0"/>
              <a:t>natural ordering must be retained!</a:t>
            </a:r>
          </a:p>
          <a:p>
            <a:pPr lvl="1" eaLnBrk="1" hangingPunct="1">
              <a:defRPr/>
            </a:pPr>
            <a:r>
              <a:rPr lang="en-US" smtClean="0"/>
              <a:t>Day, half-day, half-month, month</a:t>
            </a:r>
          </a:p>
        </p:txBody>
      </p:sp>
    </p:spTree>
    <p:extLst>
      <p:ext uri="{BB962C8B-B14F-4D97-AF65-F5344CB8AC3E}">
        <p14:creationId xmlns:p14="http://schemas.microsoft.com/office/powerpoint/2010/main" val="1569863423"/>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274638"/>
            <a:ext cx="8229600" cy="914400"/>
          </a:xfrm>
        </p:spPr>
        <p:txBody>
          <a:bodyPr/>
          <a:lstStyle/>
          <a:p>
            <a:pPr eaLnBrk="1" hangingPunct="1">
              <a:defRPr/>
            </a:pPr>
            <a:r>
              <a:rPr lang="en-US" smtClean="0"/>
              <a:t>Dealing with variables</a:t>
            </a:r>
          </a:p>
        </p:txBody>
      </p:sp>
      <p:sp>
        <p:nvSpPr>
          <p:cNvPr id="90115" name="Rectangle 3"/>
          <p:cNvSpPr>
            <a:spLocks noGrp="1" noChangeArrowheads="1"/>
          </p:cNvSpPr>
          <p:nvPr>
            <p:ph type="body" idx="1"/>
          </p:nvPr>
        </p:nvSpPr>
        <p:spPr>
          <a:xfrm>
            <a:off x="685800" y="1524000"/>
            <a:ext cx="7772400" cy="4953000"/>
          </a:xfrm>
        </p:spPr>
        <p:txBody>
          <a:bodyPr/>
          <a:lstStyle/>
          <a:p>
            <a:pPr eaLnBrk="1" hangingPunct="1">
              <a:defRPr/>
            </a:pPr>
            <a:r>
              <a:rPr lang="en-US" dirty="0" smtClean="0"/>
              <a:t>Variables as objects</a:t>
            </a:r>
          </a:p>
          <a:p>
            <a:pPr eaLnBrk="1" hangingPunct="1">
              <a:defRPr/>
            </a:pPr>
            <a:r>
              <a:rPr lang="en-US" dirty="0" smtClean="0"/>
              <a:t>Removing variables</a:t>
            </a:r>
          </a:p>
          <a:p>
            <a:pPr eaLnBrk="1" hangingPunct="1">
              <a:defRPr/>
            </a:pPr>
            <a:r>
              <a:rPr lang="en-US" dirty="0" err="1" smtClean="0"/>
              <a:t>Sparcity</a:t>
            </a:r>
            <a:endParaRPr lang="en-US" dirty="0" smtClean="0"/>
          </a:p>
          <a:p>
            <a:pPr eaLnBrk="1" hangingPunct="1">
              <a:defRPr/>
            </a:pPr>
            <a:r>
              <a:rPr lang="en-US" dirty="0" err="1" smtClean="0"/>
              <a:t>Monotonicity</a:t>
            </a:r>
            <a:endParaRPr lang="en-US" dirty="0" smtClean="0"/>
          </a:p>
          <a:p>
            <a:pPr eaLnBrk="1" hangingPunct="1">
              <a:defRPr/>
            </a:pPr>
            <a:r>
              <a:rPr lang="en-US" dirty="0" smtClean="0"/>
              <a:t>Increasing dimensionality</a:t>
            </a:r>
          </a:p>
          <a:p>
            <a:pPr eaLnBrk="1" hangingPunct="1">
              <a:defRPr/>
            </a:pPr>
            <a:r>
              <a:rPr lang="en-US" dirty="0" smtClean="0"/>
              <a:t>Outliers</a:t>
            </a:r>
          </a:p>
          <a:p>
            <a:pPr eaLnBrk="1" hangingPunct="1">
              <a:defRPr/>
            </a:pPr>
            <a:r>
              <a:rPr lang="en-US" dirty="0" smtClean="0"/>
              <a:t>Numerating categorical variables</a:t>
            </a:r>
          </a:p>
          <a:p>
            <a:pPr eaLnBrk="1" hangingPunct="1">
              <a:defRPr/>
            </a:pPr>
            <a:r>
              <a:rPr lang="en-US" dirty="0" smtClean="0"/>
              <a:t>Anachronisms</a:t>
            </a:r>
          </a:p>
        </p:txBody>
      </p:sp>
    </p:spTree>
    <p:extLst>
      <p:ext uri="{BB962C8B-B14F-4D97-AF65-F5344CB8AC3E}">
        <p14:creationId xmlns:p14="http://schemas.microsoft.com/office/powerpoint/2010/main" val="2629239383"/>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274638"/>
            <a:ext cx="8229600" cy="990600"/>
          </a:xfrm>
        </p:spPr>
        <p:txBody>
          <a:bodyPr/>
          <a:lstStyle/>
          <a:p>
            <a:pPr eaLnBrk="1" hangingPunct="1">
              <a:defRPr/>
            </a:pPr>
            <a:r>
              <a:rPr lang="en-US" smtClean="0"/>
              <a:t>Building mineable data sets</a:t>
            </a:r>
          </a:p>
        </p:txBody>
      </p:sp>
      <p:sp>
        <p:nvSpPr>
          <p:cNvPr id="91139" name="Rectangle 3"/>
          <p:cNvSpPr>
            <a:spLocks noGrp="1" noChangeArrowheads="1"/>
          </p:cNvSpPr>
          <p:nvPr>
            <p:ph type="body" idx="1"/>
          </p:nvPr>
        </p:nvSpPr>
        <p:spPr>
          <a:xfrm>
            <a:off x="685800" y="1676400"/>
            <a:ext cx="8077200" cy="5029200"/>
          </a:xfrm>
        </p:spPr>
        <p:txBody>
          <a:bodyPr/>
          <a:lstStyle/>
          <a:p>
            <a:pPr eaLnBrk="1" hangingPunct="1">
              <a:defRPr/>
            </a:pPr>
            <a:r>
              <a:rPr lang="en-US" smtClean="0"/>
              <a:t>Make things as easy for the tool as possible!</a:t>
            </a:r>
          </a:p>
          <a:p>
            <a:pPr lvl="1" eaLnBrk="1" hangingPunct="1">
              <a:defRPr/>
            </a:pPr>
            <a:r>
              <a:rPr lang="en-US" smtClean="0"/>
              <a:t>Expert knowledge of the algorithms needed</a:t>
            </a:r>
          </a:p>
          <a:p>
            <a:pPr eaLnBrk="1" hangingPunct="1">
              <a:defRPr/>
            </a:pPr>
            <a:r>
              <a:rPr lang="en-US" smtClean="0"/>
              <a:t>Exposing the information content</a:t>
            </a:r>
          </a:p>
          <a:p>
            <a:pPr lvl="1" eaLnBrk="1" hangingPunct="1">
              <a:defRPr/>
            </a:pPr>
            <a:r>
              <a:rPr lang="en-US" smtClean="0"/>
              <a:t>if you know how to deduce a feature, do it yourself and don’t make the tool find it out </a:t>
            </a:r>
          </a:p>
          <a:p>
            <a:pPr lvl="1" eaLnBrk="1" hangingPunct="1">
              <a:defRPr/>
            </a:pPr>
            <a:r>
              <a:rPr lang="en-US" smtClean="0"/>
              <a:t>to save time and reduce noise</a:t>
            </a:r>
          </a:p>
          <a:p>
            <a:pPr lvl="1" eaLnBrk="1" hangingPunct="1">
              <a:defRPr/>
            </a:pPr>
            <a:r>
              <a:rPr lang="en-US" smtClean="0"/>
              <a:t>i.e. include relevant domain knowledge</a:t>
            </a:r>
          </a:p>
          <a:p>
            <a:pPr lvl="2" eaLnBrk="1" hangingPunct="1">
              <a:defRPr/>
            </a:pPr>
            <a:r>
              <a:rPr lang="en-US" smtClean="0"/>
              <a:t>Understanding of the data, problem and solutions space needed</a:t>
            </a:r>
          </a:p>
        </p:txBody>
      </p:sp>
    </p:spTree>
    <p:extLst>
      <p:ext uri="{BB962C8B-B14F-4D97-AF65-F5344CB8AC3E}">
        <p14:creationId xmlns:p14="http://schemas.microsoft.com/office/powerpoint/2010/main" val="42886754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274638"/>
            <a:ext cx="8229600" cy="990600"/>
          </a:xfrm>
        </p:spPr>
        <p:txBody>
          <a:bodyPr/>
          <a:lstStyle/>
          <a:p>
            <a:pPr eaLnBrk="1" hangingPunct="1">
              <a:defRPr/>
            </a:pPr>
            <a:r>
              <a:rPr lang="en-US" smtClean="0"/>
              <a:t>Building mineable data sets</a:t>
            </a:r>
          </a:p>
        </p:txBody>
      </p:sp>
      <p:sp>
        <p:nvSpPr>
          <p:cNvPr id="92163" name="Rectangle 3"/>
          <p:cNvSpPr>
            <a:spLocks noGrp="1" noChangeArrowheads="1"/>
          </p:cNvSpPr>
          <p:nvPr>
            <p:ph type="body" idx="1"/>
          </p:nvPr>
        </p:nvSpPr>
        <p:spPr>
          <a:xfrm>
            <a:off x="685800" y="1676400"/>
            <a:ext cx="7772400" cy="4419600"/>
          </a:xfrm>
        </p:spPr>
        <p:txBody>
          <a:bodyPr/>
          <a:lstStyle/>
          <a:p>
            <a:pPr eaLnBrk="1" hangingPunct="1">
              <a:defRPr/>
            </a:pPr>
            <a:r>
              <a:rPr lang="en-US" smtClean="0"/>
              <a:t>Make things as easy for the tool as possible!</a:t>
            </a:r>
          </a:p>
          <a:p>
            <a:pPr eaLnBrk="1" hangingPunct="1">
              <a:defRPr/>
            </a:pPr>
            <a:r>
              <a:rPr lang="en-US" smtClean="0"/>
              <a:t>Exposing the information content</a:t>
            </a:r>
          </a:p>
          <a:p>
            <a:pPr eaLnBrk="1" hangingPunct="1">
              <a:defRPr/>
            </a:pPr>
            <a:r>
              <a:rPr lang="en-US" smtClean="0"/>
              <a:t>Getting enough data</a:t>
            </a:r>
          </a:p>
          <a:p>
            <a:pPr lvl="1" eaLnBrk="1" hangingPunct="1">
              <a:defRPr/>
            </a:pPr>
            <a:r>
              <a:rPr lang="en-US" smtClean="0"/>
              <a:t>Do the observed values cover the whole range of data?</a:t>
            </a:r>
          </a:p>
          <a:p>
            <a:pPr lvl="1" eaLnBrk="1" hangingPunct="1">
              <a:defRPr/>
            </a:pPr>
            <a:r>
              <a:rPr lang="en-US" smtClean="0"/>
              <a:t>Combinatorial explosion of features</a:t>
            </a:r>
          </a:p>
          <a:p>
            <a:pPr lvl="2" eaLnBrk="1" hangingPunct="1">
              <a:defRPr/>
            </a:pPr>
            <a:r>
              <a:rPr lang="en-US" smtClean="0"/>
              <a:t>Is a lesser certainty enough? Makes problems tractable.</a:t>
            </a:r>
          </a:p>
        </p:txBody>
      </p:sp>
    </p:spTree>
    <p:extLst>
      <p:ext uri="{BB962C8B-B14F-4D97-AF65-F5344CB8AC3E}">
        <p14:creationId xmlns:p14="http://schemas.microsoft.com/office/powerpoint/2010/main" val="305122239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274638"/>
            <a:ext cx="8229600" cy="990600"/>
          </a:xfrm>
        </p:spPr>
        <p:txBody>
          <a:bodyPr/>
          <a:lstStyle/>
          <a:p>
            <a:pPr eaLnBrk="1" hangingPunct="1">
              <a:defRPr/>
            </a:pPr>
            <a:r>
              <a:rPr lang="en-US" smtClean="0"/>
              <a:t>Building mineable data sets</a:t>
            </a:r>
          </a:p>
        </p:txBody>
      </p:sp>
      <p:sp>
        <p:nvSpPr>
          <p:cNvPr id="93187" name="Rectangle 3"/>
          <p:cNvSpPr>
            <a:spLocks noGrp="1" noChangeArrowheads="1"/>
          </p:cNvSpPr>
          <p:nvPr>
            <p:ph type="body" idx="1"/>
          </p:nvPr>
        </p:nvSpPr>
        <p:spPr>
          <a:xfrm>
            <a:off x="685800" y="1676400"/>
            <a:ext cx="7772400" cy="4419600"/>
          </a:xfrm>
        </p:spPr>
        <p:txBody>
          <a:bodyPr/>
          <a:lstStyle/>
          <a:p>
            <a:pPr eaLnBrk="1" hangingPunct="1">
              <a:defRPr/>
            </a:pPr>
            <a:r>
              <a:rPr lang="en-US" smtClean="0"/>
              <a:t>Make things as easy for the tool as possible!</a:t>
            </a:r>
          </a:p>
          <a:p>
            <a:pPr eaLnBrk="1" hangingPunct="1">
              <a:defRPr/>
            </a:pPr>
            <a:r>
              <a:rPr lang="en-US" smtClean="0"/>
              <a:t>Exposing the information content</a:t>
            </a:r>
          </a:p>
          <a:p>
            <a:pPr eaLnBrk="1" hangingPunct="1">
              <a:defRPr/>
            </a:pPr>
            <a:r>
              <a:rPr lang="en-US" smtClean="0"/>
              <a:t>Getting enough data</a:t>
            </a:r>
          </a:p>
          <a:p>
            <a:pPr eaLnBrk="1" hangingPunct="1">
              <a:defRPr/>
            </a:pPr>
            <a:r>
              <a:rPr lang="en-US" smtClean="0"/>
              <a:t>Missing and empty values</a:t>
            </a:r>
          </a:p>
          <a:p>
            <a:pPr lvl="1" eaLnBrk="1" hangingPunct="1">
              <a:defRPr/>
            </a:pPr>
            <a:r>
              <a:rPr lang="en-US" smtClean="0"/>
              <a:t>to fill in or to discard?</a:t>
            </a:r>
          </a:p>
          <a:p>
            <a:pPr lvl="1" eaLnBrk="1" hangingPunct="1">
              <a:defRPr/>
            </a:pPr>
            <a:endParaRPr lang="en-US" smtClean="0"/>
          </a:p>
        </p:txBody>
      </p:sp>
    </p:spTree>
    <p:extLst>
      <p:ext uri="{BB962C8B-B14F-4D97-AF65-F5344CB8AC3E}">
        <p14:creationId xmlns:p14="http://schemas.microsoft.com/office/powerpoint/2010/main" val="1449912607"/>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274638"/>
            <a:ext cx="8229600" cy="990600"/>
          </a:xfrm>
        </p:spPr>
        <p:txBody>
          <a:bodyPr/>
          <a:lstStyle/>
          <a:p>
            <a:pPr eaLnBrk="1" hangingPunct="1">
              <a:defRPr/>
            </a:pPr>
            <a:r>
              <a:rPr lang="en-US" smtClean="0"/>
              <a:t>Building mineable data sets</a:t>
            </a:r>
          </a:p>
        </p:txBody>
      </p:sp>
      <p:sp>
        <p:nvSpPr>
          <p:cNvPr id="94211" name="Rectangle 3"/>
          <p:cNvSpPr>
            <a:spLocks noGrp="1" noChangeArrowheads="1"/>
          </p:cNvSpPr>
          <p:nvPr>
            <p:ph type="body" idx="1"/>
          </p:nvPr>
        </p:nvSpPr>
        <p:spPr>
          <a:xfrm>
            <a:off x="685800" y="1676400"/>
            <a:ext cx="7772400" cy="4419600"/>
          </a:xfrm>
        </p:spPr>
        <p:txBody>
          <a:bodyPr/>
          <a:lstStyle/>
          <a:p>
            <a:pPr eaLnBrk="1" hangingPunct="1">
              <a:defRPr/>
            </a:pPr>
            <a:r>
              <a:rPr lang="en-US" dirty="0" smtClean="0"/>
              <a:t>Make things as easy for the tool as possible!</a:t>
            </a:r>
          </a:p>
          <a:p>
            <a:pPr eaLnBrk="1" hangingPunct="1">
              <a:defRPr/>
            </a:pPr>
            <a:r>
              <a:rPr lang="en-US" dirty="0" smtClean="0"/>
              <a:t>Exposing the information content</a:t>
            </a:r>
          </a:p>
          <a:p>
            <a:pPr eaLnBrk="1" hangingPunct="1">
              <a:defRPr/>
            </a:pPr>
            <a:r>
              <a:rPr lang="en-US" dirty="0" smtClean="0"/>
              <a:t>Getting enough data</a:t>
            </a:r>
          </a:p>
          <a:p>
            <a:pPr eaLnBrk="1" hangingPunct="1">
              <a:defRPr/>
            </a:pPr>
            <a:r>
              <a:rPr lang="en-US" dirty="0" smtClean="0"/>
              <a:t>Missing and empty values</a:t>
            </a:r>
          </a:p>
          <a:p>
            <a:pPr lvl="1" eaLnBrk="1" hangingPunct="1">
              <a:defRPr/>
            </a:pPr>
            <a:r>
              <a:rPr lang="en-US" dirty="0" smtClean="0"/>
              <a:t>to fill in or to discard?</a:t>
            </a:r>
          </a:p>
          <a:p>
            <a:pPr eaLnBrk="1" hangingPunct="1">
              <a:defRPr/>
            </a:pPr>
            <a:r>
              <a:rPr lang="en-US" dirty="0" smtClean="0"/>
              <a:t>Shape of the data set</a:t>
            </a:r>
          </a:p>
          <a:p>
            <a:pPr lvl="1" eaLnBrk="1" hangingPunct="1">
              <a:defRPr/>
            </a:pPr>
            <a:endParaRPr lang="en-US" dirty="0" smtClean="0"/>
          </a:p>
        </p:txBody>
      </p:sp>
    </p:spTree>
    <p:extLst>
      <p:ext uri="{BB962C8B-B14F-4D97-AF65-F5344CB8AC3E}">
        <p14:creationId xmlns:p14="http://schemas.microsoft.com/office/powerpoint/2010/main" val="119208219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52600"/>
            <a:ext cx="9144000" cy="1847850"/>
          </a:xfrm>
        </p:spPr>
        <p:txBody>
          <a:bodyPr/>
          <a:lstStyle/>
          <a:p>
            <a:pPr>
              <a:defRPr/>
            </a:pPr>
            <a:r>
              <a:rPr lang="en-US"/>
              <a:t>Data Preparation for Data Mining</a:t>
            </a:r>
          </a:p>
        </p:txBody>
      </p:sp>
      <p:sp>
        <p:nvSpPr>
          <p:cNvPr id="2051" name="Rectangle 3"/>
          <p:cNvSpPr>
            <a:spLocks noGrp="1" noChangeArrowheads="1"/>
          </p:cNvSpPr>
          <p:nvPr>
            <p:ph type="subTitle" idx="1"/>
          </p:nvPr>
        </p:nvSpPr>
        <p:spPr/>
        <p:txBody>
          <a:bodyPr/>
          <a:lstStyle/>
          <a:p>
            <a:pPr>
              <a:defRPr/>
            </a:pPr>
            <a:r>
              <a:rPr lang="en-US" dirty="0" smtClean="0"/>
              <a:t>Part 2</a:t>
            </a:r>
            <a:endParaRPr lang="en-US" dirty="0"/>
          </a:p>
        </p:txBody>
      </p:sp>
    </p:spTree>
    <p:extLst>
      <p:ext uri="{BB962C8B-B14F-4D97-AF65-F5344CB8AC3E}">
        <p14:creationId xmlns:p14="http://schemas.microsoft.com/office/powerpoint/2010/main" val="1074608839"/>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dirty="0" smtClean="0"/>
              <a:t>Part 2 </a:t>
            </a:r>
            <a:r>
              <a:rPr lang="en-US" dirty="0"/>
              <a:t>Overview</a:t>
            </a:r>
          </a:p>
        </p:txBody>
      </p:sp>
      <p:sp>
        <p:nvSpPr>
          <p:cNvPr id="154627" name="Rectangle 3"/>
          <p:cNvSpPr>
            <a:spLocks noGrp="1" noChangeArrowheads="1"/>
          </p:cNvSpPr>
          <p:nvPr>
            <p:ph type="body" idx="1"/>
          </p:nvPr>
        </p:nvSpPr>
        <p:spPr/>
        <p:txBody>
          <a:bodyPr/>
          <a:lstStyle/>
          <a:p>
            <a:pPr>
              <a:defRPr/>
            </a:pPr>
            <a:r>
              <a:rPr lang="en-AU"/>
              <a:t>Data Preparation as a Process</a:t>
            </a:r>
          </a:p>
          <a:p>
            <a:pPr lvl="1">
              <a:defRPr/>
            </a:pPr>
            <a:r>
              <a:rPr lang="en-AU"/>
              <a:t>Inputs, Outputs, Models and Decisions</a:t>
            </a:r>
          </a:p>
          <a:p>
            <a:pPr lvl="1">
              <a:defRPr/>
            </a:pPr>
            <a:r>
              <a:rPr lang="en-AU"/>
              <a:t>Modelling Tools and Data Preparation</a:t>
            </a:r>
          </a:p>
          <a:p>
            <a:pPr lvl="1">
              <a:defRPr/>
            </a:pPr>
            <a:r>
              <a:rPr lang="en-AU"/>
              <a:t>Stages of Data Preparation</a:t>
            </a:r>
          </a:p>
          <a:p>
            <a:pPr lvl="1">
              <a:defRPr/>
            </a:pPr>
            <a:r>
              <a:rPr lang="en-AU"/>
              <a:t>Overview of Basic Data Preparation Techniques</a:t>
            </a:r>
            <a:endParaRPr lang="en-US"/>
          </a:p>
        </p:txBody>
      </p:sp>
    </p:spTree>
    <p:extLst>
      <p:ext uri="{BB962C8B-B14F-4D97-AF65-F5344CB8AC3E}">
        <p14:creationId xmlns:p14="http://schemas.microsoft.com/office/powerpoint/2010/main" val="3666229012"/>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a:defRPr/>
            </a:pPr>
            <a:r>
              <a:rPr lang="en-US"/>
              <a:t>The Right Context</a:t>
            </a:r>
          </a:p>
        </p:txBody>
      </p:sp>
      <p:sp>
        <p:nvSpPr>
          <p:cNvPr id="233475" name="Rectangle 3"/>
          <p:cNvSpPr>
            <a:spLocks noGrp="1" noChangeArrowheads="1"/>
          </p:cNvSpPr>
          <p:nvPr>
            <p:ph type="body" idx="1"/>
          </p:nvPr>
        </p:nvSpPr>
        <p:spPr/>
        <p:txBody>
          <a:bodyPr/>
          <a:lstStyle/>
          <a:p>
            <a:pPr>
              <a:defRPr/>
            </a:pPr>
            <a:endParaRPr lang="en-US"/>
          </a:p>
          <a:p>
            <a:pPr>
              <a:defRPr/>
            </a:pPr>
            <a:r>
              <a:rPr lang="en-US"/>
              <a:t>Data exploration</a:t>
            </a:r>
          </a:p>
          <a:p>
            <a:pPr>
              <a:defRPr/>
            </a:pPr>
            <a:r>
              <a:rPr lang="en-US"/>
              <a:t>Identifying the problem to solve</a:t>
            </a:r>
          </a:p>
          <a:p>
            <a:pPr>
              <a:defRPr/>
            </a:pPr>
            <a:r>
              <a:rPr lang="en-US"/>
              <a:t>Defining the solution</a:t>
            </a:r>
          </a:p>
        </p:txBody>
      </p:sp>
    </p:spTree>
    <p:extLst>
      <p:ext uri="{BB962C8B-B14F-4D97-AF65-F5344CB8AC3E}">
        <p14:creationId xmlns:p14="http://schemas.microsoft.com/office/powerpoint/2010/main" val="34919507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dirty="0" smtClean="0"/>
              <a:t>Terms  database to math</a:t>
            </a:r>
            <a:endParaRPr lang="en-US" sz="4000" dirty="0"/>
          </a:p>
        </p:txBody>
      </p:sp>
      <p:sp>
        <p:nvSpPr>
          <p:cNvPr id="4" name="Cube 3"/>
          <p:cNvSpPr/>
          <p:nvPr/>
        </p:nvSpPr>
        <p:spPr bwMode="auto">
          <a:xfrm>
            <a:off x="731500" y="3297724"/>
            <a:ext cx="2600511" cy="2205145"/>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 name="TextBox 4"/>
          <p:cNvSpPr txBox="1"/>
          <p:nvPr/>
        </p:nvSpPr>
        <p:spPr>
          <a:xfrm>
            <a:off x="501070" y="1662370"/>
            <a:ext cx="4296369" cy="1323439"/>
          </a:xfrm>
          <a:prstGeom prst="rect">
            <a:avLst/>
          </a:prstGeom>
          <a:noFill/>
        </p:spPr>
        <p:txBody>
          <a:bodyPr wrap="none" rtlCol="0">
            <a:spAutoFit/>
          </a:bodyPr>
          <a:lstStyle/>
          <a:p>
            <a:r>
              <a:rPr lang="en-US" sz="2000" dirty="0" smtClean="0"/>
              <a:t>TABLES can 2 or more</a:t>
            </a:r>
          </a:p>
          <a:p>
            <a:r>
              <a:rPr lang="en-US" sz="2000" dirty="0" smtClean="0"/>
              <a:t>dimensions (multi-way) given by </a:t>
            </a:r>
          </a:p>
          <a:p>
            <a:r>
              <a:rPr lang="en-US" sz="2000" dirty="0" smtClean="0"/>
              <a:t>discrete attributes called Factors</a:t>
            </a:r>
          </a:p>
          <a:p>
            <a:endParaRPr lang="en-US" sz="2000" dirty="0"/>
          </a:p>
        </p:txBody>
      </p:sp>
      <p:cxnSp>
        <p:nvCxnSpPr>
          <p:cNvPr id="6" name="Straight Arrow Connector 5"/>
          <p:cNvCxnSpPr/>
          <p:nvPr/>
        </p:nvCxnSpPr>
        <p:spPr bwMode="auto">
          <a:xfrm flipV="1">
            <a:off x="597082" y="4427530"/>
            <a:ext cx="0" cy="101741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V="1">
            <a:off x="749482" y="5597345"/>
            <a:ext cx="1057358"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V="1">
            <a:off x="2920585" y="5143714"/>
            <a:ext cx="411426" cy="3975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654690" y="5656490"/>
            <a:ext cx="1404552" cy="338554"/>
          </a:xfrm>
          <a:prstGeom prst="rect">
            <a:avLst/>
          </a:prstGeom>
          <a:noFill/>
        </p:spPr>
        <p:txBody>
          <a:bodyPr wrap="none" rtlCol="0">
            <a:spAutoFit/>
          </a:bodyPr>
          <a:lstStyle/>
          <a:p>
            <a:r>
              <a:rPr lang="en-US" sz="1600" dirty="0" smtClean="0"/>
              <a:t>Dimensions </a:t>
            </a:r>
            <a:endParaRPr lang="en-US" sz="1600" dirty="0"/>
          </a:p>
        </p:txBody>
      </p:sp>
      <p:grpSp>
        <p:nvGrpSpPr>
          <p:cNvPr id="16" name="Group 15"/>
          <p:cNvGrpSpPr/>
          <p:nvPr/>
        </p:nvGrpSpPr>
        <p:grpSpPr>
          <a:xfrm>
            <a:off x="5141711" y="1662370"/>
            <a:ext cx="3880293" cy="3497404"/>
            <a:chOff x="4802430" y="984591"/>
            <a:chExt cx="3880293" cy="3497404"/>
          </a:xfrm>
        </p:grpSpPr>
        <p:sp>
          <p:nvSpPr>
            <p:cNvPr id="17" name="Rectangle 16"/>
            <p:cNvSpPr/>
            <p:nvPr/>
          </p:nvSpPr>
          <p:spPr bwMode="auto">
            <a:xfrm>
              <a:off x="4994455" y="2491220"/>
              <a:ext cx="3341235" cy="197471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effectLst/>
                <a:latin typeface="Helvetica" pitchFamily="-96" charset="0"/>
              </a:endParaRPr>
            </a:p>
          </p:txBody>
        </p:sp>
        <p:cxnSp>
          <p:nvCxnSpPr>
            <p:cNvPr id="18" name="Straight Connector 17"/>
            <p:cNvCxnSpPr/>
            <p:nvPr/>
          </p:nvCxnSpPr>
          <p:spPr bwMode="auto">
            <a:xfrm>
              <a:off x="5685745" y="249122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633863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702992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644400" y="2507280"/>
              <a:ext cx="0" cy="19747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4994455" y="3160165"/>
              <a:ext cx="33412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4994455" y="3774645"/>
              <a:ext cx="33412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TextBox 23"/>
            <p:cNvSpPr txBox="1"/>
            <p:nvPr/>
          </p:nvSpPr>
          <p:spPr>
            <a:xfrm>
              <a:off x="4802430" y="984591"/>
              <a:ext cx="3880293" cy="1015663"/>
            </a:xfrm>
            <a:prstGeom prst="rect">
              <a:avLst/>
            </a:prstGeom>
            <a:noFill/>
          </p:spPr>
          <p:txBody>
            <a:bodyPr wrap="none" rtlCol="0">
              <a:spAutoFit/>
            </a:bodyPr>
            <a:lstStyle/>
            <a:p>
              <a:r>
                <a:rPr lang="en-US" sz="2000" dirty="0" smtClean="0"/>
                <a:t>In DATA MATRIX each variable</a:t>
              </a:r>
            </a:p>
            <a:p>
              <a:r>
                <a:rPr lang="en-US" sz="2000" dirty="0" smtClean="0"/>
                <a:t>is a dimension in </a:t>
              </a:r>
            </a:p>
            <a:p>
              <a:r>
                <a:rPr lang="en-US" sz="2000" dirty="0" smtClean="0"/>
                <a:t>some coordinate space</a:t>
              </a:r>
            </a:p>
          </p:txBody>
        </p:sp>
      </p:grpSp>
      <p:sp>
        <p:nvSpPr>
          <p:cNvPr id="25" name="TextBox 24"/>
          <p:cNvSpPr txBox="1"/>
          <p:nvPr/>
        </p:nvSpPr>
        <p:spPr>
          <a:xfrm>
            <a:off x="5416910" y="2768889"/>
            <a:ext cx="2566728" cy="400110"/>
          </a:xfrm>
          <a:prstGeom prst="rect">
            <a:avLst/>
          </a:prstGeom>
          <a:noFill/>
        </p:spPr>
        <p:txBody>
          <a:bodyPr wrap="none" rtlCol="0">
            <a:spAutoFit/>
          </a:bodyPr>
          <a:lstStyle/>
          <a:p>
            <a:r>
              <a:rPr lang="en-US" sz="2000" dirty="0"/>
              <a:t>x</a:t>
            </a:r>
            <a:r>
              <a:rPr lang="en-US" sz="2000" dirty="0" smtClean="0"/>
              <a:t>1       x2       x3   ….</a:t>
            </a:r>
            <a:endParaRPr lang="en-US" sz="2000" dirty="0"/>
          </a:p>
        </p:txBody>
      </p:sp>
      <p:sp>
        <p:nvSpPr>
          <p:cNvPr id="26" name="TextBox 25"/>
          <p:cNvSpPr txBox="1"/>
          <p:nvPr/>
        </p:nvSpPr>
        <p:spPr>
          <a:xfrm>
            <a:off x="3842305" y="3297725"/>
            <a:ext cx="1609736" cy="1323439"/>
          </a:xfrm>
          <a:prstGeom prst="rect">
            <a:avLst/>
          </a:prstGeom>
          <a:noFill/>
        </p:spPr>
        <p:txBody>
          <a:bodyPr wrap="none" rtlCol="0">
            <a:spAutoFit/>
          </a:bodyPr>
          <a:lstStyle/>
          <a:p>
            <a:r>
              <a:rPr lang="en-US" sz="2000" dirty="0" smtClean="0"/>
              <a:t>Row Vector</a:t>
            </a:r>
          </a:p>
          <a:p>
            <a:r>
              <a:rPr lang="en-US" sz="2000" dirty="0"/>
              <a:t>i</a:t>
            </a:r>
            <a:r>
              <a:rPr lang="en-US" sz="2000" dirty="0" smtClean="0"/>
              <a:t>s a</a:t>
            </a:r>
          </a:p>
          <a:p>
            <a:r>
              <a:rPr lang="en-US" sz="2000" dirty="0" smtClean="0"/>
              <a:t>Coordinate</a:t>
            </a:r>
          </a:p>
          <a:p>
            <a:r>
              <a:rPr lang="en-US" sz="2000" dirty="0" smtClean="0"/>
              <a:t>Pt. ….</a:t>
            </a:r>
            <a:endParaRPr lang="en-US" sz="2000" dirty="0"/>
          </a:p>
        </p:txBody>
      </p:sp>
      <p:sp>
        <p:nvSpPr>
          <p:cNvPr id="28" name="TextBox 27"/>
          <p:cNvSpPr txBox="1"/>
          <p:nvPr/>
        </p:nvSpPr>
        <p:spPr>
          <a:xfrm>
            <a:off x="3652676" y="5333324"/>
            <a:ext cx="5032340" cy="1323439"/>
          </a:xfrm>
          <a:prstGeom prst="rect">
            <a:avLst/>
          </a:prstGeom>
          <a:noFill/>
        </p:spPr>
        <p:txBody>
          <a:bodyPr wrap="none" rtlCol="0">
            <a:spAutoFit/>
          </a:bodyPr>
          <a:lstStyle/>
          <a:p>
            <a:pPr marL="342900" indent="-342900">
              <a:buFont typeface="Arial" pitchFamily="34" charset="0"/>
              <a:buChar char="•"/>
            </a:pPr>
            <a:r>
              <a:rPr lang="en-US" sz="2000" dirty="0" smtClean="0"/>
              <a:t>Matrix Variables can also be Factors</a:t>
            </a:r>
          </a:p>
          <a:p>
            <a:pPr marL="342900" indent="-342900">
              <a:buFont typeface="Arial" pitchFamily="34" charset="0"/>
              <a:buChar char="•"/>
            </a:pPr>
            <a:r>
              <a:rPr lang="en-US" sz="2000" dirty="0" smtClean="0"/>
              <a:t>Factor Tables can also be treated</a:t>
            </a:r>
          </a:p>
          <a:p>
            <a:r>
              <a:rPr lang="en-US" sz="2000" dirty="0" smtClean="0"/>
              <a:t>mathematically</a:t>
            </a:r>
          </a:p>
          <a:p>
            <a:endParaRPr lang="en-US" sz="2000" dirty="0" smtClean="0"/>
          </a:p>
        </p:txBody>
      </p:sp>
    </p:spTree>
    <p:extLst>
      <p:ext uri="{BB962C8B-B14F-4D97-AF65-F5344CB8AC3E}">
        <p14:creationId xmlns:p14="http://schemas.microsoft.com/office/powerpoint/2010/main" val="3222966411"/>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a:t>Why Data Preprocessing?</a:t>
            </a:r>
          </a:p>
        </p:txBody>
      </p:sp>
      <p:sp>
        <p:nvSpPr>
          <p:cNvPr id="228355" name="Rectangle 3"/>
          <p:cNvSpPr>
            <a:spLocks noGrp="1" noChangeArrowheads="1"/>
          </p:cNvSpPr>
          <p:nvPr>
            <p:ph type="body" idx="1"/>
          </p:nvPr>
        </p:nvSpPr>
        <p:spPr>
          <a:xfrm>
            <a:off x="609600" y="1752600"/>
            <a:ext cx="8153400" cy="4724400"/>
          </a:xfrm>
        </p:spPr>
        <p:txBody>
          <a:bodyPr/>
          <a:lstStyle/>
          <a:p>
            <a:pPr>
              <a:lnSpc>
                <a:spcPct val="90000"/>
              </a:lnSpc>
              <a:defRPr/>
            </a:pPr>
            <a:r>
              <a:rPr lang="en-US"/>
              <a:t>Data in the real world is far from clean </a:t>
            </a:r>
          </a:p>
          <a:p>
            <a:pPr lvl="1">
              <a:lnSpc>
                <a:spcPct val="90000"/>
              </a:lnSpc>
              <a:defRPr/>
            </a:pPr>
            <a:r>
              <a:rPr lang="en-US">
                <a:solidFill>
                  <a:schemeClr val="hlink"/>
                </a:solidFill>
              </a:rPr>
              <a:t>incomplete</a:t>
            </a:r>
            <a:r>
              <a:rPr lang="en-US"/>
              <a:t>: lacking attribute values, lacking certain attributes of interest, or containing only aggregate data</a:t>
            </a:r>
          </a:p>
          <a:p>
            <a:pPr lvl="1">
              <a:lnSpc>
                <a:spcPct val="90000"/>
              </a:lnSpc>
              <a:defRPr/>
            </a:pPr>
            <a:r>
              <a:rPr lang="en-US">
                <a:solidFill>
                  <a:schemeClr val="hlink"/>
                </a:solidFill>
              </a:rPr>
              <a:t>noisy</a:t>
            </a:r>
            <a:r>
              <a:rPr lang="en-US"/>
              <a:t>: containing errors or outliers</a:t>
            </a:r>
          </a:p>
          <a:p>
            <a:pPr lvl="1">
              <a:lnSpc>
                <a:spcPct val="90000"/>
              </a:lnSpc>
              <a:defRPr/>
            </a:pPr>
            <a:r>
              <a:rPr lang="en-US">
                <a:solidFill>
                  <a:schemeClr val="hlink"/>
                </a:solidFill>
              </a:rPr>
              <a:t>inconsistent</a:t>
            </a:r>
            <a:r>
              <a:rPr lang="en-US"/>
              <a:t>: containing discrepancies in codes or names</a:t>
            </a:r>
          </a:p>
          <a:p>
            <a:pPr>
              <a:lnSpc>
                <a:spcPct val="90000"/>
              </a:lnSpc>
              <a:defRPr/>
            </a:pPr>
            <a:r>
              <a:rPr lang="en-US"/>
              <a:t>No quality data, no quality mining results!</a:t>
            </a:r>
          </a:p>
          <a:p>
            <a:pPr lvl="1">
              <a:lnSpc>
                <a:spcPct val="90000"/>
              </a:lnSpc>
              <a:defRPr/>
            </a:pPr>
            <a:r>
              <a:rPr lang="en-US"/>
              <a:t>Quality decisions must be based on quality data</a:t>
            </a:r>
          </a:p>
        </p:txBody>
      </p:sp>
    </p:spTree>
    <p:extLst>
      <p:ext uri="{BB962C8B-B14F-4D97-AF65-F5344CB8AC3E}">
        <p14:creationId xmlns:p14="http://schemas.microsoft.com/office/powerpoint/2010/main" val="755739083"/>
      </p:ext>
    </p:extLst>
  </p:cSld>
  <p:clrMapOvr>
    <a:masterClrMapping/>
  </p:clrMapOvr>
  <p:transition>
    <p:checker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a:defRPr/>
            </a:pPr>
            <a:r>
              <a:rPr lang="en-US" b="1">
                <a:solidFill>
                  <a:srgbClr val="FF9966"/>
                </a:solidFill>
              </a:rPr>
              <a:t>What’s a concept?</a:t>
            </a:r>
          </a:p>
        </p:txBody>
      </p:sp>
      <p:sp>
        <p:nvSpPr>
          <p:cNvPr id="283651" name="Rectangle 3"/>
          <p:cNvSpPr>
            <a:spLocks noGrp="1" noChangeArrowheads="1"/>
          </p:cNvSpPr>
          <p:nvPr>
            <p:ph type="body" idx="1"/>
          </p:nvPr>
        </p:nvSpPr>
        <p:spPr>
          <a:xfrm>
            <a:off x="0" y="1941513"/>
            <a:ext cx="9144000" cy="4916487"/>
          </a:xfrm>
        </p:spPr>
        <p:txBody>
          <a:bodyPr/>
          <a:lstStyle/>
          <a:p>
            <a:pPr>
              <a:defRPr/>
            </a:pPr>
            <a:r>
              <a:rPr lang="en-US">
                <a:solidFill>
                  <a:schemeClr val="tx2"/>
                </a:solidFill>
              </a:rPr>
              <a:t>Styles of learning:</a:t>
            </a:r>
          </a:p>
          <a:p>
            <a:pPr lvl="1">
              <a:buFont typeface="Wingdings" pitchFamily="2" charset="2"/>
              <a:buNone/>
              <a:defRPr/>
            </a:pPr>
            <a:r>
              <a:rPr lang="en-US">
                <a:solidFill>
                  <a:schemeClr val="tx2"/>
                </a:solidFill>
              </a:rPr>
              <a:t>1. Classification learning: predicting a discrete class</a:t>
            </a:r>
          </a:p>
          <a:p>
            <a:pPr lvl="1">
              <a:buFont typeface="Wingdings" pitchFamily="2" charset="2"/>
              <a:buNone/>
              <a:defRPr/>
            </a:pPr>
            <a:r>
              <a:rPr lang="en-US">
                <a:solidFill>
                  <a:schemeClr val="tx2"/>
                </a:solidFill>
              </a:rPr>
              <a:t>2. Association learning: detecting associations between features</a:t>
            </a:r>
          </a:p>
          <a:p>
            <a:pPr lvl="1">
              <a:buFont typeface="Wingdings" pitchFamily="2" charset="2"/>
              <a:buNone/>
              <a:defRPr/>
            </a:pPr>
            <a:r>
              <a:rPr lang="en-US">
                <a:solidFill>
                  <a:schemeClr val="tx2"/>
                </a:solidFill>
              </a:rPr>
              <a:t>3. Clustering: grouping similar instances into clusters</a:t>
            </a:r>
          </a:p>
          <a:p>
            <a:pPr lvl="1">
              <a:buFont typeface="Wingdings" pitchFamily="2" charset="2"/>
              <a:buNone/>
              <a:defRPr/>
            </a:pPr>
            <a:r>
              <a:rPr lang="en-US">
                <a:solidFill>
                  <a:schemeClr val="tx2"/>
                </a:solidFill>
              </a:rPr>
              <a:t>4. Numeric prediction: predicting a numeric quantity</a:t>
            </a:r>
          </a:p>
          <a:p>
            <a:pPr>
              <a:defRPr/>
            </a:pPr>
            <a:r>
              <a:rPr lang="en-US">
                <a:solidFill>
                  <a:schemeClr val="tx2"/>
                </a:solidFill>
              </a:rPr>
              <a:t>Concept: thing to be learned</a:t>
            </a:r>
          </a:p>
          <a:p>
            <a:pPr>
              <a:defRPr/>
            </a:pPr>
            <a:r>
              <a:rPr lang="en-US">
                <a:solidFill>
                  <a:schemeClr val="tx2"/>
                </a:solidFill>
              </a:rPr>
              <a:t>Concept description: output of learning scheme</a:t>
            </a:r>
          </a:p>
          <a:p>
            <a:pPr>
              <a:defRPr/>
            </a:pPr>
            <a:endParaRPr lang="en-US">
              <a:solidFill>
                <a:schemeClr val="tx2"/>
              </a:solidFill>
            </a:endParaRPr>
          </a:p>
        </p:txBody>
      </p:sp>
    </p:spTree>
    <p:extLst>
      <p:ext uri="{BB962C8B-B14F-4D97-AF65-F5344CB8AC3E}">
        <p14:creationId xmlns:p14="http://schemas.microsoft.com/office/powerpoint/2010/main" val="268037380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a:defRPr/>
            </a:pPr>
            <a:r>
              <a:rPr lang="en-US" b="1" dirty="0">
                <a:solidFill>
                  <a:schemeClr val="accent1">
                    <a:lumMod val="50000"/>
                  </a:schemeClr>
                </a:solidFill>
              </a:rPr>
              <a:t>What’s in an example?</a:t>
            </a:r>
          </a:p>
        </p:txBody>
      </p:sp>
      <p:sp>
        <p:nvSpPr>
          <p:cNvPr id="293891" name="Rectangle 3"/>
          <p:cNvSpPr>
            <a:spLocks noGrp="1" noChangeArrowheads="1"/>
          </p:cNvSpPr>
          <p:nvPr>
            <p:ph type="body" idx="1"/>
          </p:nvPr>
        </p:nvSpPr>
        <p:spPr>
          <a:xfrm>
            <a:off x="328613" y="1618500"/>
            <a:ext cx="8815387" cy="4114800"/>
          </a:xfrm>
        </p:spPr>
        <p:txBody>
          <a:bodyPr/>
          <a:lstStyle/>
          <a:p>
            <a:pPr>
              <a:lnSpc>
                <a:spcPct val="90000"/>
              </a:lnSpc>
              <a:defRPr/>
            </a:pPr>
            <a:r>
              <a:rPr lang="en-US" sz="2800" dirty="0">
                <a:solidFill>
                  <a:schemeClr val="tx2">
                    <a:lumMod val="75000"/>
                    <a:lumOff val="25000"/>
                  </a:schemeClr>
                </a:solidFill>
              </a:rPr>
              <a:t>Instance: specific type of example</a:t>
            </a:r>
          </a:p>
          <a:p>
            <a:pPr lvl="1">
              <a:lnSpc>
                <a:spcPct val="90000"/>
              </a:lnSpc>
              <a:defRPr/>
            </a:pPr>
            <a:r>
              <a:rPr lang="en-US" sz="2400" dirty="0">
                <a:solidFill>
                  <a:schemeClr val="tx2">
                    <a:lumMod val="75000"/>
                    <a:lumOff val="25000"/>
                  </a:schemeClr>
                </a:solidFill>
              </a:rPr>
              <a:t>Thing to be classified, associated, or clustered</a:t>
            </a:r>
          </a:p>
          <a:p>
            <a:pPr lvl="1">
              <a:lnSpc>
                <a:spcPct val="90000"/>
              </a:lnSpc>
              <a:defRPr/>
            </a:pPr>
            <a:r>
              <a:rPr lang="en-US" sz="2400" dirty="0">
                <a:solidFill>
                  <a:schemeClr val="tx2">
                    <a:lumMod val="75000"/>
                    <a:lumOff val="25000"/>
                  </a:schemeClr>
                </a:solidFill>
              </a:rPr>
              <a:t>Individual, independent example of target concept</a:t>
            </a:r>
          </a:p>
          <a:p>
            <a:pPr lvl="1">
              <a:lnSpc>
                <a:spcPct val="90000"/>
              </a:lnSpc>
              <a:defRPr/>
            </a:pPr>
            <a:r>
              <a:rPr lang="en-US" sz="2400" dirty="0">
                <a:solidFill>
                  <a:schemeClr val="tx2">
                    <a:lumMod val="75000"/>
                    <a:lumOff val="25000"/>
                  </a:schemeClr>
                </a:solidFill>
              </a:rPr>
              <a:t>Characterized by a predetermined set of attributes</a:t>
            </a:r>
          </a:p>
          <a:p>
            <a:pPr>
              <a:lnSpc>
                <a:spcPct val="90000"/>
              </a:lnSpc>
              <a:defRPr/>
            </a:pPr>
            <a:r>
              <a:rPr lang="en-US" sz="2800" dirty="0">
                <a:solidFill>
                  <a:schemeClr val="tx2">
                    <a:lumMod val="75000"/>
                    <a:lumOff val="25000"/>
                  </a:schemeClr>
                </a:solidFill>
              </a:rPr>
              <a:t>Input to learning scheme: set of instances/dataset</a:t>
            </a:r>
          </a:p>
          <a:p>
            <a:pPr lvl="1">
              <a:lnSpc>
                <a:spcPct val="90000"/>
              </a:lnSpc>
              <a:defRPr/>
            </a:pPr>
            <a:r>
              <a:rPr lang="en-US" sz="2400" dirty="0">
                <a:solidFill>
                  <a:schemeClr val="tx2">
                    <a:lumMod val="75000"/>
                    <a:lumOff val="25000"/>
                  </a:schemeClr>
                </a:solidFill>
              </a:rPr>
              <a:t>Represented as a single relation/flat file</a:t>
            </a:r>
          </a:p>
          <a:p>
            <a:pPr>
              <a:lnSpc>
                <a:spcPct val="90000"/>
              </a:lnSpc>
              <a:defRPr/>
            </a:pPr>
            <a:r>
              <a:rPr lang="en-US" sz="2800" dirty="0">
                <a:solidFill>
                  <a:schemeClr val="tx2">
                    <a:lumMod val="75000"/>
                    <a:lumOff val="25000"/>
                  </a:schemeClr>
                </a:solidFill>
              </a:rPr>
              <a:t>Rather restricted form of input</a:t>
            </a:r>
          </a:p>
          <a:p>
            <a:pPr lvl="1">
              <a:lnSpc>
                <a:spcPct val="90000"/>
              </a:lnSpc>
              <a:defRPr/>
            </a:pPr>
            <a:r>
              <a:rPr lang="en-US" sz="2400" dirty="0">
                <a:solidFill>
                  <a:schemeClr val="tx2">
                    <a:lumMod val="75000"/>
                    <a:lumOff val="25000"/>
                  </a:schemeClr>
                </a:solidFill>
              </a:rPr>
              <a:t>No relationships between objects</a:t>
            </a:r>
          </a:p>
          <a:p>
            <a:pPr>
              <a:lnSpc>
                <a:spcPct val="90000"/>
              </a:lnSpc>
              <a:defRPr/>
            </a:pPr>
            <a:r>
              <a:rPr lang="en-US" sz="2800" dirty="0">
                <a:solidFill>
                  <a:schemeClr val="tx2">
                    <a:lumMod val="75000"/>
                    <a:lumOff val="25000"/>
                  </a:schemeClr>
                </a:solidFill>
              </a:rPr>
              <a:t>Most common form in practical data mining</a:t>
            </a:r>
          </a:p>
          <a:p>
            <a:pPr>
              <a:lnSpc>
                <a:spcPct val="90000"/>
              </a:lnSpc>
              <a:defRPr/>
            </a:pPr>
            <a:endParaRPr lang="en-US" sz="2800" dirty="0">
              <a:solidFill>
                <a:schemeClr val="tx2">
                  <a:lumMod val="75000"/>
                  <a:lumOff val="25000"/>
                </a:schemeClr>
              </a:solidFill>
            </a:endParaRPr>
          </a:p>
        </p:txBody>
      </p:sp>
    </p:spTree>
    <p:extLst>
      <p:ext uri="{BB962C8B-B14F-4D97-AF65-F5344CB8AC3E}">
        <p14:creationId xmlns:p14="http://schemas.microsoft.com/office/powerpoint/2010/main" val="2825001779"/>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a:defRPr/>
            </a:pPr>
            <a:r>
              <a:rPr lang="en-US" b="1" dirty="0">
                <a:solidFill>
                  <a:schemeClr val="accent1">
                    <a:lumMod val="50000"/>
                  </a:schemeClr>
                </a:solidFill>
              </a:rPr>
              <a:t>Generating a flat file</a:t>
            </a:r>
          </a:p>
        </p:txBody>
      </p:sp>
      <p:sp>
        <p:nvSpPr>
          <p:cNvPr id="306179" name="Rectangle 3"/>
          <p:cNvSpPr>
            <a:spLocks noGrp="1" noChangeArrowheads="1"/>
          </p:cNvSpPr>
          <p:nvPr>
            <p:ph type="body" idx="1"/>
          </p:nvPr>
        </p:nvSpPr>
        <p:spPr>
          <a:xfrm>
            <a:off x="328613" y="1585560"/>
            <a:ext cx="8815387" cy="4114800"/>
          </a:xfrm>
        </p:spPr>
        <p:txBody>
          <a:bodyPr/>
          <a:lstStyle/>
          <a:p>
            <a:pPr>
              <a:lnSpc>
                <a:spcPct val="90000"/>
              </a:lnSpc>
              <a:defRPr/>
            </a:pPr>
            <a:r>
              <a:rPr lang="en-US" sz="2800" dirty="0">
                <a:solidFill>
                  <a:schemeClr val="tx2">
                    <a:lumMod val="75000"/>
                    <a:lumOff val="25000"/>
                  </a:schemeClr>
                </a:solidFill>
              </a:rPr>
              <a:t>Process of flattening called “</a:t>
            </a:r>
            <a:r>
              <a:rPr lang="en-US" sz="2800" dirty="0" err="1">
                <a:solidFill>
                  <a:schemeClr val="tx2">
                    <a:lumMod val="75000"/>
                    <a:lumOff val="25000"/>
                  </a:schemeClr>
                </a:solidFill>
              </a:rPr>
              <a:t>denormalization</a:t>
            </a:r>
            <a:r>
              <a:rPr lang="en-US" sz="2800" dirty="0">
                <a:solidFill>
                  <a:schemeClr val="tx2">
                    <a:lumMod val="75000"/>
                    <a:lumOff val="25000"/>
                  </a:schemeClr>
                </a:solidFill>
              </a:rPr>
              <a:t>”</a:t>
            </a:r>
          </a:p>
          <a:p>
            <a:pPr lvl="1">
              <a:lnSpc>
                <a:spcPct val="90000"/>
              </a:lnSpc>
              <a:defRPr/>
            </a:pPr>
            <a:r>
              <a:rPr lang="en-US" sz="2400" dirty="0">
                <a:solidFill>
                  <a:schemeClr val="tx2">
                    <a:lumMod val="75000"/>
                    <a:lumOff val="25000"/>
                  </a:schemeClr>
                </a:solidFill>
              </a:rPr>
              <a:t>Several relations are joined together to make one</a:t>
            </a:r>
          </a:p>
          <a:p>
            <a:pPr>
              <a:lnSpc>
                <a:spcPct val="90000"/>
              </a:lnSpc>
              <a:defRPr/>
            </a:pPr>
            <a:r>
              <a:rPr lang="en-US" sz="2800" dirty="0">
                <a:solidFill>
                  <a:schemeClr val="tx2">
                    <a:lumMod val="75000"/>
                    <a:lumOff val="25000"/>
                  </a:schemeClr>
                </a:solidFill>
              </a:rPr>
              <a:t>Possible with any finite set of finite relations</a:t>
            </a:r>
          </a:p>
          <a:p>
            <a:pPr>
              <a:lnSpc>
                <a:spcPct val="90000"/>
              </a:lnSpc>
              <a:defRPr/>
            </a:pPr>
            <a:r>
              <a:rPr lang="en-US" sz="2800" dirty="0">
                <a:solidFill>
                  <a:schemeClr val="tx2">
                    <a:lumMod val="75000"/>
                    <a:lumOff val="25000"/>
                  </a:schemeClr>
                </a:solidFill>
              </a:rPr>
              <a:t>Problematic: relationships without pre-specified</a:t>
            </a:r>
          </a:p>
          <a:p>
            <a:pPr>
              <a:lnSpc>
                <a:spcPct val="90000"/>
              </a:lnSpc>
              <a:buFont typeface="Wingdings" pitchFamily="2" charset="2"/>
              <a:buNone/>
              <a:defRPr/>
            </a:pPr>
            <a:r>
              <a:rPr lang="en-US" sz="2800" dirty="0">
                <a:solidFill>
                  <a:schemeClr val="tx2">
                    <a:lumMod val="75000"/>
                    <a:lumOff val="25000"/>
                  </a:schemeClr>
                </a:solidFill>
              </a:rPr>
              <a:t>number of objects</a:t>
            </a:r>
          </a:p>
          <a:p>
            <a:pPr lvl="1">
              <a:lnSpc>
                <a:spcPct val="90000"/>
              </a:lnSpc>
              <a:defRPr/>
            </a:pPr>
            <a:r>
              <a:rPr lang="en-US" sz="2400" dirty="0">
                <a:solidFill>
                  <a:schemeClr val="tx2">
                    <a:lumMod val="75000"/>
                    <a:lumOff val="25000"/>
                  </a:schemeClr>
                </a:solidFill>
              </a:rPr>
              <a:t>Example: concept of nuclear-family</a:t>
            </a:r>
          </a:p>
          <a:p>
            <a:pPr>
              <a:lnSpc>
                <a:spcPct val="90000"/>
              </a:lnSpc>
              <a:defRPr/>
            </a:pPr>
            <a:r>
              <a:rPr lang="en-US" sz="2800" dirty="0" err="1">
                <a:solidFill>
                  <a:schemeClr val="tx2">
                    <a:lumMod val="75000"/>
                    <a:lumOff val="25000"/>
                  </a:schemeClr>
                </a:solidFill>
              </a:rPr>
              <a:t>Denormalization</a:t>
            </a:r>
            <a:r>
              <a:rPr lang="en-US" sz="2800" dirty="0">
                <a:solidFill>
                  <a:schemeClr val="tx2">
                    <a:lumMod val="75000"/>
                    <a:lumOff val="25000"/>
                  </a:schemeClr>
                </a:solidFill>
              </a:rPr>
              <a:t> may produce spurious</a:t>
            </a:r>
          </a:p>
          <a:p>
            <a:pPr>
              <a:lnSpc>
                <a:spcPct val="90000"/>
              </a:lnSpc>
              <a:buFont typeface="Wingdings" pitchFamily="2" charset="2"/>
              <a:buNone/>
              <a:defRPr/>
            </a:pPr>
            <a:r>
              <a:rPr lang="en-US" sz="2800" dirty="0">
                <a:solidFill>
                  <a:schemeClr val="tx2">
                    <a:lumMod val="75000"/>
                    <a:lumOff val="25000"/>
                  </a:schemeClr>
                </a:solidFill>
              </a:rPr>
              <a:t>regularities that reflect structure of database</a:t>
            </a:r>
          </a:p>
          <a:p>
            <a:pPr lvl="1">
              <a:lnSpc>
                <a:spcPct val="90000"/>
              </a:lnSpc>
              <a:defRPr/>
            </a:pPr>
            <a:r>
              <a:rPr lang="en-US" sz="2400" dirty="0">
                <a:solidFill>
                  <a:schemeClr val="tx2">
                    <a:lumMod val="75000"/>
                    <a:lumOff val="25000"/>
                  </a:schemeClr>
                </a:solidFill>
              </a:rPr>
              <a:t>Example: “supplier” predicts “supplier address”</a:t>
            </a:r>
          </a:p>
          <a:p>
            <a:pPr>
              <a:lnSpc>
                <a:spcPct val="90000"/>
              </a:lnSpc>
              <a:defRPr/>
            </a:pPr>
            <a:endParaRPr lang="en-US" sz="2800" dirty="0">
              <a:solidFill>
                <a:schemeClr val="tx2">
                  <a:lumMod val="75000"/>
                  <a:lumOff val="25000"/>
                </a:schemeClr>
              </a:solidFill>
            </a:endParaRPr>
          </a:p>
        </p:txBody>
      </p:sp>
    </p:spTree>
    <p:extLst>
      <p:ext uri="{BB962C8B-B14F-4D97-AF65-F5344CB8AC3E}">
        <p14:creationId xmlns:p14="http://schemas.microsoft.com/office/powerpoint/2010/main" val="259596066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en-US" b="1" dirty="0">
                <a:solidFill>
                  <a:schemeClr val="accent1">
                    <a:lumMod val="75000"/>
                  </a:schemeClr>
                </a:solidFill>
              </a:rPr>
              <a:t>What’s in an attribute?</a:t>
            </a:r>
          </a:p>
        </p:txBody>
      </p:sp>
      <p:sp>
        <p:nvSpPr>
          <p:cNvPr id="308227" name="Rectangle 3"/>
          <p:cNvSpPr>
            <a:spLocks noGrp="1" noChangeArrowheads="1"/>
          </p:cNvSpPr>
          <p:nvPr>
            <p:ph type="body" idx="1"/>
          </p:nvPr>
        </p:nvSpPr>
        <p:spPr>
          <a:xfrm>
            <a:off x="328613" y="1503285"/>
            <a:ext cx="8815387" cy="4114800"/>
          </a:xfrm>
        </p:spPr>
        <p:txBody>
          <a:bodyPr/>
          <a:lstStyle/>
          <a:p>
            <a:pPr>
              <a:lnSpc>
                <a:spcPct val="90000"/>
              </a:lnSpc>
              <a:defRPr/>
            </a:pPr>
            <a:r>
              <a:rPr lang="en-US" sz="2800" dirty="0">
                <a:solidFill>
                  <a:schemeClr val="tx2">
                    <a:lumMod val="75000"/>
                    <a:lumOff val="25000"/>
                  </a:schemeClr>
                </a:solidFill>
              </a:rPr>
              <a:t>Each instance is described by a fixed predefined</a:t>
            </a:r>
          </a:p>
          <a:p>
            <a:pPr>
              <a:lnSpc>
                <a:spcPct val="90000"/>
              </a:lnSpc>
              <a:buFont typeface="Wingdings" pitchFamily="2" charset="2"/>
              <a:buNone/>
              <a:defRPr/>
            </a:pPr>
            <a:r>
              <a:rPr lang="en-US" sz="2800" dirty="0">
                <a:solidFill>
                  <a:schemeClr val="tx2">
                    <a:lumMod val="75000"/>
                    <a:lumOff val="25000"/>
                  </a:schemeClr>
                </a:solidFill>
              </a:rPr>
              <a:t> set of features, its “attributes”</a:t>
            </a:r>
          </a:p>
          <a:p>
            <a:pPr>
              <a:lnSpc>
                <a:spcPct val="90000"/>
              </a:lnSpc>
              <a:defRPr/>
            </a:pPr>
            <a:r>
              <a:rPr lang="en-US" sz="2800" dirty="0">
                <a:solidFill>
                  <a:schemeClr val="tx2">
                    <a:lumMod val="75000"/>
                    <a:lumOff val="25000"/>
                  </a:schemeClr>
                </a:solidFill>
              </a:rPr>
              <a:t>Number of attributes may vary in practice</a:t>
            </a:r>
          </a:p>
          <a:p>
            <a:pPr lvl="1">
              <a:lnSpc>
                <a:spcPct val="90000"/>
              </a:lnSpc>
              <a:defRPr/>
            </a:pPr>
            <a:r>
              <a:rPr lang="en-US" sz="2400" dirty="0">
                <a:solidFill>
                  <a:schemeClr val="tx2">
                    <a:lumMod val="75000"/>
                    <a:lumOff val="25000"/>
                  </a:schemeClr>
                </a:solidFill>
              </a:rPr>
              <a:t>Possible solution: “irrelevant value” flag</a:t>
            </a:r>
          </a:p>
          <a:p>
            <a:pPr>
              <a:lnSpc>
                <a:spcPct val="90000"/>
              </a:lnSpc>
              <a:defRPr/>
            </a:pPr>
            <a:r>
              <a:rPr lang="en-US" sz="2800" dirty="0">
                <a:solidFill>
                  <a:schemeClr val="tx2">
                    <a:lumMod val="75000"/>
                    <a:lumOff val="25000"/>
                  </a:schemeClr>
                </a:solidFill>
              </a:rPr>
              <a:t>Related problem: existence of an attribute may</a:t>
            </a:r>
          </a:p>
          <a:p>
            <a:pPr>
              <a:lnSpc>
                <a:spcPct val="90000"/>
              </a:lnSpc>
              <a:buFont typeface="Wingdings" pitchFamily="2" charset="2"/>
              <a:buNone/>
              <a:defRPr/>
            </a:pPr>
            <a:r>
              <a:rPr lang="en-US" sz="2800" dirty="0">
                <a:solidFill>
                  <a:schemeClr val="tx2">
                    <a:lumMod val="75000"/>
                    <a:lumOff val="25000"/>
                  </a:schemeClr>
                </a:solidFill>
              </a:rPr>
              <a:t>depend of value of another one</a:t>
            </a:r>
          </a:p>
          <a:p>
            <a:pPr>
              <a:lnSpc>
                <a:spcPct val="90000"/>
              </a:lnSpc>
              <a:defRPr/>
            </a:pPr>
            <a:r>
              <a:rPr lang="en-US" sz="2800" dirty="0">
                <a:solidFill>
                  <a:schemeClr val="tx2">
                    <a:lumMod val="75000"/>
                    <a:lumOff val="25000"/>
                  </a:schemeClr>
                </a:solidFill>
              </a:rPr>
              <a:t>Possible attribute types (“levels of measurement”):.</a:t>
            </a:r>
          </a:p>
          <a:p>
            <a:pPr lvl="1">
              <a:lnSpc>
                <a:spcPct val="90000"/>
              </a:lnSpc>
              <a:defRPr/>
            </a:pPr>
            <a:r>
              <a:rPr lang="en-US" sz="2400" dirty="0">
                <a:solidFill>
                  <a:schemeClr val="tx2">
                    <a:lumMod val="75000"/>
                    <a:lumOff val="25000"/>
                  </a:schemeClr>
                </a:solidFill>
              </a:rPr>
              <a:t>Nominal, ordinal, interval and ratio</a:t>
            </a:r>
          </a:p>
          <a:p>
            <a:pPr lvl="1">
              <a:lnSpc>
                <a:spcPct val="90000"/>
              </a:lnSpc>
              <a:defRPr/>
            </a:pPr>
            <a:r>
              <a:rPr lang="en-US" sz="2400" dirty="0">
                <a:solidFill>
                  <a:schemeClr val="tx2">
                    <a:lumMod val="75000"/>
                    <a:lumOff val="25000"/>
                  </a:schemeClr>
                </a:solidFill>
              </a:rPr>
              <a:t>Nominal (categorical) vs. numeric (continuous)</a:t>
            </a:r>
          </a:p>
          <a:p>
            <a:pPr>
              <a:lnSpc>
                <a:spcPct val="90000"/>
              </a:lnSpc>
              <a:defRPr/>
            </a:pPr>
            <a:endParaRPr lang="en-US" sz="2800" dirty="0">
              <a:solidFill>
                <a:schemeClr val="tx2">
                  <a:lumMod val="75000"/>
                  <a:lumOff val="25000"/>
                </a:schemeClr>
              </a:solidFill>
            </a:endParaRPr>
          </a:p>
        </p:txBody>
      </p:sp>
    </p:spTree>
    <p:extLst>
      <p:ext uri="{BB962C8B-B14F-4D97-AF65-F5344CB8AC3E}">
        <p14:creationId xmlns:p14="http://schemas.microsoft.com/office/powerpoint/2010/main" val="26705823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577880" y="548625"/>
            <a:ext cx="7924800" cy="685800"/>
          </a:xfrm>
        </p:spPr>
        <p:txBody>
          <a:bodyPr/>
          <a:lstStyle/>
          <a:p>
            <a:pPr>
              <a:defRPr/>
            </a:pPr>
            <a:r>
              <a:rPr lang="en-US" sz="4000" dirty="0"/>
              <a:t>Multi-Dimensional Measure of Data Quality</a:t>
            </a:r>
            <a:endParaRPr lang="en-US" dirty="0"/>
          </a:p>
        </p:txBody>
      </p:sp>
      <p:sp>
        <p:nvSpPr>
          <p:cNvPr id="229379" name="Rectangle 3"/>
          <p:cNvSpPr>
            <a:spLocks noGrp="1" noChangeArrowheads="1"/>
          </p:cNvSpPr>
          <p:nvPr>
            <p:ph type="body" idx="1"/>
          </p:nvPr>
        </p:nvSpPr>
        <p:spPr>
          <a:xfrm>
            <a:off x="762000" y="1600200"/>
            <a:ext cx="7943850" cy="4800600"/>
          </a:xfrm>
        </p:spPr>
        <p:txBody>
          <a:bodyPr/>
          <a:lstStyle/>
          <a:p>
            <a:pPr>
              <a:lnSpc>
                <a:spcPct val="90000"/>
              </a:lnSpc>
              <a:defRPr/>
            </a:pPr>
            <a:r>
              <a:rPr lang="en-US" sz="2800"/>
              <a:t>A well-accepted multidimensional view:</a:t>
            </a:r>
          </a:p>
          <a:p>
            <a:pPr lvl="1">
              <a:lnSpc>
                <a:spcPct val="90000"/>
              </a:lnSpc>
              <a:defRPr/>
            </a:pPr>
            <a:r>
              <a:rPr lang="en-US" sz="2400"/>
              <a:t>Accuracy</a:t>
            </a:r>
          </a:p>
          <a:p>
            <a:pPr lvl="1">
              <a:lnSpc>
                <a:spcPct val="90000"/>
              </a:lnSpc>
              <a:defRPr/>
            </a:pPr>
            <a:r>
              <a:rPr lang="en-US" sz="2400"/>
              <a:t>Completeness</a:t>
            </a:r>
          </a:p>
          <a:p>
            <a:pPr lvl="1">
              <a:lnSpc>
                <a:spcPct val="90000"/>
              </a:lnSpc>
              <a:defRPr/>
            </a:pPr>
            <a:r>
              <a:rPr lang="en-US" sz="2400"/>
              <a:t>Consistency</a:t>
            </a:r>
          </a:p>
          <a:p>
            <a:pPr lvl="1">
              <a:lnSpc>
                <a:spcPct val="90000"/>
              </a:lnSpc>
              <a:defRPr/>
            </a:pPr>
            <a:r>
              <a:rPr lang="en-US" sz="2400"/>
              <a:t>Timeliness</a:t>
            </a:r>
          </a:p>
          <a:p>
            <a:pPr lvl="1">
              <a:lnSpc>
                <a:spcPct val="90000"/>
              </a:lnSpc>
              <a:defRPr/>
            </a:pPr>
            <a:r>
              <a:rPr lang="en-US" sz="2400"/>
              <a:t>Believability</a:t>
            </a:r>
          </a:p>
          <a:p>
            <a:pPr lvl="1">
              <a:lnSpc>
                <a:spcPct val="90000"/>
              </a:lnSpc>
              <a:defRPr/>
            </a:pPr>
            <a:r>
              <a:rPr lang="en-US" sz="2400"/>
              <a:t>Value added</a:t>
            </a:r>
          </a:p>
          <a:p>
            <a:pPr lvl="1">
              <a:lnSpc>
                <a:spcPct val="90000"/>
              </a:lnSpc>
              <a:defRPr/>
            </a:pPr>
            <a:r>
              <a:rPr lang="en-US" sz="2400"/>
              <a:t>Interpretability</a:t>
            </a:r>
          </a:p>
          <a:p>
            <a:pPr lvl="1">
              <a:lnSpc>
                <a:spcPct val="90000"/>
              </a:lnSpc>
              <a:defRPr/>
            </a:pPr>
            <a:r>
              <a:rPr lang="en-US" sz="2400"/>
              <a:t>Accessibility</a:t>
            </a:r>
          </a:p>
        </p:txBody>
      </p:sp>
    </p:spTree>
    <p:extLst>
      <p:ext uri="{BB962C8B-B14F-4D97-AF65-F5344CB8AC3E}">
        <p14:creationId xmlns:p14="http://schemas.microsoft.com/office/powerpoint/2010/main" val="2825955712"/>
      </p:ext>
    </p:extLst>
  </p:cSld>
  <p:clrMapOvr>
    <a:masterClrMapping/>
  </p:clrMapOvr>
  <p:transition>
    <p:checker dir="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sz="4000"/>
              <a:t>The Process of Data Preparation</a:t>
            </a:r>
          </a:p>
        </p:txBody>
      </p:sp>
      <p:sp>
        <p:nvSpPr>
          <p:cNvPr id="130051" name="Rectangle 3"/>
          <p:cNvSpPr>
            <a:spLocks noGrp="1" noChangeArrowheads="1"/>
          </p:cNvSpPr>
          <p:nvPr>
            <p:ph type="body" idx="1"/>
          </p:nvPr>
        </p:nvSpPr>
        <p:spPr/>
        <p:txBody>
          <a:bodyPr/>
          <a:lstStyle/>
          <a:p>
            <a:pPr>
              <a:defRPr/>
            </a:pPr>
            <a:r>
              <a:rPr lang="en-US"/>
              <a:t>Purpose: make the data better accessible for the mining tool</a:t>
            </a:r>
          </a:p>
          <a:p>
            <a:pPr>
              <a:defRPr/>
            </a:pPr>
            <a:r>
              <a:rPr lang="en-US"/>
              <a:t>No magical general purpose techniques, preparation is half art, half science</a:t>
            </a:r>
          </a:p>
          <a:p>
            <a:pPr>
              <a:defRPr/>
            </a:pPr>
            <a:r>
              <a:rPr lang="en-US"/>
              <a:t>Knowing the limitations and correct use is more important than thoroughly understanding the actual data preparation techniques</a:t>
            </a:r>
          </a:p>
        </p:txBody>
      </p:sp>
    </p:spTree>
    <p:extLst>
      <p:ext uri="{BB962C8B-B14F-4D97-AF65-F5344CB8AC3E}">
        <p14:creationId xmlns:p14="http://schemas.microsoft.com/office/powerpoint/2010/main" val="103127462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a:t>Inputs, Outputs and the In-Between</a:t>
            </a:r>
          </a:p>
        </p:txBody>
      </p:sp>
      <p:sp>
        <p:nvSpPr>
          <p:cNvPr id="238595" name="Rectangle 3"/>
          <p:cNvSpPr>
            <a:spLocks noGrp="1" noChangeArrowheads="1"/>
          </p:cNvSpPr>
          <p:nvPr>
            <p:ph type="body" idx="1"/>
          </p:nvPr>
        </p:nvSpPr>
        <p:spPr/>
        <p:txBody>
          <a:bodyPr/>
          <a:lstStyle/>
          <a:p>
            <a:pPr>
              <a:defRPr/>
            </a:pPr>
            <a:r>
              <a:rPr lang="en-US"/>
              <a:t>Inputs: </a:t>
            </a:r>
          </a:p>
          <a:p>
            <a:pPr lvl="1">
              <a:defRPr/>
            </a:pPr>
            <a:r>
              <a:rPr lang="en-US"/>
              <a:t>raw data</a:t>
            </a:r>
          </a:p>
          <a:p>
            <a:pPr lvl="1">
              <a:defRPr/>
            </a:pPr>
            <a:r>
              <a:rPr lang="en-US"/>
              <a:t>decisions (problem, solutions, modeling tools, confidence limits)</a:t>
            </a:r>
          </a:p>
          <a:p>
            <a:pPr>
              <a:defRPr/>
            </a:pPr>
            <a:r>
              <a:rPr lang="en-US"/>
              <a:t>Outputs:</a:t>
            </a:r>
          </a:p>
          <a:p>
            <a:pPr lvl="1">
              <a:defRPr/>
            </a:pPr>
            <a:r>
              <a:rPr lang="en-US"/>
              <a:t>two data sets</a:t>
            </a:r>
          </a:p>
          <a:p>
            <a:pPr lvl="1">
              <a:defRPr/>
            </a:pPr>
            <a:r>
              <a:rPr lang="en-US"/>
              <a:t>PIE (Prepared Information Environment) modules</a:t>
            </a:r>
          </a:p>
        </p:txBody>
      </p:sp>
    </p:spTree>
    <p:extLst>
      <p:ext uri="{BB962C8B-B14F-4D97-AF65-F5344CB8AC3E}">
        <p14:creationId xmlns:p14="http://schemas.microsoft.com/office/powerpoint/2010/main" val="419995135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a:defRPr/>
            </a:pPr>
            <a:r>
              <a:rPr lang="en-US"/>
              <a:t>The In-Between</a:t>
            </a:r>
          </a:p>
        </p:txBody>
      </p:sp>
      <p:sp>
        <p:nvSpPr>
          <p:cNvPr id="239619" name="Rectangle 3"/>
          <p:cNvSpPr>
            <a:spLocks noGrp="1" noChangeArrowheads="1"/>
          </p:cNvSpPr>
          <p:nvPr>
            <p:ph type="body" idx="1"/>
          </p:nvPr>
        </p:nvSpPr>
        <p:spPr/>
        <p:txBody>
          <a:bodyPr/>
          <a:lstStyle/>
          <a:p>
            <a:pPr>
              <a:defRPr/>
            </a:pPr>
            <a:r>
              <a:rPr lang="en-US"/>
              <a:t>Inputs and outputs first, then the middle</a:t>
            </a:r>
          </a:p>
          <a:p>
            <a:pPr>
              <a:defRPr/>
            </a:pPr>
            <a:r>
              <a:rPr lang="en-US"/>
              <a:t>How modeling tools affect what is done</a:t>
            </a:r>
          </a:p>
          <a:p>
            <a:pPr>
              <a:defRPr/>
            </a:pPr>
            <a:r>
              <a:rPr lang="en-US"/>
              <a:t>The stages of data preparation</a:t>
            </a:r>
          </a:p>
          <a:p>
            <a:pPr>
              <a:defRPr/>
            </a:pPr>
            <a:r>
              <a:rPr lang="en-US"/>
              <a:t>What needs to be decided at each stage</a:t>
            </a:r>
          </a:p>
        </p:txBody>
      </p:sp>
    </p:spTree>
    <p:extLst>
      <p:ext uri="{BB962C8B-B14F-4D97-AF65-F5344CB8AC3E}">
        <p14:creationId xmlns:p14="http://schemas.microsoft.com/office/powerpoint/2010/main" val="3763121138"/>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defRPr/>
            </a:pPr>
            <a:r>
              <a:rPr lang="en-US"/>
              <a:t>Modeling in data mining</a:t>
            </a:r>
          </a:p>
        </p:txBody>
      </p:sp>
      <p:sp>
        <p:nvSpPr>
          <p:cNvPr id="86019" name="Text Box 3"/>
          <p:cNvSpPr txBox="1">
            <a:spLocks noChangeArrowheads="1"/>
          </p:cNvSpPr>
          <p:nvPr/>
        </p:nvSpPr>
        <p:spPr bwMode="auto">
          <a:xfrm>
            <a:off x="685800" y="2209800"/>
            <a:ext cx="77724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altLang="en-US" sz="2800">
                <a:solidFill>
                  <a:schemeClr val="tx2"/>
                </a:solidFill>
                <a:latin typeface="Times New Roman" pitchFamily="18" charset="0"/>
              </a:rPr>
              <a:t>Modeling is iterative:</a:t>
            </a:r>
          </a:p>
          <a:p>
            <a:pPr algn="ctr">
              <a:spcBef>
                <a:spcPct val="10000"/>
              </a:spcBef>
            </a:pPr>
            <a:endParaRPr lang="en-US" altLang="en-US" sz="2000">
              <a:solidFill>
                <a:schemeClr val="tx2"/>
              </a:solidFill>
              <a:latin typeface="Times New Roman" pitchFamily="18" charset="0"/>
            </a:endParaRPr>
          </a:p>
          <a:p>
            <a:pPr lvl="4">
              <a:spcBef>
                <a:spcPct val="10000"/>
              </a:spcBef>
            </a:pPr>
            <a:r>
              <a:rPr lang="en-US" altLang="en-US" sz="2000">
                <a:solidFill>
                  <a:schemeClr val="tx2"/>
                </a:solidFill>
                <a:latin typeface="Times New Roman" pitchFamily="18" charset="0"/>
              </a:rPr>
              <a:t>	1. Define problem</a:t>
            </a:r>
          </a:p>
          <a:p>
            <a:pPr lvl="4">
              <a:spcBef>
                <a:spcPct val="10000"/>
              </a:spcBef>
            </a:pPr>
            <a:r>
              <a:rPr lang="en-US" altLang="en-US" sz="2000">
                <a:solidFill>
                  <a:schemeClr val="tx2"/>
                </a:solidFill>
                <a:latin typeface="Times New Roman" pitchFamily="18" charset="0"/>
              </a:rPr>
              <a:t>	2. Collect data</a:t>
            </a:r>
          </a:p>
          <a:p>
            <a:pPr lvl="4">
              <a:spcBef>
                <a:spcPct val="10000"/>
              </a:spcBef>
            </a:pPr>
            <a:r>
              <a:rPr lang="en-US" altLang="en-US" sz="2000">
                <a:solidFill>
                  <a:schemeClr val="tx2"/>
                </a:solidFill>
                <a:latin typeface="Times New Roman" pitchFamily="18" charset="0"/>
              </a:rPr>
              <a:t>	3. Prepare data </a:t>
            </a:r>
          </a:p>
          <a:p>
            <a:pPr lvl="4">
              <a:spcBef>
                <a:spcPct val="10000"/>
              </a:spcBef>
            </a:pPr>
            <a:r>
              <a:rPr lang="en-US" altLang="en-US" sz="2000">
                <a:solidFill>
                  <a:schemeClr val="tx2"/>
                </a:solidFill>
                <a:latin typeface="Times New Roman" pitchFamily="18" charset="0"/>
              </a:rPr>
              <a:t>	4. Create model</a:t>
            </a:r>
          </a:p>
          <a:p>
            <a:pPr lvl="4">
              <a:spcBef>
                <a:spcPct val="10000"/>
              </a:spcBef>
            </a:pPr>
            <a:r>
              <a:rPr lang="en-US" altLang="en-US" sz="2000">
                <a:solidFill>
                  <a:schemeClr val="tx2"/>
                </a:solidFill>
                <a:latin typeface="Times New Roman" pitchFamily="18" charset="0"/>
              </a:rPr>
              <a:t>	5. Apply</a:t>
            </a:r>
          </a:p>
          <a:p>
            <a:pPr lvl="4">
              <a:spcBef>
                <a:spcPct val="10000"/>
              </a:spcBef>
            </a:pPr>
            <a:r>
              <a:rPr lang="en-US" altLang="en-US" sz="2000">
                <a:solidFill>
                  <a:schemeClr val="tx2"/>
                </a:solidFill>
                <a:latin typeface="Times New Roman" pitchFamily="18" charset="0"/>
              </a:rPr>
              <a:t>	6. Evaluate</a:t>
            </a:r>
          </a:p>
          <a:p>
            <a:pPr algn="ctr">
              <a:spcBef>
                <a:spcPct val="10000"/>
              </a:spcBef>
            </a:pPr>
            <a:endParaRPr lang="en-US" altLang="en-US" sz="2800">
              <a:solidFill>
                <a:schemeClr val="tx2"/>
              </a:solidFill>
              <a:latin typeface="Times New Roman" pitchFamily="18" charset="0"/>
            </a:endParaRPr>
          </a:p>
        </p:txBody>
      </p:sp>
      <p:sp>
        <p:nvSpPr>
          <p:cNvPr id="86020" name="Line 4"/>
          <p:cNvSpPr>
            <a:spLocks noChangeShapeType="1"/>
          </p:cNvSpPr>
          <p:nvPr/>
        </p:nvSpPr>
        <p:spPr bwMode="auto">
          <a:xfrm>
            <a:off x="3124200" y="3124200"/>
            <a:ext cx="0" cy="182880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86021" name="Line 5"/>
          <p:cNvSpPr>
            <a:spLocks noChangeShapeType="1"/>
          </p:cNvSpPr>
          <p:nvPr/>
        </p:nvSpPr>
        <p:spPr bwMode="auto">
          <a:xfrm flipH="1">
            <a:off x="2971800" y="3733800"/>
            <a:ext cx="30480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2" name="Line 6"/>
          <p:cNvSpPr>
            <a:spLocks noChangeShapeType="1"/>
          </p:cNvSpPr>
          <p:nvPr/>
        </p:nvSpPr>
        <p:spPr bwMode="auto">
          <a:xfrm>
            <a:off x="2971800" y="3733800"/>
            <a:ext cx="30480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3" name="Freeform 7"/>
          <p:cNvSpPr>
            <a:spLocks/>
          </p:cNvSpPr>
          <p:nvPr/>
        </p:nvSpPr>
        <p:spPr bwMode="auto">
          <a:xfrm>
            <a:off x="5586413" y="3048000"/>
            <a:ext cx="963612" cy="2082800"/>
          </a:xfrm>
          <a:custGeom>
            <a:avLst/>
            <a:gdLst>
              <a:gd name="T0" fmla="*/ 203 w 607"/>
              <a:gd name="T1" fmla="*/ 56 h 1256"/>
              <a:gd name="T2" fmla="*/ 114 w 607"/>
              <a:gd name="T3" fmla="*/ 139 h 1256"/>
              <a:gd name="T4" fmla="*/ 282 w 607"/>
              <a:gd name="T5" fmla="*/ 251 h 1256"/>
              <a:gd name="T6" fmla="*/ 220 w 607"/>
              <a:gd name="T7" fmla="*/ 134 h 1256"/>
              <a:gd name="T8" fmla="*/ 81 w 607"/>
              <a:gd name="T9" fmla="*/ 223 h 1256"/>
              <a:gd name="T10" fmla="*/ 220 w 607"/>
              <a:gd name="T11" fmla="*/ 424 h 1256"/>
              <a:gd name="T12" fmla="*/ 393 w 607"/>
              <a:gd name="T13" fmla="*/ 173 h 1256"/>
              <a:gd name="T14" fmla="*/ 215 w 607"/>
              <a:gd name="T15" fmla="*/ 22 h 1256"/>
              <a:gd name="T16" fmla="*/ 58 w 607"/>
              <a:gd name="T17" fmla="*/ 123 h 1256"/>
              <a:gd name="T18" fmla="*/ 53 w 607"/>
              <a:gd name="T19" fmla="*/ 285 h 1256"/>
              <a:gd name="T20" fmla="*/ 226 w 607"/>
              <a:gd name="T21" fmla="*/ 363 h 1256"/>
              <a:gd name="T22" fmla="*/ 326 w 607"/>
              <a:gd name="T23" fmla="*/ 262 h 1256"/>
              <a:gd name="T24" fmla="*/ 64 w 607"/>
              <a:gd name="T25" fmla="*/ 385 h 1256"/>
              <a:gd name="T26" fmla="*/ 388 w 607"/>
              <a:gd name="T27" fmla="*/ 564 h 1256"/>
              <a:gd name="T28" fmla="*/ 164 w 607"/>
              <a:gd name="T29" fmla="*/ 530 h 1256"/>
              <a:gd name="T30" fmla="*/ 114 w 607"/>
              <a:gd name="T31" fmla="*/ 631 h 1256"/>
              <a:gd name="T32" fmla="*/ 220 w 607"/>
              <a:gd name="T33" fmla="*/ 860 h 1256"/>
              <a:gd name="T34" fmla="*/ 332 w 607"/>
              <a:gd name="T35" fmla="*/ 860 h 1256"/>
              <a:gd name="T36" fmla="*/ 404 w 607"/>
              <a:gd name="T37" fmla="*/ 726 h 1256"/>
              <a:gd name="T38" fmla="*/ 304 w 607"/>
              <a:gd name="T39" fmla="*/ 580 h 1256"/>
              <a:gd name="T40" fmla="*/ 30 w 607"/>
              <a:gd name="T41" fmla="*/ 698 h 1256"/>
              <a:gd name="T42" fmla="*/ 3 w 607"/>
              <a:gd name="T43" fmla="*/ 787 h 1256"/>
              <a:gd name="T44" fmla="*/ 58 w 607"/>
              <a:gd name="T45" fmla="*/ 904 h 1256"/>
              <a:gd name="T46" fmla="*/ 371 w 607"/>
              <a:gd name="T47" fmla="*/ 960 h 1256"/>
              <a:gd name="T48" fmla="*/ 410 w 607"/>
              <a:gd name="T49" fmla="*/ 709 h 1256"/>
              <a:gd name="T50" fmla="*/ 220 w 607"/>
              <a:gd name="T51" fmla="*/ 876 h 1256"/>
              <a:gd name="T52" fmla="*/ 298 w 607"/>
              <a:gd name="T53" fmla="*/ 1016 h 1256"/>
              <a:gd name="T54" fmla="*/ 343 w 607"/>
              <a:gd name="T55" fmla="*/ 848 h 1256"/>
              <a:gd name="T56" fmla="*/ 237 w 607"/>
              <a:gd name="T57" fmla="*/ 910 h 1256"/>
              <a:gd name="T58" fmla="*/ 220 w 607"/>
              <a:gd name="T59" fmla="*/ 1239 h 1256"/>
              <a:gd name="T60" fmla="*/ 170 w 607"/>
              <a:gd name="T61" fmla="*/ 1194 h 1256"/>
              <a:gd name="T62" fmla="*/ 159 w 607"/>
              <a:gd name="T63" fmla="*/ 1206 h 1256"/>
              <a:gd name="T64" fmla="*/ 321 w 607"/>
              <a:gd name="T65" fmla="*/ 1194 h 1256"/>
              <a:gd name="T66" fmla="*/ 231 w 607"/>
              <a:gd name="T67" fmla="*/ 1228 h 12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07"/>
              <a:gd name="T103" fmla="*/ 0 h 1256"/>
              <a:gd name="T104" fmla="*/ 607 w 607"/>
              <a:gd name="T105" fmla="*/ 1256 h 12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07" h="1256">
                <a:moveTo>
                  <a:pt x="209" y="0"/>
                </a:moveTo>
                <a:cubicBezTo>
                  <a:pt x="207" y="19"/>
                  <a:pt x="212" y="39"/>
                  <a:pt x="203" y="56"/>
                </a:cubicBezTo>
                <a:cubicBezTo>
                  <a:pt x="195" y="70"/>
                  <a:pt x="177" y="75"/>
                  <a:pt x="164" y="84"/>
                </a:cubicBezTo>
                <a:cubicBezTo>
                  <a:pt x="149" y="95"/>
                  <a:pt x="125" y="123"/>
                  <a:pt x="114" y="139"/>
                </a:cubicBezTo>
                <a:cubicBezTo>
                  <a:pt x="95" y="202"/>
                  <a:pt x="104" y="256"/>
                  <a:pt x="170" y="279"/>
                </a:cubicBezTo>
                <a:cubicBezTo>
                  <a:pt x="219" y="275"/>
                  <a:pt x="243" y="276"/>
                  <a:pt x="282" y="251"/>
                </a:cubicBezTo>
                <a:cubicBezTo>
                  <a:pt x="286" y="245"/>
                  <a:pt x="293" y="241"/>
                  <a:pt x="293" y="234"/>
                </a:cubicBezTo>
                <a:cubicBezTo>
                  <a:pt x="297" y="159"/>
                  <a:pt x="281" y="147"/>
                  <a:pt x="220" y="134"/>
                </a:cubicBezTo>
                <a:cubicBezTo>
                  <a:pt x="190" y="136"/>
                  <a:pt x="160" y="134"/>
                  <a:pt x="131" y="139"/>
                </a:cubicBezTo>
                <a:cubicBezTo>
                  <a:pt x="104" y="143"/>
                  <a:pt x="88" y="201"/>
                  <a:pt x="81" y="223"/>
                </a:cubicBezTo>
                <a:cubicBezTo>
                  <a:pt x="83" y="260"/>
                  <a:pt x="79" y="298"/>
                  <a:pt x="86" y="335"/>
                </a:cubicBezTo>
                <a:cubicBezTo>
                  <a:pt x="95" y="380"/>
                  <a:pt x="182" y="418"/>
                  <a:pt x="220" y="424"/>
                </a:cubicBezTo>
                <a:cubicBezTo>
                  <a:pt x="325" y="419"/>
                  <a:pt x="362" y="434"/>
                  <a:pt x="399" y="340"/>
                </a:cubicBezTo>
                <a:cubicBezTo>
                  <a:pt x="397" y="284"/>
                  <a:pt x="402" y="228"/>
                  <a:pt x="393" y="173"/>
                </a:cubicBezTo>
                <a:cubicBezTo>
                  <a:pt x="387" y="133"/>
                  <a:pt x="299" y="55"/>
                  <a:pt x="265" y="45"/>
                </a:cubicBezTo>
                <a:cubicBezTo>
                  <a:pt x="248" y="33"/>
                  <a:pt x="234" y="29"/>
                  <a:pt x="215" y="22"/>
                </a:cubicBezTo>
                <a:cubicBezTo>
                  <a:pt x="148" y="28"/>
                  <a:pt x="116" y="36"/>
                  <a:pt x="75" y="89"/>
                </a:cubicBezTo>
                <a:cubicBezTo>
                  <a:pt x="58" y="148"/>
                  <a:pt x="86" y="60"/>
                  <a:pt x="58" y="123"/>
                </a:cubicBezTo>
                <a:cubicBezTo>
                  <a:pt x="52" y="137"/>
                  <a:pt x="51" y="152"/>
                  <a:pt x="47" y="167"/>
                </a:cubicBezTo>
                <a:cubicBezTo>
                  <a:pt x="49" y="206"/>
                  <a:pt x="46" y="246"/>
                  <a:pt x="53" y="285"/>
                </a:cubicBezTo>
                <a:cubicBezTo>
                  <a:pt x="54" y="290"/>
                  <a:pt x="91" y="317"/>
                  <a:pt x="92" y="318"/>
                </a:cubicBezTo>
                <a:cubicBezTo>
                  <a:pt x="135" y="347"/>
                  <a:pt x="177" y="352"/>
                  <a:pt x="226" y="363"/>
                </a:cubicBezTo>
                <a:cubicBezTo>
                  <a:pt x="308" y="358"/>
                  <a:pt x="311" y="366"/>
                  <a:pt x="365" y="329"/>
                </a:cubicBezTo>
                <a:cubicBezTo>
                  <a:pt x="398" y="279"/>
                  <a:pt x="363" y="272"/>
                  <a:pt x="326" y="262"/>
                </a:cubicBezTo>
                <a:cubicBezTo>
                  <a:pt x="287" y="264"/>
                  <a:pt x="248" y="263"/>
                  <a:pt x="209" y="268"/>
                </a:cubicBezTo>
                <a:cubicBezTo>
                  <a:pt x="171" y="272"/>
                  <a:pt x="88" y="354"/>
                  <a:pt x="64" y="385"/>
                </a:cubicBezTo>
                <a:cubicBezTo>
                  <a:pt x="74" y="508"/>
                  <a:pt x="61" y="601"/>
                  <a:pt x="198" y="625"/>
                </a:cubicBezTo>
                <a:cubicBezTo>
                  <a:pt x="288" y="621"/>
                  <a:pt x="346" y="642"/>
                  <a:pt x="388" y="564"/>
                </a:cubicBezTo>
                <a:cubicBezTo>
                  <a:pt x="370" y="429"/>
                  <a:pt x="382" y="468"/>
                  <a:pt x="226" y="474"/>
                </a:cubicBezTo>
                <a:cubicBezTo>
                  <a:pt x="174" y="514"/>
                  <a:pt x="192" y="493"/>
                  <a:pt x="164" y="530"/>
                </a:cubicBezTo>
                <a:cubicBezTo>
                  <a:pt x="153" y="567"/>
                  <a:pt x="168" y="525"/>
                  <a:pt x="137" y="569"/>
                </a:cubicBezTo>
                <a:cubicBezTo>
                  <a:pt x="126" y="585"/>
                  <a:pt x="119" y="612"/>
                  <a:pt x="114" y="631"/>
                </a:cubicBezTo>
                <a:cubicBezTo>
                  <a:pt x="120" y="710"/>
                  <a:pt x="121" y="763"/>
                  <a:pt x="176" y="820"/>
                </a:cubicBezTo>
                <a:cubicBezTo>
                  <a:pt x="185" y="830"/>
                  <a:pt x="206" y="854"/>
                  <a:pt x="220" y="860"/>
                </a:cubicBezTo>
                <a:cubicBezTo>
                  <a:pt x="237" y="868"/>
                  <a:pt x="257" y="867"/>
                  <a:pt x="276" y="871"/>
                </a:cubicBezTo>
                <a:cubicBezTo>
                  <a:pt x="295" y="867"/>
                  <a:pt x="314" y="866"/>
                  <a:pt x="332" y="860"/>
                </a:cubicBezTo>
                <a:cubicBezTo>
                  <a:pt x="342" y="857"/>
                  <a:pt x="351" y="831"/>
                  <a:pt x="354" y="826"/>
                </a:cubicBezTo>
                <a:cubicBezTo>
                  <a:pt x="379" y="791"/>
                  <a:pt x="394" y="769"/>
                  <a:pt x="404" y="726"/>
                </a:cubicBezTo>
                <a:cubicBezTo>
                  <a:pt x="402" y="700"/>
                  <a:pt x="402" y="673"/>
                  <a:pt x="399" y="647"/>
                </a:cubicBezTo>
                <a:cubicBezTo>
                  <a:pt x="394" y="602"/>
                  <a:pt x="340" y="588"/>
                  <a:pt x="304" y="580"/>
                </a:cubicBezTo>
                <a:cubicBezTo>
                  <a:pt x="187" y="585"/>
                  <a:pt x="199" y="577"/>
                  <a:pt x="131" y="597"/>
                </a:cubicBezTo>
                <a:cubicBezTo>
                  <a:pt x="87" y="625"/>
                  <a:pt x="57" y="652"/>
                  <a:pt x="30" y="698"/>
                </a:cubicBezTo>
                <a:cubicBezTo>
                  <a:pt x="21" y="713"/>
                  <a:pt x="18" y="721"/>
                  <a:pt x="14" y="737"/>
                </a:cubicBezTo>
                <a:cubicBezTo>
                  <a:pt x="10" y="754"/>
                  <a:pt x="3" y="787"/>
                  <a:pt x="3" y="787"/>
                </a:cubicBezTo>
                <a:cubicBezTo>
                  <a:pt x="5" y="819"/>
                  <a:pt x="0" y="851"/>
                  <a:pt x="8" y="882"/>
                </a:cubicBezTo>
                <a:cubicBezTo>
                  <a:pt x="12" y="900"/>
                  <a:pt x="40" y="900"/>
                  <a:pt x="58" y="904"/>
                </a:cubicBezTo>
                <a:cubicBezTo>
                  <a:pt x="110" y="917"/>
                  <a:pt x="162" y="931"/>
                  <a:pt x="215" y="938"/>
                </a:cubicBezTo>
                <a:cubicBezTo>
                  <a:pt x="267" y="945"/>
                  <a:pt x="371" y="960"/>
                  <a:pt x="371" y="960"/>
                </a:cubicBezTo>
                <a:cubicBezTo>
                  <a:pt x="551" y="952"/>
                  <a:pt x="484" y="981"/>
                  <a:pt x="566" y="899"/>
                </a:cubicBezTo>
                <a:cubicBezTo>
                  <a:pt x="607" y="782"/>
                  <a:pt x="503" y="730"/>
                  <a:pt x="410" y="709"/>
                </a:cubicBezTo>
                <a:cubicBezTo>
                  <a:pt x="386" y="711"/>
                  <a:pt x="361" y="711"/>
                  <a:pt x="337" y="714"/>
                </a:cubicBezTo>
                <a:cubicBezTo>
                  <a:pt x="260" y="723"/>
                  <a:pt x="252" y="829"/>
                  <a:pt x="220" y="876"/>
                </a:cubicBezTo>
                <a:cubicBezTo>
                  <a:pt x="224" y="911"/>
                  <a:pt x="219" y="948"/>
                  <a:pt x="231" y="982"/>
                </a:cubicBezTo>
                <a:cubicBezTo>
                  <a:pt x="238" y="1001"/>
                  <a:pt x="281" y="1010"/>
                  <a:pt x="298" y="1016"/>
                </a:cubicBezTo>
                <a:cubicBezTo>
                  <a:pt x="358" y="1005"/>
                  <a:pt x="361" y="1012"/>
                  <a:pt x="393" y="971"/>
                </a:cubicBezTo>
                <a:cubicBezTo>
                  <a:pt x="416" y="905"/>
                  <a:pt x="412" y="867"/>
                  <a:pt x="343" y="848"/>
                </a:cubicBezTo>
                <a:cubicBezTo>
                  <a:pt x="339" y="848"/>
                  <a:pt x="274" y="844"/>
                  <a:pt x="259" y="865"/>
                </a:cubicBezTo>
                <a:cubicBezTo>
                  <a:pt x="249" y="879"/>
                  <a:pt x="242" y="894"/>
                  <a:pt x="237" y="910"/>
                </a:cubicBezTo>
                <a:cubicBezTo>
                  <a:pt x="233" y="923"/>
                  <a:pt x="226" y="949"/>
                  <a:pt x="226" y="949"/>
                </a:cubicBezTo>
                <a:cubicBezTo>
                  <a:pt x="224" y="1046"/>
                  <a:pt x="224" y="1142"/>
                  <a:pt x="220" y="1239"/>
                </a:cubicBezTo>
                <a:cubicBezTo>
                  <a:pt x="220" y="1245"/>
                  <a:pt x="218" y="1227"/>
                  <a:pt x="215" y="1222"/>
                </a:cubicBezTo>
                <a:cubicBezTo>
                  <a:pt x="206" y="1207"/>
                  <a:pt x="185" y="1199"/>
                  <a:pt x="170" y="1194"/>
                </a:cubicBezTo>
                <a:cubicBezTo>
                  <a:pt x="162" y="1183"/>
                  <a:pt x="150" y="1161"/>
                  <a:pt x="142" y="1172"/>
                </a:cubicBezTo>
                <a:cubicBezTo>
                  <a:pt x="136" y="1181"/>
                  <a:pt x="153" y="1201"/>
                  <a:pt x="159" y="1206"/>
                </a:cubicBezTo>
                <a:cubicBezTo>
                  <a:pt x="185" y="1226"/>
                  <a:pt x="218" y="1245"/>
                  <a:pt x="248" y="1256"/>
                </a:cubicBezTo>
                <a:cubicBezTo>
                  <a:pt x="278" y="1236"/>
                  <a:pt x="302" y="1224"/>
                  <a:pt x="321" y="1194"/>
                </a:cubicBezTo>
                <a:cubicBezTo>
                  <a:pt x="337" y="1144"/>
                  <a:pt x="281" y="1192"/>
                  <a:pt x="259" y="1200"/>
                </a:cubicBezTo>
                <a:cubicBezTo>
                  <a:pt x="251" y="1208"/>
                  <a:pt x="240" y="1221"/>
                  <a:pt x="231" y="1228"/>
                </a:cubicBezTo>
                <a:cubicBezTo>
                  <a:pt x="226" y="1232"/>
                  <a:pt x="215" y="1239"/>
                  <a:pt x="215" y="123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Tree>
    <p:extLst>
      <p:ext uri="{BB962C8B-B14F-4D97-AF65-F5344CB8AC3E}">
        <p14:creationId xmlns:p14="http://schemas.microsoft.com/office/powerpoint/2010/main" val="301031847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dirty="0" smtClean="0"/>
              <a:t>Variables and Features terms</a:t>
            </a:r>
          </a:p>
        </p:txBody>
      </p:sp>
      <p:sp>
        <p:nvSpPr>
          <p:cNvPr id="82947" name="Rectangle 3"/>
          <p:cNvSpPr>
            <a:spLocks noGrp="1" noChangeArrowheads="1"/>
          </p:cNvSpPr>
          <p:nvPr>
            <p:ph type="body" idx="1"/>
          </p:nvPr>
        </p:nvSpPr>
        <p:spPr/>
        <p:txBody>
          <a:bodyPr/>
          <a:lstStyle/>
          <a:p>
            <a:pPr eaLnBrk="1" hangingPunct="1">
              <a:defRPr/>
            </a:pPr>
            <a:r>
              <a:rPr lang="en-US" dirty="0" smtClean="0"/>
              <a:t>Variables and their transformations are features</a:t>
            </a:r>
          </a:p>
          <a:p>
            <a:pPr eaLnBrk="1" hangingPunct="1">
              <a:defRPr/>
            </a:pPr>
            <a:endParaRPr lang="en-US" dirty="0" smtClean="0"/>
          </a:p>
          <a:p>
            <a:pPr eaLnBrk="1" hangingPunct="1">
              <a:defRPr/>
            </a:pPr>
            <a:r>
              <a:rPr lang="en-US" dirty="0" smtClean="0"/>
              <a:t>Instance labels are outcomes or dependent variables (as in supervised learning)</a:t>
            </a:r>
          </a:p>
          <a:p>
            <a:pPr eaLnBrk="1" hangingPunct="1">
              <a:defRPr/>
            </a:pPr>
            <a:endParaRPr lang="en-US" dirty="0" smtClean="0"/>
          </a:p>
          <a:p>
            <a:pPr eaLnBrk="1" hangingPunct="1">
              <a:defRPr/>
            </a:pPr>
            <a:r>
              <a:rPr lang="en-US" dirty="0" smtClean="0"/>
              <a:t>No instance labels available then use unsupervised learning</a:t>
            </a:r>
          </a:p>
        </p:txBody>
      </p:sp>
    </p:spTree>
    <p:extLst>
      <p:ext uri="{BB962C8B-B14F-4D97-AF65-F5344CB8AC3E}">
        <p14:creationId xmlns:p14="http://schemas.microsoft.com/office/powerpoint/2010/main" val="2441998646"/>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a:t>Ten golden rules</a:t>
            </a:r>
          </a:p>
        </p:txBody>
      </p:sp>
      <p:sp>
        <p:nvSpPr>
          <p:cNvPr id="125955" name="Rectangle 3"/>
          <p:cNvSpPr>
            <a:spLocks noGrp="1" noChangeArrowheads="1"/>
          </p:cNvSpPr>
          <p:nvPr>
            <p:ph type="body" sz="half" idx="1"/>
          </p:nvPr>
        </p:nvSpPr>
        <p:spPr>
          <a:xfrm>
            <a:off x="457200" y="1600200"/>
            <a:ext cx="4033838" cy="3359150"/>
          </a:xfrm>
        </p:spPr>
        <p:txBody>
          <a:bodyPr/>
          <a:lstStyle/>
          <a:p>
            <a:pPr>
              <a:buFont typeface="Wingdings" pitchFamily="2" charset="2"/>
              <a:buNone/>
              <a:defRPr/>
            </a:pPr>
            <a:r>
              <a:rPr lang="en-US" sz="2400"/>
              <a:t>1. Select clear problem with tangible benefit</a:t>
            </a:r>
          </a:p>
          <a:p>
            <a:pPr>
              <a:buFont typeface="Wingdings" pitchFamily="2" charset="2"/>
              <a:buNone/>
              <a:defRPr/>
            </a:pPr>
            <a:r>
              <a:rPr lang="en-US" sz="2400"/>
              <a:t>2. Specify required solution</a:t>
            </a:r>
          </a:p>
          <a:p>
            <a:pPr>
              <a:buFont typeface="Wingdings" pitchFamily="2" charset="2"/>
              <a:buNone/>
              <a:defRPr/>
            </a:pPr>
            <a:r>
              <a:rPr lang="en-US" sz="2400"/>
              <a:t>3. Define how solution is implemented</a:t>
            </a:r>
          </a:p>
          <a:p>
            <a:pPr>
              <a:buFont typeface="Wingdings" pitchFamily="2" charset="2"/>
              <a:buNone/>
              <a:defRPr/>
            </a:pPr>
            <a:r>
              <a:rPr lang="en-US" sz="2400"/>
              <a:t>4. Understand the domain</a:t>
            </a:r>
          </a:p>
          <a:p>
            <a:pPr>
              <a:buFont typeface="Wingdings" pitchFamily="2" charset="2"/>
              <a:buNone/>
              <a:defRPr/>
            </a:pPr>
            <a:r>
              <a:rPr lang="en-US" sz="2400"/>
              <a:t>6. Stipulate assumptions</a:t>
            </a:r>
          </a:p>
          <a:p>
            <a:pPr>
              <a:buFont typeface="Wingdings" pitchFamily="2" charset="2"/>
              <a:buNone/>
              <a:defRPr/>
            </a:pPr>
            <a:endParaRPr lang="en-US" sz="2400"/>
          </a:p>
        </p:txBody>
      </p:sp>
      <p:sp>
        <p:nvSpPr>
          <p:cNvPr id="125956" name="Rectangle 4"/>
          <p:cNvSpPr>
            <a:spLocks noGrp="1" noChangeArrowheads="1"/>
          </p:cNvSpPr>
          <p:nvPr>
            <p:ph type="body" sz="half" idx="2"/>
          </p:nvPr>
        </p:nvSpPr>
        <p:spPr>
          <a:xfrm>
            <a:off x="4652963" y="1600200"/>
            <a:ext cx="4033837" cy="4533900"/>
          </a:xfrm>
        </p:spPr>
        <p:txBody>
          <a:bodyPr/>
          <a:lstStyle/>
          <a:p>
            <a:pPr>
              <a:buFont typeface="Wingdings" pitchFamily="2" charset="2"/>
              <a:buNone/>
              <a:defRPr/>
            </a:pPr>
            <a:r>
              <a:rPr lang="en-US" sz="2400"/>
              <a:t>5. Let the problem drive the modeling</a:t>
            </a:r>
          </a:p>
          <a:p>
            <a:pPr>
              <a:buFont typeface="Wingdings" pitchFamily="2" charset="2"/>
              <a:buNone/>
              <a:defRPr/>
            </a:pPr>
            <a:r>
              <a:rPr lang="en-US" sz="2400"/>
              <a:t>7. Refine the model iteratively</a:t>
            </a:r>
          </a:p>
          <a:p>
            <a:pPr>
              <a:buFont typeface="Wingdings" pitchFamily="2" charset="2"/>
              <a:buNone/>
              <a:defRPr/>
            </a:pPr>
            <a:r>
              <a:rPr lang="en-US" sz="2400"/>
              <a:t>8. Make the model as simple as possible (but no simpler)</a:t>
            </a:r>
          </a:p>
          <a:p>
            <a:pPr>
              <a:buFont typeface="Wingdings" pitchFamily="2" charset="2"/>
              <a:buNone/>
              <a:defRPr/>
            </a:pPr>
            <a:r>
              <a:rPr lang="en-US" sz="2400"/>
              <a:t>9. Find areas of instability</a:t>
            </a:r>
          </a:p>
          <a:p>
            <a:pPr>
              <a:buFont typeface="Wingdings" pitchFamily="2" charset="2"/>
              <a:buNone/>
              <a:defRPr/>
            </a:pPr>
            <a:r>
              <a:rPr lang="en-US" sz="2400"/>
              <a:t>10. Find areas of uncertainty</a:t>
            </a:r>
          </a:p>
        </p:txBody>
      </p:sp>
    </p:spTree>
    <p:extLst>
      <p:ext uri="{BB962C8B-B14F-4D97-AF65-F5344CB8AC3E}">
        <p14:creationId xmlns:p14="http://schemas.microsoft.com/office/powerpoint/2010/main" val="1211122691"/>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a:defRPr/>
            </a:pPr>
            <a:r>
              <a:rPr lang="en-US"/>
              <a:t>Data Mining Process (simplified)</a:t>
            </a:r>
          </a:p>
        </p:txBody>
      </p:sp>
      <p:sp>
        <p:nvSpPr>
          <p:cNvPr id="131075" name="Rectangle 3"/>
          <p:cNvSpPr>
            <a:spLocks noGrp="1" noChangeArrowheads="1"/>
          </p:cNvSpPr>
          <p:nvPr>
            <p:ph type="body" idx="1"/>
          </p:nvPr>
        </p:nvSpPr>
        <p:spPr>
          <a:xfrm>
            <a:off x="1990725" y="1600200"/>
            <a:ext cx="6696075" cy="4533900"/>
          </a:xfrm>
        </p:spPr>
        <p:txBody>
          <a:bodyPr/>
          <a:lstStyle/>
          <a:p>
            <a:pPr>
              <a:lnSpc>
                <a:spcPct val="230000"/>
              </a:lnSpc>
              <a:buFont typeface="Wingdings" pitchFamily="2" charset="2"/>
              <a:buNone/>
              <a:defRPr/>
            </a:pPr>
            <a:r>
              <a:rPr lang="en-US"/>
              <a:t>1. Data Preparation</a:t>
            </a:r>
          </a:p>
          <a:p>
            <a:pPr>
              <a:lnSpc>
                <a:spcPct val="230000"/>
              </a:lnSpc>
              <a:buFont typeface="Wingdings" pitchFamily="2" charset="2"/>
              <a:buNone/>
              <a:defRPr/>
            </a:pPr>
            <a:r>
              <a:rPr lang="en-US"/>
              <a:t>2. Data Survey</a:t>
            </a:r>
          </a:p>
          <a:p>
            <a:pPr>
              <a:lnSpc>
                <a:spcPct val="230000"/>
              </a:lnSpc>
              <a:buFont typeface="Wingdings" pitchFamily="2" charset="2"/>
              <a:buNone/>
              <a:defRPr/>
            </a:pPr>
            <a:r>
              <a:rPr lang="en-US"/>
              <a:t>3. Data Modeling</a:t>
            </a:r>
          </a:p>
        </p:txBody>
      </p:sp>
    </p:spTree>
    <p:extLst>
      <p:ext uri="{BB962C8B-B14F-4D97-AF65-F5344CB8AC3E}">
        <p14:creationId xmlns:p14="http://schemas.microsoft.com/office/powerpoint/2010/main" val="2188084513"/>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a:defRPr/>
            </a:pPr>
            <a:r>
              <a:rPr lang="en-US"/>
              <a:t>Data Mining Process (simplified)</a:t>
            </a:r>
          </a:p>
        </p:txBody>
      </p:sp>
      <p:sp>
        <p:nvSpPr>
          <p:cNvPr id="250883" name="Rectangle 3"/>
          <p:cNvSpPr>
            <a:spLocks noGrp="1" noChangeArrowheads="1"/>
          </p:cNvSpPr>
          <p:nvPr>
            <p:ph type="body" idx="1"/>
          </p:nvPr>
        </p:nvSpPr>
        <p:spPr>
          <a:xfrm>
            <a:off x="1990725" y="1600200"/>
            <a:ext cx="6696075" cy="4533900"/>
          </a:xfrm>
        </p:spPr>
        <p:txBody>
          <a:bodyPr/>
          <a:lstStyle/>
          <a:p>
            <a:pPr>
              <a:lnSpc>
                <a:spcPct val="230000"/>
              </a:lnSpc>
              <a:buFont typeface="Wingdings" pitchFamily="2" charset="2"/>
              <a:buNone/>
              <a:defRPr/>
            </a:pPr>
            <a:r>
              <a:rPr lang="en-US">
                <a:solidFill>
                  <a:srgbClr val="FF9900"/>
                </a:solidFill>
              </a:rPr>
              <a:t>1. Data Preparation</a:t>
            </a:r>
          </a:p>
          <a:p>
            <a:pPr>
              <a:lnSpc>
                <a:spcPct val="230000"/>
              </a:lnSpc>
              <a:buFont typeface="Wingdings" pitchFamily="2" charset="2"/>
              <a:buNone/>
              <a:defRPr/>
            </a:pPr>
            <a:r>
              <a:rPr lang="en-US"/>
              <a:t>2. Data Survey</a:t>
            </a:r>
          </a:p>
          <a:p>
            <a:pPr>
              <a:lnSpc>
                <a:spcPct val="230000"/>
              </a:lnSpc>
              <a:buFont typeface="Wingdings" pitchFamily="2" charset="2"/>
              <a:buNone/>
              <a:defRPr/>
            </a:pPr>
            <a:r>
              <a:rPr lang="en-US"/>
              <a:t>3. Data Modeling</a:t>
            </a:r>
          </a:p>
        </p:txBody>
      </p:sp>
    </p:spTree>
    <p:extLst>
      <p:ext uri="{BB962C8B-B14F-4D97-AF65-F5344CB8AC3E}">
        <p14:creationId xmlns:p14="http://schemas.microsoft.com/office/powerpoint/2010/main" val="50383554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defRPr/>
            </a:pPr>
            <a:r>
              <a:rPr lang="en-US"/>
              <a:t>PIE</a:t>
            </a:r>
          </a:p>
        </p:txBody>
      </p:sp>
      <p:sp>
        <p:nvSpPr>
          <p:cNvPr id="119811" name="Rectangle 3"/>
          <p:cNvSpPr>
            <a:spLocks noGrp="1" noChangeArrowheads="1"/>
          </p:cNvSpPr>
          <p:nvPr>
            <p:ph type="body" idx="1"/>
          </p:nvPr>
        </p:nvSpPr>
        <p:spPr>
          <a:xfrm>
            <a:off x="1103313" y="1600200"/>
            <a:ext cx="7099300" cy="2435225"/>
          </a:xfrm>
        </p:spPr>
        <p:txBody>
          <a:bodyPr/>
          <a:lstStyle/>
          <a:p>
            <a:pPr algn="ctr">
              <a:buFont typeface="Wingdings" pitchFamily="2" charset="2"/>
              <a:buNone/>
              <a:defRPr/>
            </a:pPr>
            <a:r>
              <a:rPr lang="en-US"/>
              <a:t>Prepared Information Environment</a:t>
            </a:r>
          </a:p>
          <a:p>
            <a:pPr algn="ctr">
              <a:spcBef>
                <a:spcPct val="30000"/>
              </a:spcBef>
              <a:buFont typeface="Wingdings" pitchFamily="2" charset="2"/>
              <a:buNone/>
              <a:defRPr/>
            </a:pPr>
            <a:r>
              <a:rPr lang="en-US" sz="2400"/>
              <a:t>1. prepare the training/testing data</a:t>
            </a:r>
          </a:p>
          <a:p>
            <a:pPr algn="ctr">
              <a:spcBef>
                <a:spcPct val="30000"/>
              </a:spcBef>
              <a:buFont typeface="Wingdings" pitchFamily="2" charset="2"/>
              <a:buNone/>
              <a:defRPr/>
            </a:pPr>
            <a:r>
              <a:rPr lang="en-US" sz="2400"/>
              <a:t>2. transform prepared values to original</a:t>
            </a:r>
          </a:p>
          <a:p>
            <a:pPr algn="ctr">
              <a:spcBef>
                <a:spcPct val="30000"/>
              </a:spcBef>
              <a:buFont typeface="Wingdings" pitchFamily="2" charset="2"/>
              <a:buNone/>
              <a:defRPr/>
            </a:pPr>
            <a:r>
              <a:rPr lang="en-US" sz="2400"/>
              <a:t>3. apply the </a:t>
            </a:r>
            <a:r>
              <a:rPr lang="en-US" sz="2400" u="sng"/>
              <a:t>same</a:t>
            </a:r>
            <a:r>
              <a:rPr lang="en-US" sz="2400"/>
              <a:t> preparation to new data</a:t>
            </a:r>
            <a:endParaRPr lang="en-US"/>
          </a:p>
        </p:txBody>
      </p:sp>
      <p:sp>
        <p:nvSpPr>
          <p:cNvPr id="90116" name="AutoShape 4"/>
          <p:cNvSpPr>
            <a:spLocks noChangeArrowheads="1"/>
          </p:cNvSpPr>
          <p:nvPr/>
        </p:nvSpPr>
        <p:spPr bwMode="auto">
          <a:xfrm>
            <a:off x="990600" y="4419600"/>
            <a:ext cx="914400" cy="1219200"/>
          </a:xfrm>
          <a:prstGeom prst="can">
            <a:avLst>
              <a:gd name="adj" fmla="val 33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0117" name="AutoShape 5"/>
          <p:cNvSpPr>
            <a:spLocks noChangeArrowheads="1"/>
          </p:cNvSpPr>
          <p:nvPr/>
        </p:nvSpPr>
        <p:spPr bwMode="auto">
          <a:xfrm>
            <a:off x="3429000" y="4572000"/>
            <a:ext cx="1676400" cy="1371600"/>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0118" name="Text Box 6"/>
          <p:cNvSpPr txBox="1">
            <a:spLocks noChangeArrowheads="1"/>
          </p:cNvSpPr>
          <p:nvPr/>
        </p:nvSpPr>
        <p:spPr bwMode="auto">
          <a:xfrm>
            <a:off x="3733800" y="47244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000">
                <a:solidFill>
                  <a:schemeClr val="tx2"/>
                </a:solidFill>
                <a:latin typeface="Times New Roman" pitchFamily="18" charset="0"/>
              </a:rPr>
              <a:t>PIE-in</a:t>
            </a:r>
            <a:endParaRPr lang="en-US" altLang="en-US" sz="4400">
              <a:solidFill>
                <a:schemeClr val="tx2"/>
              </a:solidFill>
              <a:latin typeface="Times New Roman" pitchFamily="18" charset="0"/>
            </a:endParaRPr>
          </a:p>
        </p:txBody>
      </p:sp>
      <p:sp>
        <p:nvSpPr>
          <p:cNvPr id="90119" name="AutoShape 7"/>
          <p:cNvSpPr>
            <a:spLocks noChangeArrowheads="1"/>
          </p:cNvSpPr>
          <p:nvPr/>
        </p:nvSpPr>
        <p:spPr bwMode="auto">
          <a:xfrm>
            <a:off x="5943600" y="4724400"/>
            <a:ext cx="1524000" cy="10668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0120" name="Text Box 8"/>
          <p:cNvSpPr txBox="1">
            <a:spLocks noChangeArrowheads="1"/>
          </p:cNvSpPr>
          <p:nvPr/>
        </p:nvSpPr>
        <p:spPr bwMode="auto">
          <a:xfrm>
            <a:off x="3733800" y="5334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000">
                <a:solidFill>
                  <a:schemeClr val="tx2"/>
                </a:solidFill>
                <a:latin typeface="Times New Roman" pitchFamily="18" charset="0"/>
              </a:rPr>
              <a:t>PIE-out</a:t>
            </a:r>
            <a:endParaRPr lang="en-US" altLang="en-US" sz="4400">
              <a:solidFill>
                <a:schemeClr val="tx2"/>
              </a:solidFill>
              <a:latin typeface="Times New Roman" pitchFamily="18" charset="0"/>
            </a:endParaRPr>
          </a:p>
        </p:txBody>
      </p:sp>
      <p:sp>
        <p:nvSpPr>
          <p:cNvPr id="90121" name="Line 9"/>
          <p:cNvSpPr>
            <a:spLocks noChangeShapeType="1"/>
          </p:cNvSpPr>
          <p:nvPr/>
        </p:nvSpPr>
        <p:spPr bwMode="auto">
          <a:xfrm>
            <a:off x="3429000" y="5257800"/>
            <a:ext cx="1676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22" name="AutoShape 10"/>
          <p:cNvSpPr>
            <a:spLocks noChangeArrowheads="1"/>
          </p:cNvSpPr>
          <p:nvPr/>
        </p:nvSpPr>
        <p:spPr bwMode="auto">
          <a:xfrm>
            <a:off x="2286000" y="5638800"/>
            <a:ext cx="762000" cy="685800"/>
          </a:xfrm>
          <a:prstGeom prst="flowChartDocumen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9819" name="Line 11"/>
          <p:cNvSpPr>
            <a:spLocks noChangeShapeType="1"/>
          </p:cNvSpPr>
          <p:nvPr/>
        </p:nvSpPr>
        <p:spPr bwMode="auto">
          <a:xfrm>
            <a:off x="1905000" y="5029200"/>
            <a:ext cx="3886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lstStyle/>
          <a:p>
            <a:endParaRPr lang="en-US"/>
          </a:p>
        </p:txBody>
      </p:sp>
      <p:sp>
        <p:nvSpPr>
          <p:cNvPr id="90124" name="Line 12"/>
          <p:cNvSpPr>
            <a:spLocks noChangeShapeType="1"/>
          </p:cNvSpPr>
          <p:nvPr/>
        </p:nvSpPr>
        <p:spPr bwMode="auto">
          <a:xfrm>
            <a:off x="1905000" y="5105400"/>
            <a:ext cx="4038600" cy="0"/>
          </a:xfrm>
          <a:prstGeom prst="line">
            <a:avLst/>
          </a:prstGeom>
          <a:noFill/>
          <a:ln w="19050">
            <a:solidFill>
              <a:schemeClr val="hlink"/>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119821" name="Line 13"/>
          <p:cNvSpPr>
            <a:spLocks noChangeShapeType="1"/>
          </p:cNvSpPr>
          <p:nvPr/>
        </p:nvSpPr>
        <p:spPr bwMode="auto">
          <a:xfrm flipH="1">
            <a:off x="3048000" y="5715000"/>
            <a:ext cx="2895600" cy="0"/>
          </a:xfrm>
          <a:prstGeom prst="line">
            <a:avLst/>
          </a:prstGeom>
          <a:noFill/>
          <a:ln w="19050">
            <a:solidFill>
              <a:schemeClr val="hlink"/>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90126" name="Text Box 14"/>
          <p:cNvSpPr txBox="1">
            <a:spLocks noChangeArrowheads="1"/>
          </p:cNvSpPr>
          <p:nvPr/>
        </p:nvSpPr>
        <p:spPr bwMode="auto">
          <a:xfrm>
            <a:off x="1219200" y="49530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a:solidFill>
                  <a:schemeClr val="tx2"/>
                </a:solidFill>
                <a:latin typeface="Times New Roman" pitchFamily="18" charset="0"/>
              </a:rPr>
              <a:t>data</a:t>
            </a:r>
          </a:p>
        </p:txBody>
      </p:sp>
      <p:grpSp>
        <p:nvGrpSpPr>
          <p:cNvPr id="2" name="Group 15"/>
          <p:cNvGrpSpPr>
            <a:grpSpLocks/>
          </p:cNvGrpSpPr>
          <p:nvPr/>
        </p:nvGrpSpPr>
        <p:grpSpPr bwMode="auto">
          <a:xfrm>
            <a:off x="1981200" y="4038600"/>
            <a:ext cx="3962400" cy="762000"/>
            <a:chOff x="1248" y="2544"/>
            <a:chExt cx="2496" cy="480"/>
          </a:xfrm>
        </p:grpSpPr>
        <p:sp>
          <p:nvSpPr>
            <p:cNvPr id="90130" name="Line 16"/>
            <p:cNvSpPr>
              <a:spLocks noChangeShapeType="1"/>
            </p:cNvSpPr>
            <p:nvPr/>
          </p:nvSpPr>
          <p:spPr bwMode="auto">
            <a:xfrm>
              <a:off x="1584" y="2928"/>
              <a:ext cx="2160" cy="96"/>
            </a:xfrm>
            <a:prstGeom prst="line">
              <a:avLst/>
            </a:prstGeom>
            <a:noFill/>
            <a:ln w="9525">
              <a:solidFill>
                <a:schemeClr val="hlink"/>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90131" name="Group 17"/>
            <p:cNvGrpSpPr>
              <a:grpSpLocks/>
            </p:cNvGrpSpPr>
            <p:nvPr/>
          </p:nvGrpSpPr>
          <p:grpSpPr bwMode="auto">
            <a:xfrm>
              <a:off x="1248" y="2544"/>
              <a:ext cx="384" cy="480"/>
              <a:chOff x="1248" y="2544"/>
              <a:chExt cx="384" cy="480"/>
            </a:xfrm>
          </p:grpSpPr>
          <p:sp>
            <p:nvSpPr>
              <p:cNvPr id="90132" name="AutoShape 18"/>
              <p:cNvSpPr>
                <a:spLocks noChangeArrowheads="1"/>
              </p:cNvSpPr>
              <p:nvPr/>
            </p:nvSpPr>
            <p:spPr bwMode="auto">
              <a:xfrm>
                <a:off x="1248" y="2544"/>
                <a:ext cx="336" cy="480"/>
              </a:xfrm>
              <a:prstGeom prst="can">
                <a:avLst>
                  <a:gd name="adj" fmla="val 35714"/>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0133" name="Text Box 19"/>
              <p:cNvSpPr txBox="1">
                <a:spLocks noChangeArrowheads="1"/>
              </p:cNvSpPr>
              <p:nvPr/>
            </p:nvSpPr>
            <p:spPr bwMode="auto">
              <a:xfrm>
                <a:off x="1248" y="2640"/>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1400">
                    <a:solidFill>
                      <a:schemeClr val="folHlink"/>
                    </a:solidFill>
                    <a:latin typeface="Times New Roman" pitchFamily="18" charset="0"/>
                  </a:rPr>
                  <a:t>new</a:t>
                </a:r>
              </a:p>
              <a:p>
                <a:pPr algn="ctr"/>
                <a:r>
                  <a:rPr lang="en-US" altLang="en-US" sz="1400">
                    <a:solidFill>
                      <a:schemeClr val="folHlink"/>
                    </a:solidFill>
                    <a:latin typeface="Times New Roman" pitchFamily="18" charset="0"/>
                  </a:rPr>
                  <a:t>data</a:t>
                </a:r>
                <a:endParaRPr lang="en-US" altLang="en-US" sz="4400">
                  <a:solidFill>
                    <a:schemeClr val="tx2"/>
                  </a:solidFill>
                  <a:latin typeface="Times New Roman" pitchFamily="18" charset="0"/>
                </a:endParaRPr>
              </a:p>
            </p:txBody>
          </p:sp>
        </p:grpSp>
      </p:grpSp>
      <p:sp>
        <p:nvSpPr>
          <p:cNvPr id="90128" name="Rectangle 20"/>
          <p:cNvSpPr>
            <a:spLocks noChangeArrowheads="1"/>
          </p:cNvSpPr>
          <p:nvPr/>
        </p:nvSpPr>
        <p:spPr bwMode="auto">
          <a:xfrm>
            <a:off x="2279650" y="5791200"/>
            <a:ext cx="73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a:solidFill>
                  <a:schemeClr val="tx2"/>
                </a:solidFill>
                <a:latin typeface="Times New Roman" pitchFamily="18" charset="0"/>
              </a:rPr>
              <a:t>report</a:t>
            </a:r>
          </a:p>
        </p:txBody>
      </p:sp>
      <p:sp>
        <p:nvSpPr>
          <p:cNvPr id="90129" name="Rectangle 21"/>
          <p:cNvSpPr>
            <a:spLocks noChangeArrowheads="1"/>
          </p:cNvSpPr>
          <p:nvPr/>
        </p:nvSpPr>
        <p:spPr bwMode="auto">
          <a:xfrm>
            <a:off x="6324600" y="5029200"/>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a:solidFill>
                  <a:schemeClr val="tx2"/>
                </a:solidFill>
                <a:latin typeface="Times New Roman" pitchFamily="18" charset="0"/>
              </a:rPr>
              <a:t>model</a:t>
            </a:r>
          </a:p>
        </p:txBody>
      </p:sp>
    </p:spTree>
    <p:extLst>
      <p:ext uri="{BB962C8B-B14F-4D97-AF65-F5344CB8AC3E}">
        <p14:creationId xmlns:p14="http://schemas.microsoft.com/office/powerpoint/2010/main" val="4216477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119819"/>
                                        </p:tgtEl>
                                        <p:attrNameLst>
                                          <p:attrName>style.visibility</p:attrName>
                                        </p:attrNameLst>
                                      </p:cBhvr>
                                      <p:to>
                                        <p:strVal val="visible"/>
                                      </p:to>
                                    </p:set>
                                    <p:anim calcmode="lin" valueType="num">
                                      <p:cBhvr additive="base">
                                        <p:cTn id="7" dur="500" fill="hold"/>
                                        <p:tgtEl>
                                          <p:spTgt spid="119819"/>
                                        </p:tgtEl>
                                        <p:attrNameLst>
                                          <p:attrName>ppt_x</p:attrName>
                                        </p:attrNameLst>
                                      </p:cBhvr>
                                      <p:tavLst>
                                        <p:tav tm="0">
                                          <p:val>
                                            <p:strVal val="0-#ppt_w/2"/>
                                          </p:val>
                                        </p:tav>
                                        <p:tav tm="100000">
                                          <p:val>
                                            <p:strVal val="#ppt_x"/>
                                          </p:val>
                                        </p:tav>
                                      </p:tavLst>
                                    </p:anim>
                                    <p:anim calcmode="lin" valueType="num">
                                      <p:cBhvr additive="base">
                                        <p:cTn id="8" dur="500" fill="hold"/>
                                        <p:tgtEl>
                                          <p:spTgt spid="1198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9821"/>
                                        </p:tgtEl>
                                        <p:attrNameLst>
                                          <p:attrName>style.visibility</p:attrName>
                                        </p:attrNameLst>
                                      </p:cBhvr>
                                      <p:to>
                                        <p:strVal val="visible"/>
                                      </p:to>
                                    </p:set>
                                    <p:anim calcmode="lin" valueType="num">
                                      <p:cBhvr additive="base">
                                        <p:cTn id="13" dur="500" fill="hold"/>
                                        <p:tgtEl>
                                          <p:spTgt spid="119821"/>
                                        </p:tgtEl>
                                        <p:attrNameLst>
                                          <p:attrName>ppt_x</p:attrName>
                                        </p:attrNameLst>
                                      </p:cBhvr>
                                      <p:tavLst>
                                        <p:tav tm="0">
                                          <p:val>
                                            <p:strVal val="1+#ppt_w/2"/>
                                          </p:val>
                                        </p:tav>
                                        <p:tav tm="100000">
                                          <p:val>
                                            <p:strVal val="#ppt_x"/>
                                          </p:val>
                                        </p:tav>
                                      </p:tavLst>
                                    </p:anim>
                                    <p:anim calcmode="lin" valueType="num">
                                      <p:cBhvr additive="base">
                                        <p:cTn id="14" dur="500" fill="hold"/>
                                        <p:tgtEl>
                                          <p:spTgt spid="1198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9" grpId="0" animBg="1"/>
      <p:bldP spid="11982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533400" y="152400"/>
            <a:ext cx="7772400" cy="1143000"/>
          </a:xfrm>
        </p:spPr>
        <p:txBody>
          <a:bodyPr/>
          <a:lstStyle/>
          <a:p>
            <a:pPr>
              <a:defRPr/>
            </a:pPr>
            <a:r>
              <a:rPr lang="en-US"/>
              <a:t>Data Preparation Process</a:t>
            </a:r>
          </a:p>
        </p:txBody>
      </p:sp>
      <p:graphicFrame>
        <p:nvGraphicFramePr>
          <p:cNvPr id="2050" name="Object 2"/>
          <p:cNvGraphicFramePr>
            <a:graphicFrameLocks noChangeAspect="1"/>
          </p:cNvGraphicFramePr>
          <p:nvPr>
            <p:ph idx="1"/>
          </p:nvPr>
        </p:nvGraphicFramePr>
        <p:xfrm>
          <a:off x="708025" y="1219200"/>
          <a:ext cx="7880350" cy="5507038"/>
        </p:xfrm>
        <a:graphic>
          <a:graphicData uri="http://schemas.openxmlformats.org/presentationml/2006/ole">
            <mc:AlternateContent xmlns:mc="http://schemas.openxmlformats.org/markup-compatibility/2006">
              <mc:Choice xmlns:v="urn:schemas-microsoft-com:vml" Requires="v">
                <p:oleObj spid="_x0000_s17412" name="Picture" r:id="rId4" imgW="3251880" imgH="2273760" progId="Word.Picture.8">
                  <p:embed/>
                </p:oleObj>
              </mc:Choice>
              <mc:Fallback>
                <p:oleObj name="Picture" r:id="rId4" imgW="3251880" imgH="227376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1219200"/>
                        <a:ext cx="7880350" cy="5507038"/>
                      </a:xfrm>
                      <a:prstGeom prst="rect">
                        <a:avLst/>
                      </a:prstGeom>
                    </p:spPr>
                  </p:pic>
                </p:oleObj>
              </mc:Fallback>
            </mc:AlternateContent>
          </a:graphicData>
        </a:graphic>
      </p:graphicFrame>
    </p:spTree>
    <p:extLst>
      <p:ext uri="{BB962C8B-B14F-4D97-AF65-F5344CB8AC3E}">
        <p14:creationId xmlns:p14="http://schemas.microsoft.com/office/powerpoint/2010/main" val="25525833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sz="quarter"/>
          </p:nvPr>
        </p:nvSpPr>
        <p:spPr/>
        <p:txBody>
          <a:bodyPr/>
          <a:lstStyle/>
          <a:p>
            <a:pPr>
              <a:defRPr/>
            </a:pPr>
            <a:r>
              <a:rPr lang="en-US"/>
              <a:t>Training and Test Data Sets</a:t>
            </a:r>
          </a:p>
        </p:txBody>
      </p:sp>
      <p:graphicFrame>
        <p:nvGraphicFramePr>
          <p:cNvPr id="3074" name="Object 2"/>
          <p:cNvGraphicFramePr>
            <a:graphicFrameLocks noChangeAspect="1"/>
          </p:cNvGraphicFramePr>
          <p:nvPr>
            <p:ph sz="quarter" idx="1"/>
          </p:nvPr>
        </p:nvGraphicFramePr>
        <p:xfrm>
          <a:off x="901700" y="1600200"/>
          <a:ext cx="3146425" cy="2182813"/>
        </p:xfrm>
        <a:graphic>
          <a:graphicData uri="http://schemas.openxmlformats.org/presentationml/2006/ole">
            <mc:AlternateContent xmlns:mc="http://schemas.openxmlformats.org/markup-compatibility/2006">
              <mc:Choice xmlns:v="urn:schemas-microsoft-com:vml" Requires="v">
                <p:oleObj spid="_x0000_s18442" name="Picture" r:id="rId4" imgW="2743200" imgH="1828800" progId="Word.Picture.8">
                  <p:embed/>
                </p:oleObj>
              </mc:Choice>
              <mc:Fallback>
                <p:oleObj name="Picture" r:id="rId4" imgW="2743200" imgH="18288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 y="1600200"/>
                        <a:ext cx="3146425" cy="2182813"/>
                      </a:xfrm>
                      <a:prstGeom prst="rect">
                        <a:avLst/>
                      </a:prstGeom>
                    </p:spPr>
                  </p:pic>
                </p:oleObj>
              </mc:Fallback>
            </mc:AlternateContent>
          </a:graphicData>
        </a:graphic>
      </p:graphicFrame>
      <p:graphicFrame>
        <p:nvGraphicFramePr>
          <p:cNvPr id="3075" name="Object 3"/>
          <p:cNvGraphicFramePr>
            <a:graphicFrameLocks noChangeAspect="1"/>
          </p:cNvGraphicFramePr>
          <p:nvPr>
            <p:ph sz="quarter" idx="2"/>
          </p:nvPr>
        </p:nvGraphicFramePr>
        <p:xfrm>
          <a:off x="5095875" y="1600200"/>
          <a:ext cx="3146425" cy="2182813"/>
        </p:xfrm>
        <a:graphic>
          <a:graphicData uri="http://schemas.openxmlformats.org/presentationml/2006/ole">
            <mc:AlternateContent xmlns:mc="http://schemas.openxmlformats.org/markup-compatibility/2006">
              <mc:Choice xmlns:v="urn:schemas-microsoft-com:vml" Requires="v">
                <p:oleObj spid="_x0000_s18443" name="Picture" r:id="rId6" imgW="2743200" imgH="1828800" progId="Word.Picture.8">
                  <p:embed/>
                </p:oleObj>
              </mc:Choice>
              <mc:Fallback>
                <p:oleObj name="Picture" r:id="rId6" imgW="2743200" imgH="1828800"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5875" y="1600200"/>
                        <a:ext cx="3146425"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4"/>
          <p:cNvGraphicFramePr>
            <a:graphicFrameLocks noChangeAspect="1"/>
          </p:cNvGraphicFramePr>
          <p:nvPr>
            <p:ph sz="quarter" idx="3"/>
          </p:nvPr>
        </p:nvGraphicFramePr>
        <p:xfrm>
          <a:off x="901700" y="3951288"/>
          <a:ext cx="3146425" cy="2182812"/>
        </p:xfrm>
        <a:graphic>
          <a:graphicData uri="http://schemas.openxmlformats.org/presentationml/2006/ole">
            <mc:AlternateContent xmlns:mc="http://schemas.openxmlformats.org/markup-compatibility/2006">
              <mc:Choice xmlns:v="urn:schemas-microsoft-com:vml" Requires="v">
                <p:oleObj spid="_x0000_s18444" name="Picture" r:id="rId8" imgW="2743200" imgH="1828800" progId="Word.Picture.8">
                  <p:embed/>
                </p:oleObj>
              </mc:Choice>
              <mc:Fallback>
                <p:oleObj name="Picture" r:id="rId8" imgW="2743200" imgH="1828800"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700" y="3951288"/>
                        <a:ext cx="3146425"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ph sz="quarter" idx="4"/>
          </p:nvPr>
        </p:nvGraphicFramePr>
        <p:xfrm>
          <a:off x="5056188" y="3951288"/>
          <a:ext cx="3146425" cy="2182812"/>
        </p:xfrm>
        <a:graphic>
          <a:graphicData uri="http://schemas.openxmlformats.org/presentationml/2006/ole">
            <mc:AlternateContent xmlns:mc="http://schemas.openxmlformats.org/markup-compatibility/2006">
              <mc:Choice xmlns:v="urn:schemas-microsoft-com:vml" Requires="v">
                <p:oleObj spid="_x0000_s18445" name="Picture" r:id="rId10" imgW="2743200" imgH="1828800" progId="Word.Picture.8">
                  <p:embed/>
                </p:oleObj>
              </mc:Choice>
              <mc:Fallback>
                <p:oleObj name="Picture" r:id="rId10" imgW="2743200" imgH="1828800"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6188" y="3951288"/>
                        <a:ext cx="3146425"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520275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ph sz="quarter" idx="1"/>
          </p:nvPr>
        </p:nvGraphicFramePr>
        <p:xfrm>
          <a:off x="1143000" y="762000"/>
          <a:ext cx="2971800" cy="1981200"/>
        </p:xfrm>
        <a:graphic>
          <a:graphicData uri="http://schemas.openxmlformats.org/presentationml/2006/ole">
            <mc:AlternateContent xmlns:mc="http://schemas.openxmlformats.org/markup-compatibility/2006">
              <mc:Choice xmlns:v="urn:schemas-microsoft-com:vml" Requires="v">
                <p:oleObj spid="_x0000_s19466" name="Picture" r:id="rId4" imgW="2743200" imgH="1828800" progId="Word.Picture.8">
                  <p:embed/>
                </p:oleObj>
              </mc:Choice>
              <mc:Fallback>
                <p:oleObj name="Picture" r:id="rId4" imgW="2743200" imgH="18288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762000"/>
                        <a:ext cx="2971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ph sz="quarter" idx="3"/>
          </p:nvPr>
        </p:nvGraphicFramePr>
        <p:xfrm>
          <a:off x="941388" y="3111500"/>
          <a:ext cx="3146425" cy="2182813"/>
        </p:xfrm>
        <a:graphic>
          <a:graphicData uri="http://schemas.openxmlformats.org/presentationml/2006/ole">
            <mc:AlternateContent xmlns:mc="http://schemas.openxmlformats.org/markup-compatibility/2006">
              <mc:Choice xmlns:v="urn:schemas-microsoft-com:vml" Requires="v">
                <p:oleObj spid="_x0000_s19467" name="Picture" r:id="rId6" imgW="2743200" imgH="1828800" progId="Word.Picture.8">
                  <p:embed/>
                </p:oleObj>
              </mc:Choice>
              <mc:Fallback>
                <p:oleObj name="Picture" r:id="rId6" imgW="2743200" imgH="1828800"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388" y="3111500"/>
                        <a:ext cx="3146425"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ph sz="quarter" idx="2"/>
          </p:nvPr>
        </p:nvGraphicFramePr>
        <p:xfrm>
          <a:off x="5105400" y="685800"/>
          <a:ext cx="2971800" cy="1981200"/>
        </p:xfrm>
        <a:graphic>
          <a:graphicData uri="http://schemas.openxmlformats.org/presentationml/2006/ole">
            <mc:AlternateContent xmlns:mc="http://schemas.openxmlformats.org/markup-compatibility/2006">
              <mc:Choice xmlns:v="urn:schemas-microsoft-com:vml" Requires="v">
                <p:oleObj spid="_x0000_s19468" name="Picture" r:id="rId8" imgW="2743200" imgH="1828800" progId="Word.Picture.8">
                  <p:embed/>
                </p:oleObj>
              </mc:Choice>
              <mc:Fallback>
                <p:oleObj name="Picture" r:id="rId8" imgW="2743200" imgH="1828800"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685800"/>
                        <a:ext cx="2971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ph sz="quarter" idx="4"/>
          </p:nvPr>
        </p:nvGraphicFramePr>
        <p:xfrm>
          <a:off x="5137150" y="3027363"/>
          <a:ext cx="3146425" cy="2182812"/>
        </p:xfrm>
        <a:graphic>
          <a:graphicData uri="http://schemas.openxmlformats.org/presentationml/2006/ole">
            <mc:AlternateContent xmlns:mc="http://schemas.openxmlformats.org/markup-compatibility/2006">
              <mc:Choice xmlns:v="urn:schemas-microsoft-com:vml" Requires="v">
                <p:oleObj spid="_x0000_s19469" name="Picture" r:id="rId10" imgW="2743200" imgH="1828800" progId="Word.Picture.8">
                  <p:embed/>
                </p:oleObj>
              </mc:Choice>
              <mc:Fallback>
                <p:oleObj name="Picture" r:id="rId10" imgW="2743200" imgH="1828800"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7150" y="3027363"/>
                        <a:ext cx="3146425"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46362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457200" y="609600"/>
            <a:ext cx="8305800" cy="1143000"/>
          </a:xfrm>
        </p:spPr>
        <p:txBody>
          <a:bodyPr/>
          <a:lstStyle/>
          <a:p>
            <a:pPr>
              <a:defRPr/>
            </a:pPr>
            <a:r>
              <a:rPr lang="en-US" sz="4000"/>
              <a:t>Prepared Information Environment Modules</a:t>
            </a:r>
            <a:endParaRPr lang="en-US"/>
          </a:p>
        </p:txBody>
      </p:sp>
      <p:sp>
        <p:nvSpPr>
          <p:cNvPr id="135171" name="Rectangle 3"/>
          <p:cNvSpPr>
            <a:spLocks noGrp="1" noChangeArrowheads="1"/>
          </p:cNvSpPr>
          <p:nvPr>
            <p:ph type="body" idx="1"/>
          </p:nvPr>
        </p:nvSpPr>
        <p:spPr>
          <a:xfrm>
            <a:off x="228600" y="1752600"/>
            <a:ext cx="8686800" cy="4724400"/>
          </a:xfrm>
        </p:spPr>
        <p:txBody>
          <a:bodyPr/>
          <a:lstStyle/>
          <a:p>
            <a:pPr>
              <a:defRPr/>
            </a:pPr>
            <a:r>
              <a:rPr lang="en-US"/>
              <a:t>Input module transforms raw execution data:</a:t>
            </a:r>
          </a:p>
          <a:p>
            <a:pPr lvl="1">
              <a:defRPr/>
            </a:pPr>
            <a:r>
              <a:rPr lang="en-US"/>
              <a:t>categorical values into numerical</a:t>
            </a:r>
          </a:p>
          <a:p>
            <a:pPr lvl="1">
              <a:defRPr/>
            </a:pPr>
            <a:r>
              <a:rPr lang="en-US"/>
              <a:t>filling in / ignoring missing values</a:t>
            </a:r>
          </a:p>
          <a:p>
            <a:pPr>
              <a:lnSpc>
                <a:spcPct val="220000"/>
              </a:lnSpc>
              <a:defRPr/>
            </a:pPr>
            <a:r>
              <a:rPr lang="en-US"/>
              <a:t>Output module undoes the effect of PIE-I</a:t>
            </a:r>
          </a:p>
          <a:p>
            <a:pPr>
              <a:lnSpc>
                <a:spcPct val="220000"/>
              </a:lnSpc>
              <a:defRPr/>
            </a:pPr>
            <a:r>
              <a:rPr lang="en-US"/>
              <a:t>Used between the model and the real world</a:t>
            </a:r>
          </a:p>
        </p:txBody>
      </p:sp>
    </p:spTree>
    <p:extLst>
      <p:ext uri="{BB962C8B-B14F-4D97-AF65-F5344CB8AC3E}">
        <p14:creationId xmlns:p14="http://schemas.microsoft.com/office/powerpoint/2010/main" val="328150031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defRPr/>
            </a:pPr>
            <a:r>
              <a:rPr lang="en-US"/>
              <a:t>Data Mining Process (simplified)</a:t>
            </a:r>
          </a:p>
        </p:txBody>
      </p:sp>
      <p:sp>
        <p:nvSpPr>
          <p:cNvPr id="246787" name="Rectangle 3"/>
          <p:cNvSpPr>
            <a:spLocks noGrp="1" noChangeArrowheads="1"/>
          </p:cNvSpPr>
          <p:nvPr>
            <p:ph type="body" idx="1"/>
          </p:nvPr>
        </p:nvSpPr>
        <p:spPr>
          <a:xfrm>
            <a:off x="1990725" y="1600200"/>
            <a:ext cx="6696075" cy="4533900"/>
          </a:xfrm>
        </p:spPr>
        <p:txBody>
          <a:bodyPr/>
          <a:lstStyle/>
          <a:p>
            <a:pPr>
              <a:lnSpc>
                <a:spcPct val="230000"/>
              </a:lnSpc>
              <a:buFont typeface="Wingdings" pitchFamily="2" charset="2"/>
              <a:buNone/>
              <a:defRPr/>
            </a:pPr>
            <a:r>
              <a:rPr lang="en-US"/>
              <a:t>1. Data Preparation</a:t>
            </a:r>
          </a:p>
          <a:p>
            <a:pPr>
              <a:lnSpc>
                <a:spcPct val="230000"/>
              </a:lnSpc>
              <a:buFont typeface="Wingdings" pitchFamily="2" charset="2"/>
              <a:buNone/>
              <a:defRPr/>
            </a:pPr>
            <a:r>
              <a:rPr lang="en-US">
                <a:solidFill>
                  <a:srgbClr val="FF9900"/>
                </a:solidFill>
              </a:rPr>
              <a:t>2. Data Survey</a:t>
            </a:r>
          </a:p>
          <a:p>
            <a:pPr>
              <a:lnSpc>
                <a:spcPct val="230000"/>
              </a:lnSpc>
              <a:buFont typeface="Wingdings" pitchFamily="2" charset="2"/>
              <a:buNone/>
              <a:defRPr/>
            </a:pPr>
            <a:r>
              <a:rPr lang="en-US"/>
              <a:t>3. Data Modeling</a:t>
            </a:r>
          </a:p>
        </p:txBody>
      </p:sp>
    </p:spTree>
    <p:extLst>
      <p:ext uri="{BB962C8B-B14F-4D97-AF65-F5344CB8AC3E}">
        <p14:creationId xmlns:p14="http://schemas.microsoft.com/office/powerpoint/2010/main" val="336330794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defRPr/>
            </a:pPr>
            <a:r>
              <a:rPr lang="en-US"/>
              <a:t>Why survey?</a:t>
            </a:r>
          </a:p>
        </p:txBody>
      </p:sp>
      <p:sp>
        <p:nvSpPr>
          <p:cNvPr id="120835" name="Rectangle 3"/>
          <p:cNvSpPr>
            <a:spLocks noGrp="1" noChangeArrowheads="1"/>
          </p:cNvSpPr>
          <p:nvPr>
            <p:ph type="body" idx="1"/>
          </p:nvPr>
        </p:nvSpPr>
        <p:spPr>
          <a:xfrm>
            <a:off x="685800" y="1981200"/>
            <a:ext cx="7772400" cy="4495800"/>
          </a:xfrm>
        </p:spPr>
        <p:txBody>
          <a:bodyPr/>
          <a:lstStyle/>
          <a:p>
            <a:pPr>
              <a:buFont typeface="Wingdings" pitchFamily="2" charset="2"/>
              <a:buNone/>
              <a:defRPr/>
            </a:pPr>
            <a:r>
              <a:rPr lang="en-US"/>
              <a:t>Get a broad idea of the data: </a:t>
            </a:r>
          </a:p>
          <a:p>
            <a:pPr lvl="2">
              <a:defRPr/>
            </a:pPr>
            <a:r>
              <a:rPr lang="en-US"/>
              <a:t>what is covered</a:t>
            </a:r>
          </a:p>
          <a:p>
            <a:pPr lvl="2">
              <a:defRPr/>
            </a:pPr>
            <a:r>
              <a:rPr lang="en-US"/>
              <a:t>what is </a:t>
            </a:r>
            <a:r>
              <a:rPr lang="en-US" u="sng"/>
              <a:t>not</a:t>
            </a:r>
            <a:r>
              <a:rPr lang="en-US"/>
              <a:t> covered, or is covered poorly</a:t>
            </a:r>
            <a:endParaRPr lang="en-US" sz="3200"/>
          </a:p>
          <a:p>
            <a:pPr>
              <a:buFont typeface="Wingdings" pitchFamily="2" charset="2"/>
              <a:buNone/>
              <a:defRPr/>
            </a:pPr>
            <a:r>
              <a:rPr lang="en-US"/>
              <a:t>Dangerous areas: </a:t>
            </a:r>
          </a:p>
          <a:p>
            <a:pPr lvl="2">
              <a:defRPr/>
            </a:pPr>
            <a:r>
              <a:rPr lang="en-US"/>
              <a:t>bias in data</a:t>
            </a:r>
          </a:p>
          <a:p>
            <a:pPr lvl="2">
              <a:defRPr/>
            </a:pPr>
            <a:r>
              <a:rPr lang="en-US"/>
              <a:t>sparse data (in a dynamic area)</a:t>
            </a:r>
          </a:p>
          <a:p>
            <a:pPr>
              <a:buFont typeface="Wingdings" pitchFamily="2" charset="2"/>
              <a:buNone/>
              <a:defRPr/>
            </a:pPr>
            <a:r>
              <a:rPr lang="en-US"/>
              <a:t>Is the data adequate? </a:t>
            </a:r>
          </a:p>
        </p:txBody>
      </p:sp>
    </p:spTree>
    <p:extLst>
      <p:ext uri="{BB962C8B-B14F-4D97-AF65-F5344CB8AC3E}">
        <p14:creationId xmlns:p14="http://schemas.microsoft.com/office/powerpoint/2010/main" val="282961784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700566" y="2968140"/>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2473409529"/>
      </p:ext>
    </p:extLst>
  </p:cSld>
  <p:clrMapOvr>
    <a:masterClrMapping/>
  </p:clrMapOvr>
  <p:transition>
    <p:checker dir="ver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a:defRPr/>
            </a:pPr>
            <a:r>
              <a:rPr lang="en-US"/>
              <a:t>Data Mining Process (simplified)</a:t>
            </a:r>
          </a:p>
        </p:txBody>
      </p:sp>
      <p:sp>
        <p:nvSpPr>
          <p:cNvPr id="248835" name="Rectangle 3"/>
          <p:cNvSpPr>
            <a:spLocks noGrp="1" noChangeArrowheads="1"/>
          </p:cNvSpPr>
          <p:nvPr>
            <p:ph type="body" idx="1"/>
          </p:nvPr>
        </p:nvSpPr>
        <p:spPr>
          <a:xfrm>
            <a:off x="1990725" y="1600200"/>
            <a:ext cx="6696075" cy="4533900"/>
          </a:xfrm>
        </p:spPr>
        <p:txBody>
          <a:bodyPr/>
          <a:lstStyle/>
          <a:p>
            <a:pPr>
              <a:lnSpc>
                <a:spcPct val="230000"/>
              </a:lnSpc>
              <a:buFont typeface="Wingdings" pitchFamily="2" charset="2"/>
              <a:buNone/>
              <a:defRPr/>
            </a:pPr>
            <a:r>
              <a:rPr lang="en-US"/>
              <a:t>1. Data Preparation</a:t>
            </a:r>
          </a:p>
          <a:p>
            <a:pPr>
              <a:lnSpc>
                <a:spcPct val="230000"/>
              </a:lnSpc>
              <a:buFont typeface="Wingdings" pitchFamily="2" charset="2"/>
              <a:buNone/>
              <a:defRPr/>
            </a:pPr>
            <a:r>
              <a:rPr lang="en-US"/>
              <a:t>2. Data Survey</a:t>
            </a:r>
          </a:p>
          <a:p>
            <a:pPr>
              <a:lnSpc>
                <a:spcPct val="230000"/>
              </a:lnSpc>
              <a:buFont typeface="Wingdings" pitchFamily="2" charset="2"/>
              <a:buNone/>
              <a:defRPr/>
            </a:pPr>
            <a:r>
              <a:rPr lang="en-US">
                <a:solidFill>
                  <a:srgbClr val="FF9900"/>
                </a:solidFill>
              </a:rPr>
              <a:t>3. Data Modeling</a:t>
            </a:r>
          </a:p>
        </p:txBody>
      </p:sp>
    </p:spTree>
    <p:extLst>
      <p:ext uri="{BB962C8B-B14F-4D97-AF65-F5344CB8AC3E}">
        <p14:creationId xmlns:p14="http://schemas.microsoft.com/office/powerpoint/2010/main" val="85447750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a:defRPr/>
            </a:pPr>
            <a:r>
              <a:rPr lang="en-US"/>
              <a:t>Mining for the Model</a:t>
            </a:r>
          </a:p>
        </p:txBody>
      </p:sp>
      <p:sp>
        <p:nvSpPr>
          <p:cNvPr id="257027" name="Rectangle 3"/>
          <p:cNvSpPr>
            <a:spLocks noGrp="1" noChangeArrowheads="1"/>
          </p:cNvSpPr>
          <p:nvPr>
            <p:ph type="body" idx="1"/>
          </p:nvPr>
        </p:nvSpPr>
        <p:spPr>
          <a:xfrm>
            <a:off x="1066800" y="1905000"/>
            <a:ext cx="7099300" cy="1600200"/>
          </a:xfrm>
        </p:spPr>
        <p:txBody>
          <a:bodyPr/>
          <a:lstStyle/>
          <a:p>
            <a:pPr>
              <a:defRPr/>
            </a:pPr>
            <a:r>
              <a:rPr lang="en-US" sz="2400"/>
              <a:t>High level view of the predictive modeling</a:t>
            </a:r>
          </a:p>
          <a:p>
            <a:pPr>
              <a:defRPr/>
            </a:pPr>
            <a:r>
              <a:rPr lang="en-US" sz="2400"/>
              <a:t>The two data sets are fed into the mining tool</a:t>
            </a:r>
          </a:p>
          <a:p>
            <a:pPr>
              <a:defRPr/>
            </a:pPr>
            <a:r>
              <a:rPr lang="en-US" sz="2400"/>
              <a:t>Output is the predictive model</a:t>
            </a:r>
          </a:p>
        </p:txBody>
      </p:sp>
      <p:sp>
        <p:nvSpPr>
          <p:cNvPr id="95236" name="AutoShape 4"/>
          <p:cNvSpPr>
            <a:spLocks noChangeArrowheads="1"/>
          </p:cNvSpPr>
          <p:nvPr/>
        </p:nvSpPr>
        <p:spPr bwMode="auto">
          <a:xfrm>
            <a:off x="990600" y="3810000"/>
            <a:ext cx="914400" cy="1066800"/>
          </a:xfrm>
          <a:prstGeom prst="can">
            <a:avLst>
              <a:gd name="adj" fmla="val 33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5237" name="AutoShape 5"/>
          <p:cNvSpPr>
            <a:spLocks noChangeArrowheads="1"/>
          </p:cNvSpPr>
          <p:nvPr/>
        </p:nvSpPr>
        <p:spPr bwMode="auto">
          <a:xfrm>
            <a:off x="3429000" y="4572000"/>
            <a:ext cx="1676400" cy="1371600"/>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5238" name="AutoShape 7"/>
          <p:cNvSpPr>
            <a:spLocks noChangeArrowheads="1"/>
          </p:cNvSpPr>
          <p:nvPr/>
        </p:nvSpPr>
        <p:spPr bwMode="auto">
          <a:xfrm>
            <a:off x="5943600" y="4724400"/>
            <a:ext cx="1524000" cy="10668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5239" name="Text Box 8"/>
          <p:cNvSpPr txBox="1">
            <a:spLocks noChangeArrowheads="1"/>
          </p:cNvSpPr>
          <p:nvPr/>
        </p:nvSpPr>
        <p:spPr bwMode="auto">
          <a:xfrm>
            <a:off x="3657600" y="48768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000" dirty="0">
                <a:solidFill>
                  <a:schemeClr val="tx2"/>
                </a:solidFill>
                <a:latin typeface="Times New Roman" pitchFamily="18" charset="0"/>
              </a:rPr>
              <a:t>Mining Tool</a:t>
            </a:r>
            <a:endParaRPr lang="en-US" altLang="en-US" sz="4400" dirty="0">
              <a:solidFill>
                <a:schemeClr val="tx2"/>
              </a:solidFill>
              <a:latin typeface="Times New Roman" pitchFamily="18" charset="0"/>
            </a:endParaRPr>
          </a:p>
        </p:txBody>
      </p:sp>
      <p:sp>
        <p:nvSpPr>
          <p:cNvPr id="257035" name="Line 11"/>
          <p:cNvSpPr>
            <a:spLocks noChangeShapeType="1"/>
          </p:cNvSpPr>
          <p:nvPr/>
        </p:nvSpPr>
        <p:spPr bwMode="auto">
          <a:xfrm>
            <a:off x="1905000" y="4495800"/>
            <a:ext cx="388620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nchor="ctr"/>
          <a:lstStyle/>
          <a:p>
            <a:endParaRPr lang="en-US"/>
          </a:p>
        </p:txBody>
      </p:sp>
      <p:sp>
        <p:nvSpPr>
          <p:cNvPr id="95241" name="Line 12"/>
          <p:cNvSpPr>
            <a:spLocks noChangeShapeType="1"/>
          </p:cNvSpPr>
          <p:nvPr/>
        </p:nvSpPr>
        <p:spPr bwMode="auto">
          <a:xfrm>
            <a:off x="1905000" y="4495800"/>
            <a:ext cx="1524000" cy="762000"/>
          </a:xfrm>
          <a:prstGeom prst="line">
            <a:avLst/>
          </a:prstGeom>
          <a:noFill/>
          <a:ln w="19050">
            <a:solidFill>
              <a:schemeClr val="hlink"/>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95242" name="Text Box 14"/>
          <p:cNvSpPr txBox="1">
            <a:spLocks noChangeArrowheads="1"/>
          </p:cNvSpPr>
          <p:nvPr/>
        </p:nvSpPr>
        <p:spPr bwMode="auto">
          <a:xfrm>
            <a:off x="939800" y="4235505"/>
            <a:ext cx="971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dirty="0">
                <a:solidFill>
                  <a:schemeClr val="tx2"/>
                </a:solidFill>
                <a:latin typeface="Times New Roman" pitchFamily="18" charset="0"/>
              </a:rPr>
              <a:t>Training</a:t>
            </a:r>
          </a:p>
          <a:p>
            <a:pPr algn="ctr"/>
            <a:r>
              <a:rPr lang="en-US" altLang="en-US" dirty="0">
                <a:solidFill>
                  <a:schemeClr val="tx2"/>
                </a:solidFill>
                <a:latin typeface="Times New Roman" pitchFamily="18" charset="0"/>
              </a:rPr>
              <a:t>data</a:t>
            </a:r>
          </a:p>
        </p:txBody>
      </p:sp>
      <p:sp>
        <p:nvSpPr>
          <p:cNvPr id="95243" name="Rectangle 21"/>
          <p:cNvSpPr>
            <a:spLocks noChangeArrowheads="1"/>
          </p:cNvSpPr>
          <p:nvPr/>
        </p:nvSpPr>
        <p:spPr bwMode="auto">
          <a:xfrm>
            <a:off x="6118225" y="4892675"/>
            <a:ext cx="116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a:solidFill>
                  <a:schemeClr val="tx2"/>
                </a:solidFill>
                <a:latin typeface="Times New Roman" pitchFamily="18" charset="0"/>
              </a:rPr>
              <a:t>Predictive </a:t>
            </a:r>
          </a:p>
          <a:p>
            <a:pPr algn="ctr"/>
            <a:r>
              <a:rPr lang="en-US" altLang="en-US">
                <a:solidFill>
                  <a:schemeClr val="tx2"/>
                </a:solidFill>
                <a:latin typeface="Times New Roman" pitchFamily="18" charset="0"/>
              </a:rPr>
              <a:t>model</a:t>
            </a:r>
          </a:p>
        </p:txBody>
      </p:sp>
      <p:sp>
        <p:nvSpPr>
          <p:cNvPr id="95244" name="AutoShape 22"/>
          <p:cNvSpPr>
            <a:spLocks noChangeArrowheads="1"/>
          </p:cNvSpPr>
          <p:nvPr/>
        </p:nvSpPr>
        <p:spPr bwMode="auto">
          <a:xfrm>
            <a:off x="990600" y="5157225"/>
            <a:ext cx="914400" cy="1036935"/>
          </a:xfrm>
          <a:prstGeom prst="can">
            <a:avLst>
              <a:gd name="adj" fmla="val 33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95245" name="Text Box 23"/>
          <p:cNvSpPr txBox="1">
            <a:spLocks noChangeArrowheads="1"/>
          </p:cNvSpPr>
          <p:nvPr/>
        </p:nvSpPr>
        <p:spPr bwMode="auto">
          <a:xfrm>
            <a:off x="965200" y="5272440"/>
            <a:ext cx="869950" cy="11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dirty="0">
                <a:solidFill>
                  <a:schemeClr val="tx2"/>
                </a:solidFill>
                <a:latin typeface="Times New Roman" pitchFamily="18" charset="0"/>
              </a:rPr>
              <a:t>Testing</a:t>
            </a:r>
          </a:p>
          <a:p>
            <a:pPr algn="ctr"/>
            <a:r>
              <a:rPr lang="en-US" altLang="en-US" dirty="0">
                <a:solidFill>
                  <a:schemeClr val="tx2"/>
                </a:solidFill>
                <a:latin typeface="Times New Roman" pitchFamily="18" charset="0"/>
              </a:rPr>
              <a:t>data</a:t>
            </a:r>
          </a:p>
        </p:txBody>
      </p:sp>
      <p:sp>
        <p:nvSpPr>
          <p:cNvPr id="95246" name="Line 25"/>
          <p:cNvSpPr>
            <a:spLocks noChangeShapeType="1"/>
          </p:cNvSpPr>
          <p:nvPr/>
        </p:nvSpPr>
        <p:spPr bwMode="auto">
          <a:xfrm flipV="1">
            <a:off x="1905000" y="5272440"/>
            <a:ext cx="1438040" cy="403252"/>
          </a:xfrm>
          <a:prstGeom prst="line">
            <a:avLst/>
          </a:prstGeom>
          <a:noFill/>
          <a:ln w="19050">
            <a:solidFill>
              <a:schemeClr val="hlink"/>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95247" name="Line 26"/>
          <p:cNvSpPr>
            <a:spLocks noChangeShapeType="1"/>
          </p:cNvSpPr>
          <p:nvPr/>
        </p:nvSpPr>
        <p:spPr bwMode="auto">
          <a:xfrm>
            <a:off x="5105400" y="5257800"/>
            <a:ext cx="838200" cy="0"/>
          </a:xfrm>
          <a:prstGeom prst="line">
            <a:avLst/>
          </a:prstGeom>
          <a:noFill/>
          <a:ln w="19050">
            <a:solidFill>
              <a:schemeClr val="hlink"/>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815516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257035"/>
                                        </p:tgtEl>
                                        <p:attrNameLst>
                                          <p:attrName>style.visibility</p:attrName>
                                        </p:attrNameLst>
                                      </p:cBhvr>
                                      <p:to>
                                        <p:strVal val="visible"/>
                                      </p:to>
                                    </p:set>
                                    <p:anim calcmode="lin" valueType="num">
                                      <p:cBhvr additive="base">
                                        <p:cTn id="7" dur="500" fill="hold"/>
                                        <p:tgtEl>
                                          <p:spTgt spid="257035"/>
                                        </p:tgtEl>
                                        <p:attrNameLst>
                                          <p:attrName>ppt_x</p:attrName>
                                        </p:attrNameLst>
                                      </p:cBhvr>
                                      <p:tavLst>
                                        <p:tav tm="0">
                                          <p:val>
                                            <p:strVal val="0-#ppt_w/2"/>
                                          </p:val>
                                        </p:tav>
                                        <p:tav tm="100000">
                                          <p:val>
                                            <p:strVal val="#ppt_x"/>
                                          </p:val>
                                        </p:tav>
                                      </p:tavLst>
                                    </p:anim>
                                    <p:anim calcmode="lin" valueType="num">
                                      <p:cBhvr additive="base">
                                        <p:cTn id="8" dur="500" fill="hold"/>
                                        <p:tgtEl>
                                          <p:spTgt spid="2570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5"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defRPr/>
            </a:pPr>
            <a:r>
              <a:rPr lang="en-US"/>
              <a:t>Modeling Tools and Data Preparation</a:t>
            </a:r>
          </a:p>
        </p:txBody>
      </p:sp>
      <p:sp>
        <p:nvSpPr>
          <p:cNvPr id="136195" name="Rectangle 3"/>
          <p:cNvSpPr>
            <a:spLocks noGrp="1" noChangeArrowheads="1"/>
          </p:cNvSpPr>
          <p:nvPr>
            <p:ph type="body" idx="1"/>
          </p:nvPr>
        </p:nvSpPr>
        <p:spPr/>
        <p:txBody>
          <a:bodyPr/>
          <a:lstStyle/>
          <a:p>
            <a:pPr>
              <a:defRPr/>
            </a:pPr>
            <a:r>
              <a:rPr lang="en-US"/>
              <a:t>Right tool for the right job</a:t>
            </a:r>
          </a:p>
          <a:p>
            <a:pPr>
              <a:defRPr/>
            </a:pPr>
            <a:r>
              <a:rPr lang="en-US"/>
              <a:t>Early general-purpose mining tools were algorithm centric</a:t>
            </a:r>
          </a:p>
          <a:p>
            <a:pPr>
              <a:defRPr/>
            </a:pPr>
            <a:r>
              <a:rPr lang="en-US"/>
              <a:t>Modern tools concentrate on business problems</a:t>
            </a:r>
          </a:p>
          <a:p>
            <a:pPr>
              <a:defRPr/>
            </a:pPr>
            <a:r>
              <a:rPr lang="en-US"/>
              <a:t>Knowledge about tool essential!</a:t>
            </a:r>
          </a:p>
        </p:txBody>
      </p:sp>
    </p:spTree>
    <p:extLst>
      <p:ext uri="{BB962C8B-B14F-4D97-AF65-F5344CB8AC3E}">
        <p14:creationId xmlns:p14="http://schemas.microsoft.com/office/powerpoint/2010/main" val="726153987"/>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sz="4000"/>
              <a:t>How Modeling Tools Influence Preparation: Data Separation</a:t>
            </a:r>
          </a:p>
        </p:txBody>
      </p:sp>
      <p:sp>
        <p:nvSpPr>
          <p:cNvPr id="137219" name="Rectangle 3"/>
          <p:cNvSpPr>
            <a:spLocks noGrp="1" noChangeArrowheads="1"/>
          </p:cNvSpPr>
          <p:nvPr>
            <p:ph type="body" sz="half" idx="1"/>
          </p:nvPr>
        </p:nvSpPr>
        <p:spPr>
          <a:xfrm>
            <a:off x="457200" y="1600200"/>
            <a:ext cx="4033838" cy="4533900"/>
          </a:xfrm>
        </p:spPr>
        <p:txBody>
          <a:bodyPr/>
          <a:lstStyle/>
          <a:p>
            <a:pPr>
              <a:defRPr/>
            </a:pPr>
            <a:r>
              <a:rPr lang="en-US" sz="2800"/>
              <a:t>Straight lines parallel to axes</a:t>
            </a:r>
          </a:p>
          <a:p>
            <a:pPr>
              <a:defRPr/>
            </a:pPr>
            <a:r>
              <a:rPr lang="en-US" sz="2800"/>
              <a:t>Straight lines not parallel to axes</a:t>
            </a:r>
          </a:p>
          <a:p>
            <a:pPr>
              <a:defRPr/>
            </a:pPr>
            <a:r>
              <a:rPr lang="en-US" sz="2800"/>
              <a:t>Curves</a:t>
            </a:r>
          </a:p>
          <a:p>
            <a:pPr>
              <a:defRPr/>
            </a:pPr>
            <a:r>
              <a:rPr lang="en-US" sz="2800"/>
              <a:t>Closed area</a:t>
            </a:r>
          </a:p>
          <a:p>
            <a:pPr>
              <a:defRPr/>
            </a:pPr>
            <a:r>
              <a:rPr lang="en-US" sz="2800"/>
              <a:t>Ideal arrangement</a:t>
            </a:r>
          </a:p>
        </p:txBody>
      </p:sp>
      <p:graphicFrame>
        <p:nvGraphicFramePr>
          <p:cNvPr id="5122"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0484" name="Picture" r:id="rId4" imgW="2743200" imgH="1828800" progId="Word.Picture.8">
                  <p:embed/>
                </p:oleObj>
              </mc:Choice>
              <mc:Fallback>
                <p:oleObj name="Picture" r:id="rId4" imgW="2743200" imgH="18288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4647734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defRPr/>
            </a:pPr>
            <a:r>
              <a:rPr lang="en-US"/>
              <a:t>Data Separation</a:t>
            </a:r>
          </a:p>
        </p:txBody>
      </p:sp>
      <p:sp>
        <p:nvSpPr>
          <p:cNvPr id="138243" name="Rectangle 3"/>
          <p:cNvSpPr>
            <a:spLocks noGrp="1" noChangeArrowheads="1"/>
          </p:cNvSpPr>
          <p:nvPr>
            <p:ph type="body" sz="half" idx="1"/>
          </p:nvPr>
        </p:nvSpPr>
        <p:spPr>
          <a:xfrm>
            <a:off x="457200" y="1600200"/>
            <a:ext cx="4033838" cy="4533900"/>
          </a:xfrm>
        </p:spPr>
        <p:txBody>
          <a:bodyPr/>
          <a:lstStyle/>
          <a:p>
            <a:pPr>
              <a:defRPr/>
            </a:pPr>
            <a:r>
              <a:rPr lang="en-US" sz="2800">
                <a:solidFill>
                  <a:schemeClr val="hlink"/>
                </a:solidFill>
              </a:rPr>
              <a:t>Straight lines parallel to axes</a:t>
            </a:r>
          </a:p>
          <a:p>
            <a:pPr>
              <a:defRPr/>
            </a:pPr>
            <a:r>
              <a:rPr lang="en-US" sz="2800"/>
              <a:t>Straight lines not parallel to axes</a:t>
            </a:r>
          </a:p>
          <a:p>
            <a:pPr>
              <a:defRPr/>
            </a:pPr>
            <a:r>
              <a:rPr lang="en-US" sz="2800"/>
              <a:t>Curves</a:t>
            </a:r>
          </a:p>
          <a:p>
            <a:pPr>
              <a:defRPr/>
            </a:pPr>
            <a:r>
              <a:rPr lang="en-US" sz="2800"/>
              <a:t>Closed area</a:t>
            </a:r>
          </a:p>
          <a:p>
            <a:pPr>
              <a:defRPr/>
            </a:pPr>
            <a:r>
              <a:rPr lang="en-US" sz="2800"/>
              <a:t>Ideal arrangement</a:t>
            </a:r>
          </a:p>
        </p:txBody>
      </p:sp>
      <p:graphicFrame>
        <p:nvGraphicFramePr>
          <p:cNvPr id="6146"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1508"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39637832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defRPr/>
            </a:pPr>
            <a:r>
              <a:rPr lang="en-US"/>
              <a:t>Data Separation</a:t>
            </a:r>
          </a:p>
        </p:txBody>
      </p:sp>
      <p:sp>
        <p:nvSpPr>
          <p:cNvPr id="139267" name="Rectangle 3"/>
          <p:cNvSpPr>
            <a:spLocks noGrp="1" noChangeArrowheads="1"/>
          </p:cNvSpPr>
          <p:nvPr>
            <p:ph type="body" sz="half" idx="1"/>
          </p:nvPr>
        </p:nvSpPr>
        <p:spPr>
          <a:xfrm>
            <a:off x="457200" y="1600200"/>
            <a:ext cx="4033838" cy="4533900"/>
          </a:xfrm>
        </p:spPr>
        <p:txBody>
          <a:bodyPr/>
          <a:lstStyle/>
          <a:p>
            <a:pPr>
              <a:defRPr/>
            </a:pPr>
            <a:r>
              <a:rPr lang="en-US" sz="2800"/>
              <a:t>Straight lines parallel to axes</a:t>
            </a:r>
          </a:p>
          <a:p>
            <a:pPr>
              <a:defRPr/>
            </a:pPr>
            <a:r>
              <a:rPr lang="en-US" sz="2800">
                <a:solidFill>
                  <a:schemeClr val="hlink"/>
                </a:solidFill>
              </a:rPr>
              <a:t>Straight lines not parallel to axes</a:t>
            </a:r>
            <a:endParaRPr lang="en-US" sz="2800"/>
          </a:p>
          <a:p>
            <a:pPr>
              <a:defRPr/>
            </a:pPr>
            <a:r>
              <a:rPr lang="en-US" sz="2800"/>
              <a:t>Curves</a:t>
            </a:r>
          </a:p>
          <a:p>
            <a:pPr>
              <a:defRPr/>
            </a:pPr>
            <a:r>
              <a:rPr lang="en-US" sz="2800"/>
              <a:t>Closed area</a:t>
            </a:r>
          </a:p>
          <a:p>
            <a:pPr>
              <a:defRPr/>
            </a:pPr>
            <a:r>
              <a:rPr lang="en-US" sz="2800"/>
              <a:t>Ideal arrangement</a:t>
            </a:r>
          </a:p>
        </p:txBody>
      </p:sp>
      <p:graphicFrame>
        <p:nvGraphicFramePr>
          <p:cNvPr id="7170"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2532"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2940004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a:defRPr/>
            </a:pPr>
            <a:r>
              <a:rPr lang="en-US"/>
              <a:t>Data Separation</a:t>
            </a:r>
          </a:p>
        </p:txBody>
      </p:sp>
      <p:sp>
        <p:nvSpPr>
          <p:cNvPr id="140291" name="Rectangle 3"/>
          <p:cNvSpPr>
            <a:spLocks noGrp="1" noChangeArrowheads="1"/>
          </p:cNvSpPr>
          <p:nvPr>
            <p:ph type="body" sz="half" idx="1"/>
          </p:nvPr>
        </p:nvSpPr>
        <p:spPr>
          <a:xfrm>
            <a:off x="457200" y="1600200"/>
            <a:ext cx="4033838" cy="4533900"/>
          </a:xfrm>
        </p:spPr>
        <p:txBody>
          <a:bodyPr/>
          <a:lstStyle/>
          <a:p>
            <a:pPr>
              <a:defRPr/>
            </a:pPr>
            <a:r>
              <a:rPr lang="en-US" sz="2800"/>
              <a:t>Straight lines parallel to axes</a:t>
            </a:r>
          </a:p>
          <a:p>
            <a:pPr>
              <a:defRPr/>
            </a:pPr>
            <a:r>
              <a:rPr lang="en-US" sz="2800"/>
              <a:t>Straight lines not parallel to axes</a:t>
            </a:r>
          </a:p>
          <a:p>
            <a:pPr>
              <a:defRPr/>
            </a:pPr>
            <a:r>
              <a:rPr lang="en-US" sz="2800">
                <a:solidFill>
                  <a:schemeClr val="hlink"/>
                </a:solidFill>
              </a:rPr>
              <a:t>Curves</a:t>
            </a:r>
            <a:endParaRPr lang="en-US" sz="2800"/>
          </a:p>
          <a:p>
            <a:pPr>
              <a:defRPr/>
            </a:pPr>
            <a:r>
              <a:rPr lang="en-US" sz="2800"/>
              <a:t>Closed area</a:t>
            </a:r>
          </a:p>
          <a:p>
            <a:pPr>
              <a:defRPr/>
            </a:pPr>
            <a:r>
              <a:rPr lang="en-US" sz="2800"/>
              <a:t>Ideal arrangement</a:t>
            </a:r>
          </a:p>
        </p:txBody>
      </p:sp>
      <p:graphicFrame>
        <p:nvGraphicFramePr>
          <p:cNvPr id="8194"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3556"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23788400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a:defRPr/>
            </a:pPr>
            <a:r>
              <a:rPr lang="en-US"/>
              <a:t>Data Separation</a:t>
            </a:r>
          </a:p>
        </p:txBody>
      </p:sp>
      <p:sp>
        <p:nvSpPr>
          <p:cNvPr id="141315" name="Rectangle 3"/>
          <p:cNvSpPr>
            <a:spLocks noGrp="1" noChangeArrowheads="1"/>
          </p:cNvSpPr>
          <p:nvPr>
            <p:ph type="body" sz="half" idx="1"/>
          </p:nvPr>
        </p:nvSpPr>
        <p:spPr>
          <a:xfrm>
            <a:off x="457200" y="1600200"/>
            <a:ext cx="4033838" cy="4533900"/>
          </a:xfrm>
        </p:spPr>
        <p:txBody>
          <a:bodyPr/>
          <a:lstStyle/>
          <a:p>
            <a:pPr>
              <a:defRPr/>
            </a:pPr>
            <a:r>
              <a:rPr lang="en-US" sz="2800"/>
              <a:t>Straight lines parallel to axes</a:t>
            </a:r>
          </a:p>
          <a:p>
            <a:pPr>
              <a:defRPr/>
            </a:pPr>
            <a:r>
              <a:rPr lang="en-US" sz="2800"/>
              <a:t>Straight lines not parallel to axes</a:t>
            </a:r>
          </a:p>
          <a:p>
            <a:pPr>
              <a:defRPr/>
            </a:pPr>
            <a:r>
              <a:rPr lang="en-US" sz="2800"/>
              <a:t>Curves</a:t>
            </a:r>
          </a:p>
          <a:p>
            <a:pPr>
              <a:defRPr/>
            </a:pPr>
            <a:r>
              <a:rPr lang="en-US" sz="2800">
                <a:solidFill>
                  <a:schemeClr val="hlink"/>
                </a:solidFill>
              </a:rPr>
              <a:t>Closed area</a:t>
            </a:r>
            <a:endParaRPr lang="en-US" sz="2800"/>
          </a:p>
          <a:p>
            <a:pPr>
              <a:defRPr/>
            </a:pPr>
            <a:r>
              <a:rPr lang="en-US" sz="2800"/>
              <a:t>Ideal arrangement</a:t>
            </a:r>
          </a:p>
        </p:txBody>
      </p:sp>
      <p:graphicFrame>
        <p:nvGraphicFramePr>
          <p:cNvPr id="9218"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4580"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17242176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a:defRPr/>
            </a:pPr>
            <a:r>
              <a:rPr lang="en-US"/>
              <a:t>Data Separation</a:t>
            </a:r>
          </a:p>
        </p:txBody>
      </p:sp>
      <p:sp>
        <p:nvSpPr>
          <p:cNvPr id="142339" name="Rectangle 3"/>
          <p:cNvSpPr>
            <a:spLocks noGrp="1" noChangeArrowheads="1"/>
          </p:cNvSpPr>
          <p:nvPr>
            <p:ph type="body" sz="half" idx="1"/>
          </p:nvPr>
        </p:nvSpPr>
        <p:spPr>
          <a:xfrm>
            <a:off x="457200" y="1600200"/>
            <a:ext cx="4033838" cy="4533900"/>
          </a:xfrm>
        </p:spPr>
        <p:txBody>
          <a:bodyPr/>
          <a:lstStyle/>
          <a:p>
            <a:pPr>
              <a:defRPr/>
            </a:pPr>
            <a:r>
              <a:rPr lang="en-US" sz="2800"/>
              <a:t>Straight lines parallel to axes</a:t>
            </a:r>
          </a:p>
          <a:p>
            <a:pPr>
              <a:defRPr/>
            </a:pPr>
            <a:r>
              <a:rPr lang="en-US" sz="2800"/>
              <a:t>Straight lines not parallel to axes</a:t>
            </a:r>
          </a:p>
          <a:p>
            <a:pPr>
              <a:defRPr/>
            </a:pPr>
            <a:r>
              <a:rPr lang="en-US" sz="2800"/>
              <a:t>Curves</a:t>
            </a:r>
          </a:p>
          <a:p>
            <a:pPr>
              <a:defRPr/>
            </a:pPr>
            <a:r>
              <a:rPr lang="en-US" sz="2800"/>
              <a:t>Closed area</a:t>
            </a:r>
          </a:p>
          <a:p>
            <a:pPr>
              <a:defRPr/>
            </a:pPr>
            <a:r>
              <a:rPr lang="en-US" sz="2800">
                <a:solidFill>
                  <a:schemeClr val="hlink"/>
                </a:solidFill>
              </a:rPr>
              <a:t>Ideal arrangement</a:t>
            </a:r>
            <a:endParaRPr lang="en-US" sz="2800"/>
          </a:p>
        </p:txBody>
      </p:sp>
      <p:graphicFrame>
        <p:nvGraphicFramePr>
          <p:cNvPr id="10242" name="Object 2"/>
          <p:cNvGraphicFramePr>
            <a:graphicFrameLocks noChangeAspect="1"/>
          </p:cNvGraphicFramePr>
          <p:nvPr>
            <p:ph sz="half" idx="2"/>
          </p:nvPr>
        </p:nvGraphicFramePr>
        <p:xfrm>
          <a:off x="4652963" y="2468563"/>
          <a:ext cx="4033837" cy="2797175"/>
        </p:xfrm>
        <a:graphic>
          <a:graphicData uri="http://schemas.openxmlformats.org/presentationml/2006/ole">
            <mc:AlternateContent xmlns:mc="http://schemas.openxmlformats.org/markup-compatibility/2006">
              <mc:Choice xmlns:v="urn:schemas-microsoft-com:vml" Requires="v">
                <p:oleObj spid="_x0000_s25604" name="Picture" r:id="rId4" imgW="2743200" imgH="1828800" progId="Word.Picture.8">
                  <p:embed/>
                </p:oleObj>
              </mc:Choice>
              <mc:Fallback>
                <p:oleObj name="Picture" r:id="rId4" imgW="2743200" imgH="182880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963" y="2468563"/>
                        <a:ext cx="4033837" cy="2797175"/>
                      </a:xfrm>
                      <a:prstGeom prst="rect">
                        <a:avLst/>
                      </a:prstGeom>
                    </p:spPr>
                  </p:pic>
                </p:oleObj>
              </mc:Fallback>
            </mc:AlternateContent>
          </a:graphicData>
        </a:graphic>
      </p:graphicFrame>
    </p:spTree>
    <p:extLst>
      <p:ext uri="{BB962C8B-B14F-4D97-AF65-F5344CB8AC3E}">
        <p14:creationId xmlns:p14="http://schemas.microsoft.com/office/powerpoint/2010/main" val="5876859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pPr>
              <a:defRPr/>
            </a:pPr>
            <a:r>
              <a:rPr lang="en-US"/>
              <a:t>Algorithms for Data Separation</a:t>
            </a:r>
          </a:p>
        </p:txBody>
      </p:sp>
      <p:sp>
        <p:nvSpPr>
          <p:cNvPr id="266243" name="Rectangle 3"/>
          <p:cNvSpPr>
            <a:spLocks noGrp="1" noChangeArrowheads="1"/>
          </p:cNvSpPr>
          <p:nvPr>
            <p:ph type="body" idx="1"/>
          </p:nvPr>
        </p:nvSpPr>
        <p:spPr/>
        <p:txBody>
          <a:bodyPr/>
          <a:lstStyle/>
          <a:p>
            <a:pPr>
              <a:defRPr/>
            </a:pPr>
            <a:r>
              <a:rPr lang="en-US"/>
              <a:t>Decision Trees</a:t>
            </a:r>
          </a:p>
          <a:p>
            <a:pPr>
              <a:defRPr/>
            </a:pPr>
            <a:r>
              <a:rPr lang="en-US"/>
              <a:t>Decision Lists</a:t>
            </a:r>
          </a:p>
          <a:p>
            <a:pPr>
              <a:defRPr/>
            </a:pPr>
            <a:r>
              <a:rPr lang="en-US"/>
              <a:t>Neural Networks</a:t>
            </a:r>
          </a:p>
          <a:p>
            <a:pPr>
              <a:defRPr/>
            </a:pPr>
            <a:r>
              <a:rPr lang="en-US"/>
              <a:t>Evolution Programs</a:t>
            </a:r>
          </a:p>
        </p:txBody>
      </p:sp>
    </p:spTree>
    <p:extLst>
      <p:ext uri="{BB962C8B-B14F-4D97-AF65-F5344CB8AC3E}">
        <p14:creationId xmlns:p14="http://schemas.microsoft.com/office/powerpoint/2010/main" val="293005339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to Data Matrix</a:t>
            </a:r>
            <a:endParaRPr lang="en-US" dirty="0"/>
          </a:p>
        </p:txBody>
      </p:sp>
      <p:sp>
        <p:nvSpPr>
          <p:cNvPr id="3" name="Content Placeholder 2"/>
          <p:cNvSpPr>
            <a:spLocks noGrp="1"/>
          </p:cNvSpPr>
          <p:nvPr>
            <p:ph idx="1"/>
          </p:nvPr>
        </p:nvSpPr>
        <p:spPr/>
        <p:txBody>
          <a:bodyPr>
            <a:normAutofit/>
          </a:bodyPr>
          <a:lstStyle/>
          <a:p>
            <a:r>
              <a:rPr lang="en-US" dirty="0" smtClean="0"/>
              <a:t>Goal: gather all relevant information into each instance in one data matrix</a:t>
            </a:r>
          </a:p>
          <a:p>
            <a:pPr lvl="1"/>
            <a:r>
              <a:rPr lang="en-US" dirty="0" smtClean="0"/>
              <a:t>Typical models are:    </a:t>
            </a:r>
            <a:r>
              <a:rPr lang="en-US" i="1" dirty="0" smtClean="0"/>
              <a:t>instance outcomes = F(row values)</a:t>
            </a:r>
          </a:p>
          <a:p>
            <a:endParaRPr lang="en-US" dirty="0" smtClean="0"/>
          </a:p>
          <a:p>
            <a:r>
              <a:rPr lang="en-US" dirty="0" smtClean="0"/>
              <a:t>Key: the functions you model and questions you </a:t>
            </a:r>
            <a:r>
              <a:rPr lang="en-US" smtClean="0"/>
              <a:t>pose determine </a:t>
            </a:r>
            <a:r>
              <a:rPr lang="en-US" dirty="0" smtClean="0"/>
              <a:t>what variables are bought together and how they are presented</a:t>
            </a:r>
          </a:p>
          <a:p>
            <a:pPr lvl="1"/>
            <a:endParaRPr lang="en-US" dirty="0"/>
          </a:p>
        </p:txBody>
      </p:sp>
    </p:spTree>
    <p:extLst>
      <p:ext uri="{BB962C8B-B14F-4D97-AF65-F5344CB8AC3E}">
        <p14:creationId xmlns:p14="http://schemas.microsoft.com/office/powerpoint/2010/main" val="780916937"/>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defRPr/>
            </a:pPr>
            <a:r>
              <a:rPr lang="en-US"/>
              <a:t>Algorithms for Data Separation</a:t>
            </a:r>
          </a:p>
        </p:txBody>
      </p:sp>
      <p:sp>
        <p:nvSpPr>
          <p:cNvPr id="143363" name="Rectangle 3"/>
          <p:cNvSpPr>
            <a:spLocks noGrp="1" noChangeArrowheads="1"/>
          </p:cNvSpPr>
          <p:nvPr>
            <p:ph type="body" sz="half" idx="1"/>
          </p:nvPr>
        </p:nvSpPr>
        <p:spPr/>
        <p:txBody>
          <a:bodyPr/>
          <a:lstStyle/>
          <a:p>
            <a:pPr>
              <a:defRPr/>
            </a:pPr>
            <a:r>
              <a:rPr lang="en-US" sz="2800">
                <a:solidFill>
                  <a:srgbClr val="FF9900"/>
                </a:solidFill>
              </a:rPr>
              <a:t>Decision Trees</a:t>
            </a:r>
          </a:p>
          <a:p>
            <a:pPr>
              <a:defRPr/>
            </a:pPr>
            <a:r>
              <a:rPr lang="en-US" sz="2800"/>
              <a:t>Decision Lists</a:t>
            </a:r>
          </a:p>
          <a:p>
            <a:pPr>
              <a:defRPr/>
            </a:pPr>
            <a:r>
              <a:rPr lang="en-US" sz="2800"/>
              <a:t>Neural Networks</a:t>
            </a:r>
          </a:p>
          <a:p>
            <a:pPr>
              <a:defRPr/>
            </a:pPr>
            <a:r>
              <a:rPr lang="en-US" sz="2800"/>
              <a:t>Evolution Programs</a:t>
            </a:r>
          </a:p>
        </p:txBody>
      </p:sp>
      <p:graphicFrame>
        <p:nvGraphicFramePr>
          <p:cNvPr id="11266" name="Object 2"/>
          <p:cNvGraphicFramePr>
            <a:graphicFrameLocks noChangeAspect="1"/>
          </p:cNvGraphicFramePr>
          <p:nvPr>
            <p:ph sz="half" idx="2"/>
          </p:nvPr>
        </p:nvGraphicFramePr>
        <p:xfrm>
          <a:off x="4419600" y="1828800"/>
          <a:ext cx="4191000" cy="2794000"/>
        </p:xfrm>
        <a:graphic>
          <a:graphicData uri="http://schemas.openxmlformats.org/presentationml/2006/ole">
            <mc:AlternateContent xmlns:mc="http://schemas.openxmlformats.org/markup-compatibility/2006">
              <mc:Choice xmlns:v="urn:schemas-microsoft-com:vml" Requires="v">
                <p:oleObj spid="_x0000_s26628"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41910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10401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a:defRPr/>
            </a:pPr>
            <a:r>
              <a:rPr lang="en-US"/>
              <a:t>Algorithms for Data Separation</a:t>
            </a:r>
          </a:p>
        </p:txBody>
      </p:sp>
      <p:sp>
        <p:nvSpPr>
          <p:cNvPr id="262147" name="Rectangle 3"/>
          <p:cNvSpPr>
            <a:spLocks noGrp="1" noChangeArrowheads="1"/>
          </p:cNvSpPr>
          <p:nvPr>
            <p:ph type="body" sz="half" idx="1"/>
          </p:nvPr>
        </p:nvSpPr>
        <p:spPr/>
        <p:txBody>
          <a:bodyPr/>
          <a:lstStyle/>
          <a:p>
            <a:pPr>
              <a:defRPr/>
            </a:pPr>
            <a:r>
              <a:rPr lang="en-US" sz="2800"/>
              <a:t>Decision Trees</a:t>
            </a:r>
          </a:p>
          <a:p>
            <a:pPr>
              <a:defRPr/>
            </a:pPr>
            <a:r>
              <a:rPr lang="en-US" sz="2800">
                <a:solidFill>
                  <a:srgbClr val="FF9900"/>
                </a:solidFill>
              </a:rPr>
              <a:t>Decision Lists</a:t>
            </a:r>
          </a:p>
          <a:p>
            <a:pPr>
              <a:defRPr/>
            </a:pPr>
            <a:r>
              <a:rPr lang="en-US" sz="2800"/>
              <a:t>Neural Networks</a:t>
            </a:r>
          </a:p>
          <a:p>
            <a:pPr>
              <a:defRPr/>
            </a:pPr>
            <a:r>
              <a:rPr lang="en-US" sz="2800"/>
              <a:t>Evolution Programs</a:t>
            </a:r>
          </a:p>
        </p:txBody>
      </p:sp>
      <p:graphicFrame>
        <p:nvGraphicFramePr>
          <p:cNvPr id="12290" name="Object 2"/>
          <p:cNvGraphicFramePr>
            <a:graphicFrameLocks noChangeAspect="1"/>
          </p:cNvGraphicFramePr>
          <p:nvPr>
            <p:ph sz="half" idx="2"/>
          </p:nvPr>
        </p:nvGraphicFramePr>
        <p:xfrm>
          <a:off x="4114800" y="1885950"/>
          <a:ext cx="4343400" cy="2895600"/>
        </p:xfrm>
        <a:graphic>
          <a:graphicData uri="http://schemas.openxmlformats.org/presentationml/2006/ole">
            <mc:AlternateContent xmlns:mc="http://schemas.openxmlformats.org/markup-compatibility/2006">
              <mc:Choice xmlns:v="urn:schemas-microsoft-com:vml" Requires="v">
                <p:oleObj spid="_x0000_s27652"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885950"/>
                        <a:ext cx="4343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09915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a:defRPr/>
            </a:pPr>
            <a:r>
              <a:rPr lang="en-US"/>
              <a:t>Algorithms for Data Separation</a:t>
            </a:r>
          </a:p>
        </p:txBody>
      </p:sp>
      <p:sp>
        <p:nvSpPr>
          <p:cNvPr id="263171" name="Rectangle 3"/>
          <p:cNvSpPr>
            <a:spLocks noGrp="1" noChangeArrowheads="1"/>
          </p:cNvSpPr>
          <p:nvPr>
            <p:ph type="body" sz="half" idx="1"/>
          </p:nvPr>
        </p:nvSpPr>
        <p:spPr/>
        <p:txBody>
          <a:bodyPr/>
          <a:lstStyle/>
          <a:p>
            <a:pPr>
              <a:defRPr/>
            </a:pPr>
            <a:r>
              <a:rPr lang="en-US" sz="2800"/>
              <a:t>Decision Trees</a:t>
            </a:r>
          </a:p>
          <a:p>
            <a:pPr>
              <a:defRPr/>
            </a:pPr>
            <a:r>
              <a:rPr lang="en-US" sz="2800"/>
              <a:t>Decision Lists</a:t>
            </a:r>
          </a:p>
          <a:p>
            <a:pPr>
              <a:defRPr/>
            </a:pPr>
            <a:r>
              <a:rPr lang="en-US" sz="2800">
                <a:solidFill>
                  <a:srgbClr val="FF9900"/>
                </a:solidFill>
              </a:rPr>
              <a:t>Neural Networks</a:t>
            </a:r>
          </a:p>
          <a:p>
            <a:pPr>
              <a:defRPr/>
            </a:pPr>
            <a:r>
              <a:rPr lang="en-US" sz="2800"/>
              <a:t>Evolution Programs</a:t>
            </a:r>
          </a:p>
        </p:txBody>
      </p:sp>
      <p:graphicFrame>
        <p:nvGraphicFramePr>
          <p:cNvPr id="13314" name="Object 2"/>
          <p:cNvGraphicFramePr>
            <a:graphicFrameLocks noChangeAspect="1"/>
          </p:cNvGraphicFramePr>
          <p:nvPr>
            <p:ph sz="half" idx="2"/>
          </p:nvPr>
        </p:nvGraphicFramePr>
        <p:xfrm>
          <a:off x="4800600" y="1828800"/>
          <a:ext cx="3848100" cy="2565400"/>
        </p:xfrm>
        <a:graphic>
          <a:graphicData uri="http://schemas.openxmlformats.org/presentationml/2006/ole">
            <mc:AlternateContent xmlns:mc="http://schemas.openxmlformats.org/markup-compatibility/2006">
              <mc:Choice xmlns:v="urn:schemas-microsoft-com:vml" Requires="v">
                <p:oleObj spid="_x0000_s28676"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384810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46859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pPr>
              <a:defRPr/>
            </a:pPr>
            <a:r>
              <a:rPr lang="en-US"/>
              <a:t>Algorithms for Data Separation</a:t>
            </a:r>
          </a:p>
        </p:txBody>
      </p:sp>
      <p:sp>
        <p:nvSpPr>
          <p:cNvPr id="264195" name="Rectangle 3"/>
          <p:cNvSpPr>
            <a:spLocks noGrp="1" noChangeArrowheads="1"/>
          </p:cNvSpPr>
          <p:nvPr>
            <p:ph type="body" sz="half" idx="1"/>
          </p:nvPr>
        </p:nvSpPr>
        <p:spPr/>
        <p:txBody>
          <a:bodyPr/>
          <a:lstStyle/>
          <a:p>
            <a:pPr>
              <a:defRPr/>
            </a:pPr>
            <a:r>
              <a:rPr lang="en-US" sz="2800"/>
              <a:t>Decision Trees</a:t>
            </a:r>
          </a:p>
          <a:p>
            <a:pPr>
              <a:defRPr/>
            </a:pPr>
            <a:r>
              <a:rPr lang="en-US" sz="2800"/>
              <a:t>Decision Lists</a:t>
            </a:r>
          </a:p>
          <a:p>
            <a:pPr>
              <a:defRPr/>
            </a:pPr>
            <a:r>
              <a:rPr lang="en-US" sz="2800"/>
              <a:t>Neural Networks</a:t>
            </a:r>
          </a:p>
          <a:p>
            <a:pPr>
              <a:defRPr/>
            </a:pPr>
            <a:r>
              <a:rPr lang="en-US" sz="2800">
                <a:solidFill>
                  <a:srgbClr val="FF9900"/>
                </a:solidFill>
              </a:rPr>
              <a:t>Evolution Programs</a:t>
            </a:r>
          </a:p>
        </p:txBody>
      </p:sp>
      <p:graphicFrame>
        <p:nvGraphicFramePr>
          <p:cNvPr id="14338" name="Object 2"/>
          <p:cNvGraphicFramePr>
            <a:graphicFrameLocks noChangeAspect="1"/>
          </p:cNvGraphicFramePr>
          <p:nvPr>
            <p:ph sz="half" idx="2"/>
          </p:nvPr>
        </p:nvGraphicFramePr>
        <p:xfrm>
          <a:off x="4953000" y="1905000"/>
          <a:ext cx="3848100" cy="2565400"/>
        </p:xfrm>
        <a:graphic>
          <a:graphicData uri="http://schemas.openxmlformats.org/presentationml/2006/ole">
            <mc:AlternateContent xmlns:mc="http://schemas.openxmlformats.org/markup-compatibility/2006">
              <mc:Choice xmlns:v="urn:schemas-microsoft-com:vml" Requires="v">
                <p:oleObj spid="_x0000_s29700" name="Picture" r:id="rId3" imgW="2743200" imgH="1828800" progId="Word.Picture.8">
                  <p:embed/>
                </p:oleObj>
              </mc:Choice>
              <mc:Fallback>
                <p:oleObj name="Picture"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05000"/>
                        <a:ext cx="384810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62042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defRPr/>
            </a:pPr>
            <a:r>
              <a:rPr lang="en-US"/>
              <a:t>Modeling Data with the Tools</a:t>
            </a:r>
          </a:p>
        </p:txBody>
      </p:sp>
      <p:sp>
        <p:nvSpPr>
          <p:cNvPr id="144387" name="Rectangle 3"/>
          <p:cNvSpPr>
            <a:spLocks noGrp="1" noChangeArrowheads="1"/>
          </p:cNvSpPr>
          <p:nvPr>
            <p:ph type="body" idx="1"/>
          </p:nvPr>
        </p:nvSpPr>
        <p:spPr/>
        <p:txBody>
          <a:bodyPr/>
          <a:lstStyle/>
          <a:p>
            <a:pPr>
              <a:defRPr/>
            </a:pPr>
            <a:r>
              <a:rPr lang="en-US"/>
              <a:t>Nominal and numeric tools - different approaches to different problems</a:t>
            </a:r>
          </a:p>
          <a:p>
            <a:pPr>
              <a:defRPr/>
            </a:pPr>
            <a:r>
              <a:rPr lang="en-US"/>
              <a:t>Binning vs. continuos algorithms</a:t>
            </a:r>
          </a:p>
          <a:p>
            <a:pPr>
              <a:defRPr/>
            </a:pPr>
            <a:r>
              <a:rPr lang="en-US"/>
              <a:t>It may be worthwhile trying different techniques for preparation</a:t>
            </a:r>
          </a:p>
          <a:p>
            <a:pPr>
              <a:defRPr/>
            </a:pPr>
            <a:r>
              <a:rPr lang="en-US"/>
              <a:t>Missing and empty values</a:t>
            </a:r>
          </a:p>
          <a:p>
            <a:pPr>
              <a:defRPr/>
            </a:pPr>
            <a:endParaRPr lang="en-US"/>
          </a:p>
        </p:txBody>
      </p:sp>
    </p:spTree>
    <p:extLst>
      <p:ext uri="{BB962C8B-B14F-4D97-AF65-F5344CB8AC3E}">
        <p14:creationId xmlns:p14="http://schemas.microsoft.com/office/powerpoint/2010/main" val="8750913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defRPr/>
            </a:pPr>
            <a:r>
              <a:rPr lang="en-US"/>
              <a:t>Stages of Data Preparation</a:t>
            </a:r>
          </a:p>
        </p:txBody>
      </p:sp>
      <p:sp>
        <p:nvSpPr>
          <p:cNvPr id="145411" name="Rectangle 3"/>
          <p:cNvSpPr>
            <a:spLocks noGrp="1" noChangeArrowheads="1"/>
          </p:cNvSpPr>
          <p:nvPr>
            <p:ph type="body" idx="1"/>
          </p:nvPr>
        </p:nvSpPr>
        <p:spPr/>
        <p:txBody>
          <a:bodyPr/>
          <a:lstStyle/>
          <a:p>
            <a:pPr>
              <a:buClr>
                <a:schemeClr val="tx1"/>
              </a:buClr>
              <a:buFontTx/>
              <a:buChar char="•"/>
              <a:defRPr/>
            </a:pPr>
            <a:r>
              <a:rPr lang="en-US"/>
              <a:t>Accessing the data</a:t>
            </a:r>
          </a:p>
          <a:p>
            <a:pPr lvl="1">
              <a:buClr>
                <a:schemeClr val="tx1"/>
              </a:buClr>
              <a:buFontTx/>
              <a:buChar char="–"/>
              <a:defRPr/>
            </a:pPr>
            <a:r>
              <a:rPr lang="en-US"/>
              <a:t>not trivial in many cases!</a:t>
            </a:r>
          </a:p>
          <a:p>
            <a:pPr lvl="1">
              <a:buClr>
                <a:schemeClr val="tx1"/>
              </a:buClr>
              <a:buFontTx/>
              <a:buChar char="–"/>
              <a:defRPr/>
            </a:pPr>
            <a:r>
              <a:rPr lang="en-US"/>
              <a:t>Very case dependent</a:t>
            </a:r>
          </a:p>
          <a:p>
            <a:pPr lvl="1">
              <a:buClr>
                <a:schemeClr val="tx1"/>
              </a:buClr>
              <a:buFontTx/>
              <a:buChar char="–"/>
              <a:defRPr/>
            </a:pPr>
            <a:endParaRPr lang="en-US"/>
          </a:p>
          <a:p>
            <a:pPr lvl="1">
              <a:buClr>
                <a:schemeClr val="tx1"/>
              </a:buClr>
              <a:buFontTx/>
              <a:buChar char="•"/>
              <a:defRPr/>
            </a:pPr>
            <a:endParaRPr lang="en-US"/>
          </a:p>
        </p:txBody>
      </p:sp>
    </p:spTree>
    <p:extLst>
      <p:ext uri="{BB962C8B-B14F-4D97-AF65-F5344CB8AC3E}">
        <p14:creationId xmlns:p14="http://schemas.microsoft.com/office/powerpoint/2010/main" val="30639748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defRPr/>
            </a:pPr>
            <a:r>
              <a:rPr lang="en-US"/>
              <a:t>Stages of Data Preparation</a:t>
            </a:r>
          </a:p>
        </p:txBody>
      </p:sp>
      <p:sp>
        <p:nvSpPr>
          <p:cNvPr id="146435" name="Rectangle 3"/>
          <p:cNvSpPr>
            <a:spLocks noGrp="1" noChangeArrowheads="1"/>
          </p:cNvSpPr>
          <p:nvPr>
            <p:ph type="body" idx="1"/>
          </p:nvPr>
        </p:nvSpPr>
        <p:spPr/>
        <p:txBody>
          <a:bodyPr/>
          <a:lstStyle/>
          <a:p>
            <a:pPr>
              <a:buClr>
                <a:schemeClr val="tx1"/>
              </a:buClr>
              <a:buFontTx/>
              <a:buChar char="•"/>
              <a:defRPr/>
            </a:pPr>
            <a:r>
              <a:rPr lang="en-US"/>
              <a:t>Accessing the data</a:t>
            </a:r>
          </a:p>
          <a:p>
            <a:pPr>
              <a:buClr>
                <a:schemeClr val="tx1"/>
              </a:buClr>
              <a:buFontTx/>
              <a:buChar char="•"/>
              <a:defRPr/>
            </a:pPr>
            <a:r>
              <a:rPr lang="en-US"/>
              <a:t>Auditing the data</a:t>
            </a:r>
          </a:p>
          <a:p>
            <a:pPr lvl="1">
              <a:buClr>
                <a:schemeClr val="tx1"/>
              </a:buClr>
              <a:buFontTx/>
              <a:buChar char="–"/>
              <a:defRPr/>
            </a:pPr>
            <a:r>
              <a:rPr lang="en-US"/>
              <a:t>examining the quality, quantity and source of data</a:t>
            </a:r>
          </a:p>
          <a:p>
            <a:pPr lvl="1">
              <a:buClr>
                <a:schemeClr val="tx1"/>
              </a:buClr>
              <a:buFontTx/>
              <a:buChar char="–"/>
              <a:defRPr/>
            </a:pPr>
            <a:r>
              <a:rPr lang="en-US"/>
              <a:t>make sure the minimum requirements for solution are filled, forget unsupported hopes</a:t>
            </a:r>
          </a:p>
        </p:txBody>
      </p:sp>
    </p:spTree>
    <p:extLst>
      <p:ext uri="{BB962C8B-B14F-4D97-AF65-F5344CB8AC3E}">
        <p14:creationId xmlns:p14="http://schemas.microsoft.com/office/powerpoint/2010/main" val="88812923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defRPr/>
            </a:pPr>
            <a:r>
              <a:rPr lang="en-US"/>
              <a:t>Stages of Data Preparation</a:t>
            </a:r>
          </a:p>
        </p:txBody>
      </p:sp>
      <p:sp>
        <p:nvSpPr>
          <p:cNvPr id="147459" name="Rectangle 3"/>
          <p:cNvSpPr>
            <a:spLocks noGrp="1" noChangeArrowheads="1"/>
          </p:cNvSpPr>
          <p:nvPr>
            <p:ph type="body" idx="1"/>
          </p:nvPr>
        </p:nvSpPr>
        <p:spPr/>
        <p:txBody>
          <a:bodyPr/>
          <a:lstStyle/>
          <a:p>
            <a:pPr>
              <a:buClr>
                <a:schemeClr val="tx1"/>
              </a:buClr>
              <a:buFontTx/>
              <a:buChar char="•"/>
              <a:defRPr/>
            </a:pPr>
            <a:r>
              <a:rPr lang="en-US"/>
              <a:t>Accessing the data</a:t>
            </a:r>
          </a:p>
          <a:p>
            <a:pPr>
              <a:buClr>
                <a:schemeClr val="tx1"/>
              </a:buClr>
              <a:buFontTx/>
              <a:buChar char="•"/>
              <a:defRPr/>
            </a:pPr>
            <a:r>
              <a:rPr lang="en-US"/>
              <a:t>Auditing the data</a:t>
            </a:r>
          </a:p>
          <a:p>
            <a:pPr>
              <a:buClr>
                <a:schemeClr val="tx1"/>
              </a:buClr>
              <a:buFontTx/>
              <a:buChar char="•"/>
              <a:defRPr/>
            </a:pPr>
            <a:r>
              <a:rPr lang="en-US"/>
              <a:t>Enhancing and enriching the data</a:t>
            </a:r>
          </a:p>
          <a:p>
            <a:pPr lvl="1">
              <a:buClr>
                <a:schemeClr val="tx1"/>
              </a:buClr>
              <a:buFontTx/>
              <a:buChar char="–"/>
              <a:defRPr/>
            </a:pPr>
            <a:r>
              <a:rPr lang="en-US"/>
              <a:t>add more data if needed</a:t>
            </a:r>
          </a:p>
          <a:p>
            <a:pPr lvl="1">
              <a:buClr>
                <a:schemeClr val="tx1"/>
              </a:buClr>
              <a:buFontTx/>
              <a:buChar char="–"/>
              <a:defRPr/>
            </a:pPr>
            <a:r>
              <a:rPr lang="en-US"/>
              <a:t>apply domain knowledge to ease the work of the tool</a:t>
            </a:r>
          </a:p>
          <a:p>
            <a:pPr lvl="1">
              <a:buClr>
                <a:schemeClr val="tx1"/>
              </a:buClr>
              <a:buFontTx/>
              <a:buChar char="–"/>
              <a:defRPr/>
            </a:pPr>
            <a:endParaRPr lang="en-US"/>
          </a:p>
        </p:txBody>
      </p:sp>
    </p:spTree>
    <p:extLst>
      <p:ext uri="{BB962C8B-B14F-4D97-AF65-F5344CB8AC3E}">
        <p14:creationId xmlns:p14="http://schemas.microsoft.com/office/powerpoint/2010/main" val="2608712146"/>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defRPr/>
            </a:pPr>
            <a:r>
              <a:rPr lang="en-US"/>
              <a:t>Stages of Data Preparation</a:t>
            </a:r>
          </a:p>
        </p:txBody>
      </p:sp>
      <p:sp>
        <p:nvSpPr>
          <p:cNvPr id="148483" name="Rectangle 3"/>
          <p:cNvSpPr>
            <a:spLocks noGrp="1" noChangeArrowheads="1"/>
          </p:cNvSpPr>
          <p:nvPr>
            <p:ph type="body" idx="1"/>
          </p:nvPr>
        </p:nvSpPr>
        <p:spPr/>
        <p:txBody>
          <a:bodyPr/>
          <a:lstStyle/>
          <a:p>
            <a:pPr>
              <a:buClr>
                <a:schemeClr val="tx1"/>
              </a:buClr>
              <a:buFontTx/>
              <a:buChar char="•"/>
              <a:defRPr/>
            </a:pPr>
            <a:r>
              <a:rPr lang="en-US"/>
              <a:t>Accessing the data</a:t>
            </a:r>
          </a:p>
          <a:p>
            <a:pPr>
              <a:buClr>
                <a:schemeClr val="tx1"/>
              </a:buClr>
              <a:buFontTx/>
              <a:buChar char="•"/>
              <a:defRPr/>
            </a:pPr>
            <a:r>
              <a:rPr lang="en-US"/>
              <a:t>Auditing the data</a:t>
            </a:r>
          </a:p>
          <a:p>
            <a:pPr>
              <a:buClr>
                <a:schemeClr val="tx1"/>
              </a:buClr>
              <a:buFontTx/>
              <a:buChar char="•"/>
              <a:defRPr/>
            </a:pPr>
            <a:r>
              <a:rPr lang="en-US"/>
              <a:t>Enhancing and enriching the data</a:t>
            </a:r>
          </a:p>
          <a:p>
            <a:pPr>
              <a:buClr>
                <a:schemeClr val="tx1"/>
              </a:buClr>
              <a:buFontTx/>
              <a:buChar char="•"/>
              <a:defRPr/>
            </a:pPr>
            <a:r>
              <a:rPr lang="en-US"/>
              <a:t>Looking for sampling bias</a:t>
            </a:r>
          </a:p>
          <a:p>
            <a:pPr lvl="1">
              <a:buClr>
                <a:schemeClr val="tx1"/>
              </a:buClr>
              <a:buFontTx/>
              <a:buChar char="–"/>
              <a:defRPr/>
            </a:pPr>
            <a:r>
              <a:rPr lang="en-US"/>
              <a:t>data sets must accurately represent the population</a:t>
            </a:r>
          </a:p>
          <a:p>
            <a:pPr lvl="1">
              <a:buClr>
                <a:schemeClr val="tx1"/>
              </a:buClr>
              <a:buFontTx/>
              <a:buChar char="–"/>
              <a:defRPr/>
            </a:pPr>
            <a:r>
              <a:rPr lang="en-US"/>
              <a:t>failure may lead to useless models</a:t>
            </a:r>
          </a:p>
        </p:txBody>
      </p:sp>
    </p:spTree>
    <p:extLst>
      <p:ext uri="{BB962C8B-B14F-4D97-AF65-F5344CB8AC3E}">
        <p14:creationId xmlns:p14="http://schemas.microsoft.com/office/powerpoint/2010/main" val="10000836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defRPr/>
            </a:pPr>
            <a:r>
              <a:rPr lang="en-US"/>
              <a:t>Stages of Data Preparation</a:t>
            </a:r>
          </a:p>
        </p:txBody>
      </p:sp>
      <p:sp>
        <p:nvSpPr>
          <p:cNvPr id="149507" name="Rectangle 3"/>
          <p:cNvSpPr>
            <a:spLocks noGrp="1" noChangeArrowheads="1"/>
          </p:cNvSpPr>
          <p:nvPr>
            <p:ph type="body" idx="1"/>
          </p:nvPr>
        </p:nvSpPr>
        <p:spPr/>
        <p:txBody>
          <a:bodyPr/>
          <a:lstStyle/>
          <a:p>
            <a:pPr>
              <a:buClr>
                <a:schemeClr val="tx1"/>
              </a:buClr>
              <a:buFontTx/>
              <a:buChar char="•"/>
              <a:defRPr/>
            </a:pPr>
            <a:r>
              <a:rPr lang="en-US"/>
              <a:t>Accessing the data</a:t>
            </a:r>
          </a:p>
          <a:p>
            <a:pPr>
              <a:buClr>
                <a:schemeClr val="tx1"/>
              </a:buClr>
              <a:buFontTx/>
              <a:buChar char="•"/>
              <a:defRPr/>
            </a:pPr>
            <a:r>
              <a:rPr lang="en-US"/>
              <a:t>Auditing the data</a:t>
            </a:r>
          </a:p>
          <a:p>
            <a:pPr>
              <a:buClr>
                <a:schemeClr val="tx1"/>
              </a:buClr>
              <a:buFontTx/>
              <a:buChar char="•"/>
              <a:defRPr/>
            </a:pPr>
            <a:r>
              <a:rPr lang="en-US"/>
              <a:t>Enhancing and enriching the data</a:t>
            </a:r>
          </a:p>
          <a:p>
            <a:pPr>
              <a:buClr>
                <a:schemeClr val="tx1"/>
              </a:buClr>
              <a:buFontTx/>
              <a:buChar char="•"/>
              <a:defRPr/>
            </a:pPr>
            <a:r>
              <a:rPr lang="en-US"/>
              <a:t>Looking for sampling bias</a:t>
            </a:r>
          </a:p>
          <a:p>
            <a:pPr>
              <a:buClr>
                <a:schemeClr val="tx1"/>
              </a:buClr>
              <a:buFontTx/>
              <a:buChar char="•"/>
              <a:defRPr/>
            </a:pPr>
            <a:r>
              <a:rPr lang="en-US"/>
              <a:t>Determining data structure</a:t>
            </a:r>
          </a:p>
          <a:p>
            <a:pPr lvl="1">
              <a:buClr>
                <a:schemeClr val="tx1"/>
              </a:buClr>
              <a:buFontTx/>
              <a:buChar char="–"/>
              <a:defRPr/>
            </a:pPr>
            <a:r>
              <a:rPr lang="en-US"/>
              <a:t>superstructure: selected scaffolding</a:t>
            </a:r>
          </a:p>
          <a:p>
            <a:pPr lvl="1">
              <a:buClr>
                <a:schemeClr val="tx1"/>
              </a:buClr>
              <a:buFontTx/>
              <a:buChar char="–"/>
              <a:defRPr/>
            </a:pPr>
            <a:r>
              <a:rPr lang="en-US"/>
              <a:t>macrostructure: e.g. granularity</a:t>
            </a:r>
          </a:p>
          <a:p>
            <a:pPr lvl="1">
              <a:buClr>
                <a:schemeClr val="tx1"/>
              </a:buClr>
              <a:buFontTx/>
              <a:buChar char="–"/>
              <a:defRPr/>
            </a:pPr>
            <a:r>
              <a:rPr lang="en-US"/>
              <a:t>microstructure: relationships between variables</a:t>
            </a:r>
          </a:p>
        </p:txBody>
      </p:sp>
    </p:spTree>
    <p:extLst>
      <p:ext uri="{BB962C8B-B14F-4D97-AF65-F5344CB8AC3E}">
        <p14:creationId xmlns:p14="http://schemas.microsoft.com/office/powerpoint/2010/main" val="36066953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dirty="0" smtClean="0"/>
              <a:t>Organizing data example</a:t>
            </a:r>
            <a:endParaRPr lang="en-US" sz="4000" dirty="0"/>
          </a:p>
        </p:txBody>
      </p:sp>
      <p:graphicFrame>
        <p:nvGraphicFramePr>
          <p:cNvPr id="17" name="Table 16"/>
          <p:cNvGraphicFramePr>
            <a:graphicFrameLocks noGrp="1"/>
          </p:cNvGraphicFramePr>
          <p:nvPr>
            <p:extLst>
              <p:ext uri="{D42A27DB-BD31-4B8C-83A1-F6EECF244321}">
                <p14:modId xmlns:p14="http://schemas.microsoft.com/office/powerpoint/2010/main" val="1529586089"/>
              </p:ext>
            </p:extLst>
          </p:nvPr>
        </p:nvGraphicFramePr>
        <p:xfrm>
          <a:off x="808310" y="4343400"/>
          <a:ext cx="2743200" cy="1478280"/>
        </p:xfrm>
        <a:graphic>
          <a:graphicData uri="http://schemas.openxmlformats.org/drawingml/2006/table">
            <a:tbl>
              <a:tblPr firstRow="1" bandRow="1">
                <a:tableStyleId>{5C22544A-7EE6-4342-B048-85BDC9FD1C3A}</a:tableStyleId>
              </a:tblPr>
              <a:tblGrid>
                <a:gridCol w="1698171"/>
                <a:gridCol w="1045029"/>
              </a:tblGrid>
              <a:tr h="142240">
                <a:tc>
                  <a:txBody>
                    <a:bodyPr/>
                    <a:lstStyle/>
                    <a:p>
                      <a:r>
                        <a:rPr lang="en-US" dirty="0" smtClean="0"/>
                        <a:t>Customer</a:t>
                      </a:r>
                      <a:endParaRPr lang="en-US" dirty="0"/>
                    </a:p>
                  </a:txBody>
                  <a:tcPr/>
                </a:tc>
                <a:tc>
                  <a:txBody>
                    <a:bodyPr/>
                    <a:lstStyle/>
                    <a:p>
                      <a:r>
                        <a:rPr lang="en-US" dirty="0" smtClean="0"/>
                        <a:t>Zip</a:t>
                      </a:r>
                      <a:endParaRPr lang="en-US" dirty="0"/>
                    </a:p>
                  </a:txBody>
                  <a:tcPr/>
                </a:tc>
              </a:tr>
              <a:tr h="370840">
                <a:tc>
                  <a:txBody>
                    <a:bodyPr/>
                    <a:lstStyle/>
                    <a:p>
                      <a:r>
                        <a:rPr lang="en-US" dirty="0" smtClean="0"/>
                        <a:t>John</a:t>
                      </a:r>
                      <a:endParaRPr lang="en-US" dirty="0"/>
                    </a:p>
                  </a:txBody>
                  <a:tcPr/>
                </a:tc>
                <a:tc>
                  <a:txBody>
                    <a:bodyPr/>
                    <a:lstStyle/>
                    <a:p>
                      <a:r>
                        <a:rPr lang="en-US" dirty="0" smtClean="0"/>
                        <a:t>99000</a:t>
                      </a:r>
                      <a:endParaRPr lang="en-US" dirty="0"/>
                    </a:p>
                  </a:txBody>
                  <a:tcPr/>
                </a:tc>
              </a:tr>
              <a:tr h="370840">
                <a:tc>
                  <a:txBody>
                    <a:bodyPr/>
                    <a:lstStyle/>
                    <a:p>
                      <a:r>
                        <a:rPr lang="en-US" dirty="0" smtClean="0"/>
                        <a:t>Jane</a:t>
                      </a:r>
                      <a:endParaRPr lang="en-US" dirty="0"/>
                    </a:p>
                  </a:txBody>
                  <a:tcPr/>
                </a:tc>
                <a:tc>
                  <a:txBody>
                    <a:bodyPr/>
                    <a:lstStyle/>
                    <a:p>
                      <a:r>
                        <a:rPr lang="en-US" dirty="0" smtClean="0"/>
                        <a:t>11000</a:t>
                      </a:r>
                      <a:endParaRPr lang="en-US" dirty="0"/>
                    </a:p>
                  </a:txBody>
                  <a:tcPr/>
                </a:tc>
              </a:tr>
              <a:tr h="370840">
                <a:tc>
                  <a:txBody>
                    <a:bodyPr/>
                    <a:lstStyle/>
                    <a:p>
                      <a:r>
                        <a:rPr lang="en-US" dirty="0" smtClean="0"/>
                        <a:t>Fred</a:t>
                      </a:r>
                      <a:endParaRPr lang="en-US" dirty="0"/>
                    </a:p>
                  </a:txBody>
                  <a:tcPr/>
                </a:tc>
                <a:tc>
                  <a:txBody>
                    <a:bodyPr/>
                    <a:lstStyle/>
                    <a:p>
                      <a:r>
                        <a:rPr lang="en-US" dirty="0" smtClean="0"/>
                        <a:t>99000</a:t>
                      </a:r>
                      <a:endParaRPr lang="en-US"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824195016"/>
              </p:ext>
            </p:extLst>
          </p:nvPr>
        </p:nvGraphicFramePr>
        <p:xfrm>
          <a:off x="762000" y="1676400"/>
          <a:ext cx="5718176" cy="2219960"/>
        </p:xfrm>
        <a:graphic>
          <a:graphicData uri="http://schemas.openxmlformats.org/drawingml/2006/table">
            <a:tbl>
              <a:tblPr firstRow="1" bandRow="1">
                <a:tableStyleId>{5C22544A-7EE6-4342-B048-85BDC9FD1C3A}</a:tableStyleId>
              </a:tblPr>
              <a:tblGrid>
                <a:gridCol w="1429544"/>
                <a:gridCol w="1694656"/>
                <a:gridCol w="1164432"/>
                <a:gridCol w="1429544"/>
              </a:tblGrid>
              <a:tr h="137160">
                <a:tc>
                  <a:txBody>
                    <a:bodyPr/>
                    <a:lstStyle/>
                    <a:p>
                      <a:r>
                        <a:rPr lang="en-US" dirty="0" smtClean="0"/>
                        <a:t>Customer</a:t>
                      </a:r>
                      <a:endParaRPr lang="en-US" dirty="0"/>
                    </a:p>
                  </a:txBody>
                  <a:tcPr/>
                </a:tc>
                <a:tc>
                  <a:txBody>
                    <a:bodyPr/>
                    <a:lstStyle/>
                    <a:p>
                      <a:r>
                        <a:rPr lang="en-US" dirty="0" smtClean="0"/>
                        <a:t>Item</a:t>
                      </a:r>
                      <a:endParaRPr lang="en-US" dirty="0"/>
                    </a:p>
                  </a:txBody>
                  <a:tcPr/>
                </a:tc>
                <a:tc>
                  <a:txBody>
                    <a:bodyPr/>
                    <a:lstStyle/>
                    <a:p>
                      <a:r>
                        <a:rPr lang="en-US" dirty="0" smtClean="0"/>
                        <a:t>Price</a:t>
                      </a:r>
                      <a:endParaRPr lang="en-US" dirty="0"/>
                    </a:p>
                  </a:txBody>
                  <a:tcPr/>
                </a:tc>
                <a:tc>
                  <a:txBody>
                    <a:bodyPr/>
                    <a:lstStyle/>
                    <a:p>
                      <a:r>
                        <a:rPr lang="en-US" dirty="0" smtClean="0"/>
                        <a:t>Date</a:t>
                      </a:r>
                      <a:endParaRPr lang="en-US" dirty="0"/>
                    </a:p>
                  </a:txBody>
                  <a:tcPr/>
                </a:tc>
              </a:tr>
              <a:tr h="370840">
                <a:tc>
                  <a:txBody>
                    <a:bodyPr/>
                    <a:lstStyle/>
                    <a:p>
                      <a:r>
                        <a:rPr lang="en-US" dirty="0" smtClean="0"/>
                        <a:t>John</a:t>
                      </a:r>
                      <a:endParaRPr lang="en-US" dirty="0"/>
                    </a:p>
                  </a:txBody>
                  <a:tcPr/>
                </a:tc>
                <a:tc>
                  <a:txBody>
                    <a:bodyPr/>
                    <a:lstStyle/>
                    <a:p>
                      <a:r>
                        <a:rPr lang="en-US" dirty="0" smtClean="0"/>
                        <a:t>Acme Mower</a:t>
                      </a:r>
                      <a:endParaRPr lang="en-US" dirty="0"/>
                    </a:p>
                  </a:txBody>
                  <a:tcPr/>
                </a:tc>
                <a:tc>
                  <a:txBody>
                    <a:bodyPr/>
                    <a:lstStyle/>
                    <a:p>
                      <a:r>
                        <a:rPr lang="en-US" dirty="0" smtClean="0"/>
                        <a:t>100</a:t>
                      </a:r>
                      <a:endParaRPr lang="en-US" dirty="0"/>
                    </a:p>
                  </a:txBody>
                  <a:tcPr/>
                </a:tc>
                <a:tc>
                  <a:txBody>
                    <a:bodyPr/>
                    <a:lstStyle/>
                    <a:p>
                      <a:r>
                        <a:rPr lang="en-US" dirty="0" smtClean="0"/>
                        <a:t>Jan 2000</a:t>
                      </a:r>
                      <a:endParaRPr lang="en-US" dirty="0"/>
                    </a:p>
                  </a:txBody>
                  <a:tcPr/>
                </a:tc>
              </a:tr>
              <a:tr h="370840">
                <a:tc>
                  <a:txBody>
                    <a:bodyPr/>
                    <a:lstStyle/>
                    <a:p>
                      <a:r>
                        <a:rPr lang="en-US" dirty="0" smtClean="0"/>
                        <a:t>John</a:t>
                      </a:r>
                      <a:endParaRPr lang="en-US" dirty="0"/>
                    </a:p>
                  </a:txBody>
                  <a:tcPr/>
                </a:tc>
                <a:tc>
                  <a:txBody>
                    <a:bodyPr/>
                    <a:lstStyle/>
                    <a:p>
                      <a:r>
                        <a:rPr lang="en-US" dirty="0" smtClean="0"/>
                        <a:t>Acme Wrench</a:t>
                      </a:r>
                      <a:endParaRPr lang="en-US" dirty="0"/>
                    </a:p>
                  </a:txBody>
                  <a:tcPr/>
                </a:tc>
                <a:tc>
                  <a:txBody>
                    <a:bodyPr/>
                    <a:lstStyle/>
                    <a:p>
                      <a:r>
                        <a:rPr lang="en-US" dirty="0" smtClean="0"/>
                        <a:t>10</a:t>
                      </a:r>
                      <a:endParaRPr lang="en-US" dirty="0"/>
                    </a:p>
                  </a:txBody>
                  <a:tcPr/>
                </a:tc>
                <a:tc>
                  <a:txBody>
                    <a:bodyPr/>
                    <a:lstStyle/>
                    <a:p>
                      <a:r>
                        <a:rPr lang="en-US" dirty="0" smtClean="0"/>
                        <a:t>Sept 2000</a:t>
                      </a:r>
                      <a:endParaRPr lang="en-US" dirty="0"/>
                    </a:p>
                  </a:txBody>
                  <a:tcPr/>
                </a:tc>
              </a:tr>
              <a:tr h="370840">
                <a:tc>
                  <a:txBody>
                    <a:bodyPr/>
                    <a:lstStyle/>
                    <a:p>
                      <a:r>
                        <a:rPr lang="en-US" dirty="0" smtClean="0"/>
                        <a:t>Jane</a:t>
                      </a:r>
                      <a:endParaRPr lang="en-US" dirty="0"/>
                    </a:p>
                  </a:txBody>
                  <a:tcPr/>
                </a:tc>
                <a:tc>
                  <a:txBody>
                    <a:bodyPr/>
                    <a:lstStyle/>
                    <a:p>
                      <a:r>
                        <a:rPr lang="en-US" dirty="0" smtClean="0"/>
                        <a:t>Ace Mower</a:t>
                      </a:r>
                      <a:endParaRPr lang="en-US" dirty="0"/>
                    </a:p>
                  </a:txBody>
                  <a:tcPr/>
                </a:tc>
                <a:tc>
                  <a:txBody>
                    <a:bodyPr/>
                    <a:lstStyle/>
                    <a:p>
                      <a:r>
                        <a:rPr lang="en-US" dirty="0" smtClean="0"/>
                        <a:t>120</a:t>
                      </a:r>
                      <a:endParaRPr lang="en-US" dirty="0"/>
                    </a:p>
                  </a:txBody>
                  <a:tcPr/>
                </a:tc>
                <a:tc>
                  <a:txBody>
                    <a:bodyPr/>
                    <a:lstStyle/>
                    <a:p>
                      <a:r>
                        <a:rPr lang="en-US" dirty="0" smtClean="0"/>
                        <a:t>Mar 2003</a:t>
                      </a:r>
                      <a:endParaRPr lang="en-US" dirty="0"/>
                    </a:p>
                  </a:txBody>
                  <a:tcPr/>
                </a:tc>
              </a:tr>
              <a:tr h="370840">
                <a:tc>
                  <a:txBody>
                    <a:bodyPr/>
                    <a:lstStyle/>
                    <a:p>
                      <a:r>
                        <a:rPr lang="en-US" dirty="0" smtClean="0"/>
                        <a:t>Jane</a:t>
                      </a:r>
                      <a:endParaRPr lang="en-US" dirty="0"/>
                    </a:p>
                  </a:txBody>
                  <a:tcPr/>
                </a:tc>
                <a:tc>
                  <a:txBody>
                    <a:bodyPr/>
                    <a:lstStyle/>
                    <a:p>
                      <a:r>
                        <a:rPr lang="en-US" dirty="0" smtClean="0"/>
                        <a:t>Ace Rake</a:t>
                      </a:r>
                      <a:endParaRPr lang="en-US" dirty="0"/>
                    </a:p>
                  </a:txBody>
                  <a:tcPr/>
                </a:tc>
                <a:tc>
                  <a:txBody>
                    <a:bodyPr/>
                    <a:lstStyle/>
                    <a:p>
                      <a:r>
                        <a:rPr lang="en-US" dirty="0" smtClean="0"/>
                        <a:t>20</a:t>
                      </a:r>
                      <a:endParaRPr lang="en-US" dirty="0"/>
                    </a:p>
                  </a:txBody>
                  <a:tcPr/>
                </a:tc>
                <a:tc>
                  <a:txBody>
                    <a:bodyPr/>
                    <a:lstStyle/>
                    <a:p>
                      <a:r>
                        <a:rPr lang="en-US" dirty="0" smtClean="0"/>
                        <a:t>Mar 2003</a:t>
                      </a:r>
                      <a:endParaRPr lang="en-US" dirty="0"/>
                    </a:p>
                  </a:txBody>
                  <a:tcPr/>
                </a:tc>
              </a:tr>
              <a:tr h="370840">
                <a:tc>
                  <a:txBody>
                    <a:bodyPr/>
                    <a:lstStyle/>
                    <a:p>
                      <a:r>
                        <a:rPr lang="en-US" dirty="0" smtClean="0"/>
                        <a:t>Fred</a:t>
                      </a:r>
                      <a:endParaRPr lang="en-US" dirty="0"/>
                    </a:p>
                  </a:txBody>
                  <a:tcPr/>
                </a:tc>
                <a:tc>
                  <a:txBody>
                    <a:bodyPr/>
                    <a:lstStyle/>
                    <a:p>
                      <a:r>
                        <a:rPr lang="en-US" dirty="0" smtClean="0"/>
                        <a:t>Ace</a:t>
                      </a:r>
                      <a:r>
                        <a:rPr lang="en-US" baseline="0" dirty="0" smtClean="0"/>
                        <a:t> </a:t>
                      </a:r>
                      <a:r>
                        <a:rPr lang="en-US" dirty="0" smtClean="0"/>
                        <a:t>Hammer</a:t>
                      </a:r>
                      <a:endParaRPr lang="en-US" dirty="0"/>
                    </a:p>
                  </a:txBody>
                  <a:tcPr/>
                </a:tc>
                <a:tc>
                  <a:txBody>
                    <a:bodyPr/>
                    <a:lstStyle/>
                    <a:p>
                      <a:r>
                        <a:rPr lang="en-US" dirty="0" smtClean="0"/>
                        <a:t>15</a:t>
                      </a:r>
                      <a:endParaRPr lang="en-US" dirty="0"/>
                    </a:p>
                  </a:txBody>
                  <a:tcPr/>
                </a:tc>
                <a:tc>
                  <a:txBody>
                    <a:bodyPr/>
                    <a:lstStyle/>
                    <a:p>
                      <a:r>
                        <a:rPr lang="en-US" dirty="0" smtClean="0"/>
                        <a:t>July 2002</a:t>
                      </a:r>
                      <a:endParaRPr lang="en-US" dirty="0"/>
                    </a:p>
                  </a:txBody>
                  <a:tcPr/>
                </a:tc>
              </a:tr>
            </a:tbl>
          </a:graphicData>
        </a:graphic>
      </p:graphicFrame>
      <p:sp>
        <p:nvSpPr>
          <p:cNvPr id="2" name="TextBox 1"/>
          <p:cNvSpPr txBox="1"/>
          <p:nvPr/>
        </p:nvSpPr>
        <p:spPr>
          <a:xfrm>
            <a:off x="4072735" y="4120995"/>
            <a:ext cx="4663456" cy="830997"/>
          </a:xfrm>
          <a:prstGeom prst="rect">
            <a:avLst/>
          </a:prstGeom>
          <a:noFill/>
        </p:spPr>
        <p:txBody>
          <a:bodyPr wrap="none" rtlCol="0">
            <a:spAutoFit/>
          </a:bodyPr>
          <a:lstStyle/>
          <a:p>
            <a:r>
              <a:rPr lang="en-US" sz="2400" dirty="0" smtClean="0"/>
              <a:t>2 tables, keyed on customer id</a:t>
            </a:r>
          </a:p>
          <a:p>
            <a:endParaRPr lang="en-US" sz="2400" dirty="0"/>
          </a:p>
        </p:txBody>
      </p:sp>
    </p:spTree>
    <p:extLst>
      <p:ext uri="{BB962C8B-B14F-4D97-AF65-F5344CB8AC3E}">
        <p14:creationId xmlns:p14="http://schemas.microsoft.com/office/powerpoint/2010/main" val="1709720342"/>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defRPr/>
            </a:pPr>
            <a:r>
              <a:rPr lang="en-US"/>
              <a:t>Stages of Data Preparation</a:t>
            </a:r>
          </a:p>
        </p:txBody>
      </p:sp>
      <p:sp>
        <p:nvSpPr>
          <p:cNvPr id="150531" name="Rectangle 3"/>
          <p:cNvSpPr>
            <a:spLocks noGrp="1" noChangeArrowheads="1"/>
          </p:cNvSpPr>
          <p:nvPr>
            <p:ph type="body" idx="1"/>
          </p:nvPr>
        </p:nvSpPr>
        <p:spPr/>
        <p:txBody>
          <a:bodyPr/>
          <a:lstStyle/>
          <a:p>
            <a:pPr>
              <a:buClr>
                <a:schemeClr val="tx1"/>
              </a:buClr>
              <a:buFontTx/>
              <a:buChar char="•"/>
              <a:defRPr/>
            </a:pPr>
            <a:r>
              <a:rPr lang="en-US" dirty="0"/>
              <a:t>Building the PIE, data issues:</a:t>
            </a:r>
          </a:p>
          <a:p>
            <a:pPr lvl="1">
              <a:buClr>
                <a:schemeClr val="tx1"/>
              </a:buClr>
              <a:buFontTx/>
              <a:buChar char="–"/>
              <a:defRPr/>
            </a:pPr>
            <a:r>
              <a:rPr lang="en-US" dirty="0"/>
              <a:t>representative samples</a:t>
            </a:r>
          </a:p>
          <a:p>
            <a:pPr lvl="1">
              <a:buClr>
                <a:schemeClr val="tx1"/>
              </a:buClr>
              <a:buFontTx/>
              <a:buChar char="–"/>
              <a:defRPr/>
            </a:pPr>
            <a:r>
              <a:rPr lang="en-US" dirty="0"/>
              <a:t>categorical values</a:t>
            </a:r>
          </a:p>
          <a:p>
            <a:pPr lvl="1">
              <a:buClr>
                <a:schemeClr val="tx1"/>
              </a:buClr>
              <a:buFontTx/>
              <a:buChar char="–"/>
              <a:defRPr/>
            </a:pPr>
            <a:r>
              <a:rPr lang="en-US" dirty="0"/>
              <a:t>normalization</a:t>
            </a:r>
          </a:p>
          <a:p>
            <a:pPr lvl="1">
              <a:buClr>
                <a:schemeClr val="tx1"/>
              </a:buClr>
              <a:buFontTx/>
              <a:buChar char="–"/>
              <a:defRPr/>
            </a:pPr>
            <a:r>
              <a:rPr lang="en-US" dirty="0"/>
              <a:t>missing and empty values</a:t>
            </a:r>
          </a:p>
          <a:p>
            <a:pPr lvl="1">
              <a:buClr>
                <a:schemeClr val="tx1"/>
              </a:buClr>
              <a:buFontTx/>
              <a:buChar char="–"/>
              <a:defRPr/>
            </a:pPr>
            <a:r>
              <a:rPr lang="en-US" dirty="0"/>
              <a:t>reducing width and </a:t>
            </a:r>
            <a:r>
              <a:rPr lang="en-US" dirty="0" smtClean="0"/>
              <a:t>depth</a:t>
            </a:r>
            <a:endParaRPr lang="en-US" dirty="0"/>
          </a:p>
        </p:txBody>
      </p:sp>
    </p:spTree>
    <p:extLst>
      <p:ext uri="{BB962C8B-B14F-4D97-AF65-F5344CB8AC3E}">
        <p14:creationId xmlns:p14="http://schemas.microsoft.com/office/powerpoint/2010/main" val="653161452"/>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defRPr/>
            </a:pPr>
            <a:r>
              <a:rPr lang="en-US"/>
              <a:t>Stages of Data Preparation</a:t>
            </a:r>
          </a:p>
        </p:txBody>
      </p:sp>
      <p:sp>
        <p:nvSpPr>
          <p:cNvPr id="152579" name="Rectangle 3"/>
          <p:cNvSpPr>
            <a:spLocks noGrp="1" noChangeArrowheads="1"/>
          </p:cNvSpPr>
          <p:nvPr>
            <p:ph type="body" idx="1"/>
          </p:nvPr>
        </p:nvSpPr>
        <p:spPr/>
        <p:txBody>
          <a:bodyPr/>
          <a:lstStyle/>
          <a:p>
            <a:pPr>
              <a:buClr>
                <a:schemeClr val="tx1"/>
              </a:buClr>
              <a:buFontTx/>
              <a:buChar char="•"/>
              <a:defRPr/>
            </a:pPr>
            <a:r>
              <a:rPr lang="en-US"/>
              <a:t>Accessing the data</a:t>
            </a:r>
          </a:p>
          <a:p>
            <a:pPr>
              <a:buClr>
                <a:schemeClr val="tx1"/>
              </a:buClr>
              <a:buFontTx/>
              <a:buChar char="•"/>
              <a:defRPr/>
            </a:pPr>
            <a:r>
              <a:rPr lang="en-US"/>
              <a:t>Auditing the data</a:t>
            </a:r>
          </a:p>
          <a:p>
            <a:pPr>
              <a:buClr>
                <a:schemeClr val="tx1"/>
              </a:buClr>
              <a:buFontTx/>
              <a:buChar char="•"/>
              <a:defRPr/>
            </a:pPr>
            <a:r>
              <a:rPr lang="en-US"/>
              <a:t>Enhancing and enriching the data</a:t>
            </a:r>
          </a:p>
          <a:p>
            <a:pPr>
              <a:buClr>
                <a:schemeClr val="tx1"/>
              </a:buClr>
              <a:buFontTx/>
              <a:buChar char="•"/>
              <a:defRPr/>
            </a:pPr>
            <a:r>
              <a:rPr lang="en-US"/>
              <a:t>Looking for sampling bias</a:t>
            </a:r>
          </a:p>
          <a:p>
            <a:pPr>
              <a:buClr>
                <a:schemeClr val="tx1"/>
              </a:buClr>
              <a:buFontTx/>
              <a:buChar char="•"/>
              <a:defRPr/>
            </a:pPr>
            <a:r>
              <a:rPr lang="en-US"/>
              <a:t>Determining data structure</a:t>
            </a:r>
          </a:p>
          <a:p>
            <a:pPr>
              <a:buClr>
                <a:schemeClr val="tx1"/>
              </a:buClr>
              <a:buFontTx/>
              <a:buChar char="•"/>
              <a:defRPr/>
            </a:pPr>
            <a:r>
              <a:rPr lang="en-US"/>
              <a:t>Building the PIE</a:t>
            </a:r>
          </a:p>
          <a:p>
            <a:pPr>
              <a:buClr>
                <a:schemeClr val="tx1"/>
              </a:buClr>
              <a:buFontTx/>
              <a:buChar char="•"/>
              <a:defRPr/>
            </a:pPr>
            <a:r>
              <a:rPr lang="en-US"/>
              <a:t>Surveying the Data</a:t>
            </a:r>
          </a:p>
          <a:p>
            <a:pPr>
              <a:buClr>
                <a:schemeClr val="tx1"/>
              </a:buClr>
              <a:buFontTx/>
              <a:buChar char="•"/>
              <a:defRPr/>
            </a:pPr>
            <a:r>
              <a:rPr lang="en-US"/>
              <a:t>Modeling the Data</a:t>
            </a:r>
          </a:p>
        </p:txBody>
      </p:sp>
    </p:spTree>
    <p:extLst>
      <p:ext uri="{BB962C8B-B14F-4D97-AF65-F5344CB8AC3E}">
        <p14:creationId xmlns:p14="http://schemas.microsoft.com/office/powerpoint/2010/main" val="95597462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a:defRPr/>
            </a:pPr>
            <a:r>
              <a:rPr lang="en-US"/>
              <a:t>Summary</a:t>
            </a:r>
          </a:p>
        </p:txBody>
      </p:sp>
      <p:sp>
        <p:nvSpPr>
          <p:cNvPr id="153603" name="Rectangle 3"/>
          <p:cNvSpPr>
            <a:spLocks noGrp="1" noChangeArrowheads="1"/>
          </p:cNvSpPr>
          <p:nvPr>
            <p:ph type="body" idx="1"/>
          </p:nvPr>
        </p:nvSpPr>
        <p:spPr/>
        <p:txBody>
          <a:bodyPr/>
          <a:lstStyle/>
          <a:p>
            <a:pPr>
              <a:defRPr/>
            </a:pPr>
            <a:r>
              <a:rPr lang="en-US"/>
              <a:t>Some data preparation is needed for all mining tools</a:t>
            </a:r>
          </a:p>
          <a:p>
            <a:pPr>
              <a:defRPr/>
            </a:pPr>
            <a:r>
              <a:rPr lang="en-US"/>
              <a:t>The purpose of preparation is to transform data sets so that their information content is best exposed to the mining tool</a:t>
            </a:r>
          </a:p>
          <a:p>
            <a:pPr>
              <a:defRPr/>
            </a:pPr>
            <a:r>
              <a:rPr lang="en-US"/>
              <a:t>Error prediction rate should be lower (or the same) after the preparation as before it</a:t>
            </a:r>
          </a:p>
          <a:p>
            <a:pPr>
              <a:defRPr/>
            </a:pPr>
            <a:r>
              <a:rPr lang="en-US"/>
              <a:t>The miner gains very good insight on the problem during the preparation process</a:t>
            </a:r>
          </a:p>
        </p:txBody>
      </p:sp>
    </p:spTree>
    <p:extLst>
      <p:ext uri="{BB962C8B-B14F-4D97-AF65-F5344CB8AC3E}">
        <p14:creationId xmlns:p14="http://schemas.microsoft.com/office/powerpoint/2010/main" val="286819536"/>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219200" y="304800"/>
            <a:ext cx="7467600" cy="914400"/>
          </a:xfrm>
        </p:spPr>
        <p:txBody>
          <a:bodyPr lIns="92075" tIns="46038" rIns="92075" bIns="46038"/>
          <a:lstStyle/>
          <a:p>
            <a:pPr>
              <a:defRPr/>
            </a:pPr>
            <a:r>
              <a:rPr lang="en-US"/>
              <a:t>Overview of Basic Data Preparation Techniques</a:t>
            </a:r>
          </a:p>
        </p:txBody>
      </p:sp>
      <p:sp>
        <p:nvSpPr>
          <p:cNvPr id="162819"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t>Data cleaning </a:t>
            </a:r>
          </a:p>
          <a:p>
            <a:pPr>
              <a:lnSpc>
                <a:spcPct val="140000"/>
              </a:lnSpc>
              <a:defRPr/>
            </a:pPr>
            <a:r>
              <a:rPr lang="en-US"/>
              <a:t>Data integration and transformation</a:t>
            </a:r>
          </a:p>
          <a:p>
            <a:pPr>
              <a:lnSpc>
                <a:spcPct val="140000"/>
              </a:lnSpc>
              <a:defRPr/>
            </a:pPr>
            <a:r>
              <a:rPr lang="en-US"/>
              <a:t>Data reduction</a:t>
            </a:r>
            <a:endParaRPr lang="en-US">
              <a:solidFill>
                <a:schemeClr val="hlink"/>
              </a:solidFill>
            </a:endParaRPr>
          </a:p>
          <a:p>
            <a:pPr>
              <a:lnSpc>
                <a:spcPct val="140000"/>
              </a:lnSpc>
              <a:defRPr/>
            </a:pPr>
            <a:r>
              <a:rPr lang="en-US"/>
              <a:t>Discretization and concept hierarchy generation</a:t>
            </a:r>
          </a:p>
          <a:p>
            <a:pPr>
              <a:lnSpc>
                <a:spcPct val="140000"/>
              </a:lnSpc>
              <a:defRPr/>
            </a:pPr>
            <a:r>
              <a:rPr lang="en-US"/>
              <a:t>Summary</a:t>
            </a:r>
          </a:p>
        </p:txBody>
      </p:sp>
    </p:spTree>
    <p:extLst>
      <p:ext uri="{BB962C8B-B14F-4D97-AF65-F5344CB8AC3E}">
        <p14:creationId xmlns:p14="http://schemas.microsoft.com/office/powerpoint/2010/main" val="1647807407"/>
      </p:ext>
    </p:extLst>
  </p:cSld>
  <p:clrMapOvr>
    <a:masterClrMapping/>
  </p:clrMapOvr>
  <p:transition>
    <p:checker dir="ver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1219200" y="304800"/>
            <a:ext cx="7467600" cy="914400"/>
          </a:xfrm>
        </p:spPr>
        <p:txBody>
          <a:bodyPr lIns="92075" tIns="46038" rIns="92075" bIns="46038"/>
          <a:lstStyle/>
          <a:p>
            <a:pPr>
              <a:defRPr/>
            </a:pPr>
            <a:r>
              <a:rPr lang="en-US"/>
              <a:t>Overview of Basic Data Preparation Techniques</a:t>
            </a:r>
          </a:p>
        </p:txBody>
      </p:sp>
      <p:sp>
        <p:nvSpPr>
          <p:cNvPr id="273411"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solidFill>
                  <a:schemeClr val="hlink"/>
                </a:solidFill>
              </a:rPr>
              <a:t>Data cleaning</a:t>
            </a:r>
            <a:r>
              <a:rPr lang="en-US"/>
              <a:t> </a:t>
            </a:r>
          </a:p>
          <a:p>
            <a:pPr>
              <a:lnSpc>
                <a:spcPct val="140000"/>
              </a:lnSpc>
              <a:defRPr/>
            </a:pPr>
            <a:r>
              <a:rPr lang="en-US"/>
              <a:t>Data integration and transformation</a:t>
            </a:r>
          </a:p>
          <a:p>
            <a:pPr>
              <a:lnSpc>
                <a:spcPct val="140000"/>
              </a:lnSpc>
              <a:defRPr/>
            </a:pPr>
            <a:r>
              <a:rPr lang="en-US"/>
              <a:t>Data reduction</a:t>
            </a:r>
            <a:endParaRPr lang="en-US">
              <a:solidFill>
                <a:schemeClr val="hlink"/>
              </a:solidFill>
            </a:endParaRPr>
          </a:p>
          <a:p>
            <a:pPr>
              <a:lnSpc>
                <a:spcPct val="140000"/>
              </a:lnSpc>
              <a:defRPr/>
            </a:pPr>
            <a:r>
              <a:rPr lang="en-US"/>
              <a:t>Discretization and concept hierarchy generation</a:t>
            </a:r>
          </a:p>
          <a:p>
            <a:pPr>
              <a:lnSpc>
                <a:spcPct val="140000"/>
              </a:lnSpc>
              <a:defRPr/>
            </a:pPr>
            <a:r>
              <a:rPr lang="en-US"/>
              <a:t>Summary</a:t>
            </a:r>
          </a:p>
        </p:txBody>
      </p:sp>
    </p:spTree>
    <p:extLst>
      <p:ext uri="{BB962C8B-B14F-4D97-AF65-F5344CB8AC3E}">
        <p14:creationId xmlns:p14="http://schemas.microsoft.com/office/powerpoint/2010/main" val="2309257502"/>
      </p:ext>
    </p:extLst>
  </p:cSld>
  <p:clrMapOvr>
    <a:masterClrMapping/>
  </p:clrMapOvr>
  <p:transition>
    <p:checker dir="ver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828800" y="304800"/>
            <a:ext cx="6705600" cy="1143000"/>
          </a:xfrm>
        </p:spPr>
        <p:txBody>
          <a:bodyPr lIns="92075" tIns="46038" rIns="92075" bIns="46038"/>
          <a:lstStyle/>
          <a:p>
            <a:pPr>
              <a:defRPr/>
            </a:pPr>
            <a:r>
              <a:rPr lang="en-US"/>
              <a:t>Data Cleaning</a:t>
            </a:r>
          </a:p>
        </p:txBody>
      </p:sp>
      <p:sp>
        <p:nvSpPr>
          <p:cNvPr id="163843" name="Rectangle 3"/>
          <p:cNvSpPr>
            <a:spLocks noGrp="1" noChangeArrowheads="1"/>
          </p:cNvSpPr>
          <p:nvPr>
            <p:ph type="body" idx="1"/>
          </p:nvPr>
        </p:nvSpPr>
        <p:spPr>
          <a:xfrm>
            <a:off x="838200" y="1676400"/>
            <a:ext cx="8001000" cy="4800600"/>
          </a:xfrm>
        </p:spPr>
        <p:txBody>
          <a:bodyPr lIns="92075" tIns="46038" rIns="92075" bIns="46038"/>
          <a:lstStyle/>
          <a:p>
            <a:pPr>
              <a:lnSpc>
                <a:spcPct val="140000"/>
              </a:lnSpc>
              <a:defRPr/>
            </a:pPr>
            <a:r>
              <a:rPr lang="en-US"/>
              <a:t>Data cleaning tasks</a:t>
            </a:r>
          </a:p>
          <a:p>
            <a:pPr lvl="1">
              <a:lnSpc>
                <a:spcPct val="140000"/>
              </a:lnSpc>
              <a:defRPr/>
            </a:pPr>
            <a:r>
              <a:rPr lang="en-US"/>
              <a:t>Fill in missing values</a:t>
            </a:r>
          </a:p>
          <a:p>
            <a:pPr lvl="1">
              <a:lnSpc>
                <a:spcPct val="140000"/>
              </a:lnSpc>
              <a:defRPr/>
            </a:pPr>
            <a:r>
              <a:rPr lang="en-US"/>
              <a:t>Identify outliers and smooth out noisy data </a:t>
            </a:r>
          </a:p>
          <a:p>
            <a:pPr lvl="1">
              <a:lnSpc>
                <a:spcPct val="140000"/>
              </a:lnSpc>
              <a:defRPr/>
            </a:pPr>
            <a:r>
              <a:rPr lang="en-US"/>
              <a:t>Correct inconsistent data</a:t>
            </a:r>
          </a:p>
        </p:txBody>
      </p:sp>
    </p:spTree>
    <p:extLst>
      <p:ext uri="{BB962C8B-B14F-4D97-AF65-F5344CB8AC3E}">
        <p14:creationId xmlns:p14="http://schemas.microsoft.com/office/powerpoint/2010/main" val="786187286"/>
      </p:ext>
    </p:extLst>
  </p:cSld>
  <p:clrMapOvr>
    <a:masterClrMapping/>
  </p:clrMapOvr>
  <p:transition>
    <p:checker dir="ver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600200" y="304800"/>
            <a:ext cx="4038600" cy="914400"/>
          </a:xfrm>
        </p:spPr>
        <p:txBody>
          <a:bodyPr/>
          <a:lstStyle/>
          <a:p>
            <a:pPr>
              <a:defRPr/>
            </a:pPr>
            <a:r>
              <a:rPr lang="en-US"/>
              <a:t>Missing Data</a:t>
            </a:r>
          </a:p>
        </p:txBody>
      </p:sp>
      <p:sp>
        <p:nvSpPr>
          <p:cNvPr id="164867" name="Rectangle 3"/>
          <p:cNvSpPr>
            <a:spLocks noGrp="1" noChangeArrowheads="1"/>
          </p:cNvSpPr>
          <p:nvPr>
            <p:ph type="body" idx="1"/>
          </p:nvPr>
        </p:nvSpPr>
        <p:spPr>
          <a:xfrm>
            <a:off x="685800" y="1676400"/>
            <a:ext cx="8001000" cy="4953000"/>
          </a:xfrm>
        </p:spPr>
        <p:txBody>
          <a:bodyPr/>
          <a:lstStyle/>
          <a:p>
            <a:pPr>
              <a:lnSpc>
                <a:spcPct val="120000"/>
              </a:lnSpc>
              <a:defRPr/>
            </a:pPr>
            <a:r>
              <a:rPr lang="en-US" sz="2400"/>
              <a:t>Data is not always available</a:t>
            </a:r>
          </a:p>
          <a:p>
            <a:pPr lvl="1">
              <a:lnSpc>
                <a:spcPct val="120000"/>
              </a:lnSpc>
              <a:defRPr/>
            </a:pPr>
            <a:r>
              <a:rPr lang="en-US" sz="2000"/>
              <a:t>E.g., many tuples have no recorded value for several attributes, such as customer income in sales data</a:t>
            </a:r>
          </a:p>
          <a:p>
            <a:pPr>
              <a:lnSpc>
                <a:spcPct val="120000"/>
              </a:lnSpc>
              <a:defRPr/>
            </a:pPr>
            <a:r>
              <a:rPr lang="en-US" sz="2400"/>
              <a:t>Missing data may be due to </a:t>
            </a:r>
          </a:p>
          <a:p>
            <a:pPr lvl="1">
              <a:lnSpc>
                <a:spcPct val="120000"/>
              </a:lnSpc>
              <a:defRPr/>
            </a:pPr>
            <a:r>
              <a:rPr lang="en-US" sz="2000"/>
              <a:t>equipment malfunction</a:t>
            </a:r>
          </a:p>
          <a:p>
            <a:pPr lvl="1">
              <a:lnSpc>
                <a:spcPct val="120000"/>
              </a:lnSpc>
              <a:defRPr/>
            </a:pPr>
            <a:r>
              <a:rPr lang="en-US" sz="2000"/>
              <a:t>inconsistent with other recorded data and thus deleted</a:t>
            </a:r>
          </a:p>
          <a:p>
            <a:pPr lvl="1">
              <a:lnSpc>
                <a:spcPct val="120000"/>
              </a:lnSpc>
              <a:defRPr/>
            </a:pPr>
            <a:r>
              <a:rPr lang="en-US" sz="2000"/>
              <a:t>data not entered due to misunderstanding</a:t>
            </a:r>
          </a:p>
          <a:p>
            <a:pPr lvl="1">
              <a:lnSpc>
                <a:spcPct val="120000"/>
              </a:lnSpc>
              <a:defRPr/>
            </a:pPr>
            <a:r>
              <a:rPr lang="en-US" sz="2000"/>
              <a:t>certain data may not be considered important at the time of entry</a:t>
            </a:r>
          </a:p>
          <a:p>
            <a:pPr lvl="1">
              <a:lnSpc>
                <a:spcPct val="120000"/>
              </a:lnSpc>
              <a:defRPr/>
            </a:pPr>
            <a:r>
              <a:rPr lang="en-US" sz="2000"/>
              <a:t>not register history or changes of the data</a:t>
            </a:r>
          </a:p>
          <a:p>
            <a:pPr>
              <a:lnSpc>
                <a:spcPct val="120000"/>
              </a:lnSpc>
              <a:defRPr/>
            </a:pPr>
            <a:r>
              <a:rPr lang="en-US" sz="2400"/>
              <a:t>Missing data may need to be inferred.</a:t>
            </a:r>
          </a:p>
        </p:txBody>
      </p:sp>
    </p:spTree>
    <p:extLst>
      <p:ext uri="{BB962C8B-B14F-4D97-AF65-F5344CB8AC3E}">
        <p14:creationId xmlns:p14="http://schemas.microsoft.com/office/powerpoint/2010/main" val="2499653893"/>
      </p:ext>
    </p:extLst>
  </p:cSld>
  <p:clrMapOvr>
    <a:masterClrMapping/>
  </p:clrMapOvr>
  <p:transition>
    <p:checker dir="ver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600200" y="304800"/>
            <a:ext cx="6324600" cy="914400"/>
          </a:xfrm>
        </p:spPr>
        <p:txBody>
          <a:bodyPr/>
          <a:lstStyle/>
          <a:p>
            <a:pPr>
              <a:defRPr/>
            </a:pPr>
            <a:r>
              <a:rPr lang="en-US"/>
              <a:t>How to Handle Missing Data?</a:t>
            </a:r>
          </a:p>
        </p:txBody>
      </p:sp>
      <p:sp>
        <p:nvSpPr>
          <p:cNvPr id="165891" name="Rectangle 3"/>
          <p:cNvSpPr>
            <a:spLocks noGrp="1" noChangeArrowheads="1"/>
          </p:cNvSpPr>
          <p:nvPr>
            <p:ph type="body" idx="1"/>
          </p:nvPr>
        </p:nvSpPr>
        <p:spPr>
          <a:xfrm>
            <a:off x="0" y="1295400"/>
            <a:ext cx="9144000" cy="5562600"/>
          </a:xfrm>
        </p:spPr>
        <p:txBody>
          <a:bodyPr/>
          <a:lstStyle/>
          <a:p>
            <a:pPr>
              <a:lnSpc>
                <a:spcPct val="140000"/>
              </a:lnSpc>
              <a:defRPr/>
            </a:pPr>
            <a:r>
              <a:rPr lang="en-US" sz="2400" dirty="0"/>
              <a:t>Ignore the tuple:  usually done when class label is missing Fill in the missing value manually: tedious + infeasible?</a:t>
            </a:r>
          </a:p>
          <a:p>
            <a:pPr>
              <a:lnSpc>
                <a:spcPct val="140000"/>
              </a:lnSpc>
              <a:defRPr/>
            </a:pPr>
            <a:r>
              <a:rPr lang="en-US" sz="2400" dirty="0"/>
              <a:t>Use a global constant to fill in the missing value: e.g., “unknown”, a new class?! </a:t>
            </a:r>
          </a:p>
          <a:p>
            <a:pPr>
              <a:lnSpc>
                <a:spcPct val="140000"/>
              </a:lnSpc>
              <a:defRPr/>
            </a:pPr>
            <a:r>
              <a:rPr lang="en-US" sz="2400" dirty="0"/>
              <a:t>Use the attribute mean to fill in the missing value</a:t>
            </a:r>
          </a:p>
          <a:p>
            <a:pPr>
              <a:lnSpc>
                <a:spcPct val="140000"/>
              </a:lnSpc>
              <a:defRPr/>
            </a:pPr>
            <a:r>
              <a:rPr lang="en-US" sz="2400" dirty="0"/>
              <a:t>Use the attribute mean for all samples belonging to the same class to fill in the missing value: smarter</a:t>
            </a:r>
          </a:p>
          <a:p>
            <a:pPr>
              <a:lnSpc>
                <a:spcPct val="140000"/>
              </a:lnSpc>
              <a:defRPr/>
            </a:pPr>
            <a:r>
              <a:rPr lang="en-US" sz="2400" dirty="0">
                <a:solidFill>
                  <a:schemeClr val="hlink"/>
                </a:solidFill>
              </a:rPr>
              <a:t>Use the most probable value to fill in the missing value: inference-based such as Bayesian formula or decision tree</a:t>
            </a:r>
            <a:endParaRPr lang="en-US" sz="2800" dirty="0">
              <a:solidFill>
                <a:schemeClr val="hlink"/>
              </a:solidFill>
            </a:endParaRPr>
          </a:p>
        </p:txBody>
      </p:sp>
    </p:spTree>
    <p:extLst>
      <p:ext uri="{BB962C8B-B14F-4D97-AF65-F5344CB8AC3E}">
        <p14:creationId xmlns:p14="http://schemas.microsoft.com/office/powerpoint/2010/main" val="2037271528"/>
      </p:ext>
    </p:extLst>
  </p:cSld>
  <p:clrMapOvr>
    <a:masterClrMapping/>
  </p:clrMapOvr>
  <p:transition>
    <p:checker dir="ver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676399" y="228600"/>
            <a:ext cx="5622355" cy="838200"/>
          </a:xfrm>
        </p:spPr>
        <p:txBody>
          <a:bodyPr/>
          <a:lstStyle/>
          <a:p>
            <a:pPr>
              <a:defRPr/>
            </a:pPr>
            <a:r>
              <a:rPr lang="en-US" dirty="0"/>
              <a:t>Noisy Data</a:t>
            </a:r>
          </a:p>
        </p:txBody>
      </p:sp>
      <p:sp>
        <p:nvSpPr>
          <p:cNvPr id="166915" name="Rectangle 3"/>
          <p:cNvSpPr>
            <a:spLocks noGrp="1" noChangeArrowheads="1"/>
          </p:cNvSpPr>
          <p:nvPr>
            <p:ph type="body" idx="1"/>
          </p:nvPr>
        </p:nvSpPr>
        <p:spPr>
          <a:xfrm>
            <a:off x="152400" y="1047890"/>
            <a:ext cx="8401050" cy="4800600"/>
          </a:xfrm>
        </p:spPr>
        <p:txBody>
          <a:bodyPr/>
          <a:lstStyle/>
          <a:p>
            <a:pPr>
              <a:defRPr/>
            </a:pPr>
            <a:r>
              <a:rPr lang="en-US" sz="2800" dirty="0"/>
              <a:t>Noise: random error or variance in a measured variable</a:t>
            </a:r>
          </a:p>
          <a:p>
            <a:pPr>
              <a:defRPr/>
            </a:pPr>
            <a:r>
              <a:rPr lang="en-US" sz="2800" dirty="0"/>
              <a:t>Incorrect attribute values may due to</a:t>
            </a:r>
          </a:p>
          <a:p>
            <a:pPr lvl="1">
              <a:defRPr/>
            </a:pPr>
            <a:r>
              <a:rPr lang="en-US" sz="2400" dirty="0"/>
              <a:t>faulty data collection instruments</a:t>
            </a:r>
          </a:p>
          <a:p>
            <a:pPr lvl="1">
              <a:defRPr/>
            </a:pPr>
            <a:r>
              <a:rPr lang="en-US" sz="2400" dirty="0"/>
              <a:t>data entry problems</a:t>
            </a:r>
          </a:p>
          <a:p>
            <a:pPr lvl="1">
              <a:defRPr/>
            </a:pPr>
            <a:r>
              <a:rPr lang="en-US" sz="2400" dirty="0"/>
              <a:t>data transmission problems</a:t>
            </a:r>
          </a:p>
          <a:p>
            <a:pPr lvl="1">
              <a:defRPr/>
            </a:pPr>
            <a:r>
              <a:rPr lang="en-US" sz="2400" dirty="0"/>
              <a:t>technology limitation</a:t>
            </a:r>
          </a:p>
          <a:p>
            <a:pPr lvl="1">
              <a:defRPr/>
            </a:pPr>
            <a:r>
              <a:rPr lang="en-US" sz="2400" dirty="0"/>
              <a:t>inconsistency in naming convention </a:t>
            </a:r>
          </a:p>
          <a:p>
            <a:pPr>
              <a:defRPr/>
            </a:pPr>
            <a:r>
              <a:rPr lang="en-US" sz="2800" dirty="0"/>
              <a:t>Other data problems which requires data cleaning</a:t>
            </a:r>
          </a:p>
          <a:p>
            <a:pPr lvl="1">
              <a:defRPr/>
            </a:pPr>
            <a:r>
              <a:rPr lang="en-US" sz="2400" dirty="0"/>
              <a:t>duplicate </a:t>
            </a:r>
            <a:r>
              <a:rPr lang="en-US" sz="2400" dirty="0" smtClean="0"/>
              <a:t>records,</a:t>
            </a:r>
            <a:r>
              <a:rPr lang="en-US" dirty="0" smtClean="0"/>
              <a:t> </a:t>
            </a:r>
            <a:r>
              <a:rPr lang="en-US" sz="2400" dirty="0" smtClean="0"/>
              <a:t>incomplete data, inconsistent </a:t>
            </a:r>
            <a:r>
              <a:rPr lang="en-US" sz="2400" dirty="0"/>
              <a:t>data</a:t>
            </a:r>
          </a:p>
        </p:txBody>
      </p:sp>
    </p:spTree>
    <p:extLst>
      <p:ext uri="{BB962C8B-B14F-4D97-AF65-F5344CB8AC3E}">
        <p14:creationId xmlns:p14="http://schemas.microsoft.com/office/powerpoint/2010/main" val="1543490103"/>
      </p:ext>
    </p:extLst>
  </p:cSld>
  <p:clrMapOvr>
    <a:masterClrMapping/>
  </p:clrMapOvr>
  <p:transition>
    <p:checker dir="ver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17538" y="274638"/>
            <a:ext cx="8069262" cy="1143000"/>
          </a:xfrm>
        </p:spPr>
        <p:txBody>
          <a:bodyPr/>
          <a:lstStyle/>
          <a:p>
            <a:pPr>
              <a:defRPr/>
            </a:pPr>
            <a:r>
              <a:rPr lang="en-US"/>
              <a:t>How to Handle Noisy Data?</a:t>
            </a:r>
          </a:p>
        </p:txBody>
      </p:sp>
      <p:sp>
        <p:nvSpPr>
          <p:cNvPr id="167939" name="Rectangle 3"/>
          <p:cNvSpPr>
            <a:spLocks noGrp="1" noChangeArrowheads="1"/>
          </p:cNvSpPr>
          <p:nvPr>
            <p:ph type="body" idx="1"/>
          </p:nvPr>
        </p:nvSpPr>
        <p:spPr>
          <a:xfrm>
            <a:off x="285750" y="1676400"/>
            <a:ext cx="8401050" cy="4800600"/>
          </a:xfrm>
        </p:spPr>
        <p:txBody>
          <a:bodyPr/>
          <a:lstStyle/>
          <a:p>
            <a:pPr>
              <a:defRPr/>
            </a:pPr>
            <a:r>
              <a:rPr lang="en-US" sz="2800"/>
              <a:t>Binning method:</a:t>
            </a:r>
          </a:p>
          <a:p>
            <a:pPr lvl="1">
              <a:defRPr/>
            </a:pPr>
            <a:r>
              <a:rPr lang="en-US" sz="2400"/>
              <a:t>first sort data and partition into (equal-depth) bins</a:t>
            </a:r>
          </a:p>
          <a:p>
            <a:pPr lvl="1">
              <a:defRPr/>
            </a:pPr>
            <a:r>
              <a:rPr lang="en-US" sz="2400"/>
              <a:t>then one can </a:t>
            </a:r>
            <a:r>
              <a:rPr lang="en-US" sz="2400">
                <a:solidFill>
                  <a:schemeClr val="hlink"/>
                </a:solidFill>
              </a:rPr>
              <a:t>smooth by bin means,  smooth by bin median, smooth by bin boundaries</a:t>
            </a:r>
            <a:r>
              <a:rPr lang="en-US" sz="2400"/>
              <a:t>, etc.</a:t>
            </a:r>
          </a:p>
          <a:p>
            <a:pPr>
              <a:defRPr/>
            </a:pPr>
            <a:r>
              <a:rPr lang="en-US" sz="2800"/>
              <a:t>Clustering</a:t>
            </a:r>
          </a:p>
          <a:p>
            <a:pPr lvl="1">
              <a:defRPr/>
            </a:pPr>
            <a:r>
              <a:rPr lang="en-US" sz="2400"/>
              <a:t>detect and remove outliers</a:t>
            </a:r>
          </a:p>
          <a:p>
            <a:pPr>
              <a:defRPr/>
            </a:pPr>
            <a:r>
              <a:rPr lang="en-US" sz="2800"/>
              <a:t>Combined computer and human inspection</a:t>
            </a:r>
          </a:p>
          <a:p>
            <a:pPr lvl="1">
              <a:defRPr/>
            </a:pPr>
            <a:r>
              <a:rPr lang="en-US" sz="2400"/>
              <a:t>detect suspicious values and check by human</a:t>
            </a:r>
          </a:p>
          <a:p>
            <a:pPr>
              <a:defRPr/>
            </a:pPr>
            <a:r>
              <a:rPr lang="en-US" sz="2800"/>
              <a:t>Regression</a:t>
            </a:r>
          </a:p>
          <a:p>
            <a:pPr lvl="1">
              <a:defRPr/>
            </a:pPr>
            <a:r>
              <a:rPr lang="en-US" sz="2400"/>
              <a:t>smooth by fitting the data into regression functions</a:t>
            </a:r>
          </a:p>
        </p:txBody>
      </p:sp>
    </p:spTree>
    <p:extLst>
      <p:ext uri="{BB962C8B-B14F-4D97-AF65-F5344CB8AC3E}">
        <p14:creationId xmlns:p14="http://schemas.microsoft.com/office/powerpoint/2010/main" val="2069884269"/>
      </p:ext>
    </p:extLst>
  </p:cSld>
  <p:clrMapOvr>
    <a:masterClrMapping/>
  </p:clrMapOvr>
  <p:transition>
    <p:checke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609600" y="1752600"/>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the Data Matrix</a:t>
            </a:r>
          </a:p>
          <a:p>
            <a:pPr lvl="1">
              <a:lnSpc>
                <a:spcPct val="90000"/>
              </a:lnSpc>
              <a:defRPr/>
            </a:pPr>
            <a:r>
              <a:rPr lang="en-US" dirty="0" smtClean="0"/>
              <a:t> Outliers, Anomalies, and Visualizations</a:t>
            </a:r>
            <a:endParaRPr lang="en-US" dirty="0"/>
          </a:p>
        </p:txBody>
      </p:sp>
    </p:spTree>
    <p:extLst>
      <p:ext uri="{BB962C8B-B14F-4D97-AF65-F5344CB8AC3E}">
        <p14:creationId xmlns:p14="http://schemas.microsoft.com/office/powerpoint/2010/main" val="3003069588"/>
      </p:ext>
    </p:extLst>
  </p:cSld>
  <p:clrMapOvr>
    <a:masterClrMapping/>
  </p:clrMapOvr>
  <p:transition>
    <p:checke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dirty="0" smtClean="0"/>
              <a:t>Simple descriptive queries</a:t>
            </a:r>
          </a:p>
        </p:txBody>
      </p:sp>
      <p:graphicFrame>
        <p:nvGraphicFramePr>
          <p:cNvPr id="17" name="Table 16"/>
          <p:cNvGraphicFramePr>
            <a:graphicFrameLocks noGrp="1"/>
          </p:cNvGraphicFramePr>
          <p:nvPr>
            <p:extLst>
              <p:ext uri="{D42A27DB-BD31-4B8C-83A1-F6EECF244321}">
                <p14:modId xmlns:p14="http://schemas.microsoft.com/office/powerpoint/2010/main" val="2649074369"/>
              </p:ext>
            </p:extLst>
          </p:nvPr>
        </p:nvGraphicFramePr>
        <p:xfrm>
          <a:off x="309045" y="2660900"/>
          <a:ext cx="4038600" cy="1478280"/>
        </p:xfrm>
        <a:graphic>
          <a:graphicData uri="http://schemas.openxmlformats.org/drawingml/2006/table">
            <a:tbl>
              <a:tblPr firstRow="1" bandRow="1">
                <a:tableStyleId>{5C22544A-7EE6-4342-B048-85BDC9FD1C3A}</a:tableStyleId>
              </a:tblPr>
              <a:tblGrid>
                <a:gridCol w="1406297"/>
                <a:gridCol w="2632303"/>
              </a:tblGrid>
              <a:tr h="137160">
                <a:tc>
                  <a:txBody>
                    <a:bodyPr/>
                    <a:lstStyle/>
                    <a:p>
                      <a:r>
                        <a:rPr lang="en-US" dirty="0" smtClean="0"/>
                        <a:t>Customer</a:t>
                      </a:r>
                      <a:endParaRPr lang="en-US" dirty="0"/>
                    </a:p>
                  </a:txBody>
                  <a:tcPr/>
                </a:tc>
                <a:tc>
                  <a:txBody>
                    <a:bodyPr/>
                    <a:lstStyle/>
                    <a:p>
                      <a:r>
                        <a:rPr lang="en-US" dirty="0" smtClean="0"/>
                        <a:t>Total</a:t>
                      </a:r>
                      <a:r>
                        <a:rPr lang="en-US" baseline="0" dirty="0" smtClean="0"/>
                        <a:t> Spent </a:t>
                      </a:r>
                      <a:endParaRPr lang="en-US" dirty="0"/>
                    </a:p>
                  </a:txBody>
                  <a:tcPr/>
                </a:tc>
              </a:tr>
              <a:tr h="370840">
                <a:tc>
                  <a:txBody>
                    <a:bodyPr/>
                    <a:lstStyle/>
                    <a:p>
                      <a:r>
                        <a:rPr lang="en-US" dirty="0" smtClean="0"/>
                        <a:t>John</a:t>
                      </a:r>
                      <a:endParaRPr lang="en-US" dirty="0"/>
                    </a:p>
                  </a:txBody>
                  <a:tcPr/>
                </a:tc>
                <a:tc>
                  <a:txBody>
                    <a:bodyPr/>
                    <a:lstStyle/>
                    <a:p>
                      <a:r>
                        <a:rPr lang="en-US" dirty="0" smtClean="0"/>
                        <a:t>110</a:t>
                      </a:r>
                      <a:endParaRPr lang="en-US" dirty="0"/>
                    </a:p>
                  </a:txBody>
                  <a:tcPr/>
                </a:tc>
              </a:tr>
              <a:tr h="370840">
                <a:tc>
                  <a:txBody>
                    <a:bodyPr/>
                    <a:lstStyle/>
                    <a:p>
                      <a:r>
                        <a:rPr lang="en-US" dirty="0" smtClean="0"/>
                        <a:t>Jane</a:t>
                      </a:r>
                      <a:endParaRPr lang="en-US" dirty="0"/>
                    </a:p>
                  </a:txBody>
                  <a:tcPr/>
                </a:tc>
                <a:tc>
                  <a:txBody>
                    <a:bodyPr/>
                    <a:lstStyle/>
                    <a:p>
                      <a:r>
                        <a:rPr lang="en-US" dirty="0" smtClean="0"/>
                        <a:t>140</a:t>
                      </a:r>
                      <a:endParaRPr lang="en-US" dirty="0"/>
                    </a:p>
                  </a:txBody>
                  <a:tcPr/>
                </a:tc>
              </a:tr>
              <a:tr h="370840">
                <a:tc>
                  <a:txBody>
                    <a:bodyPr/>
                    <a:lstStyle/>
                    <a:p>
                      <a:r>
                        <a:rPr lang="en-US" dirty="0" smtClean="0"/>
                        <a:t>Fred</a:t>
                      </a:r>
                      <a:endParaRPr lang="en-US" dirty="0"/>
                    </a:p>
                  </a:txBody>
                  <a:tcPr/>
                </a:tc>
                <a:tc>
                  <a:txBody>
                    <a:bodyPr/>
                    <a:lstStyle/>
                    <a:p>
                      <a:r>
                        <a:rPr lang="en-US" dirty="0" smtClean="0"/>
                        <a:t>15</a:t>
                      </a:r>
                      <a:endParaRPr lang="en-US" dirty="0"/>
                    </a:p>
                  </a:txBody>
                  <a:tcPr/>
                </a:tc>
              </a:tr>
            </a:tbl>
          </a:graphicData>
        </a:graphic>
      </p:graphicFrame>
      <p:sp>
        <p:nvSpPr>
          <p:cNvPr id="6" name="TextBox 5"/>
          <p:cNvSpPr txBox="1"/>
          <p:nvPr/>
        </p:nvSpPr>
        <p:spPr>
          <a:xfrm>
            <a:off x="4480544" y="2737710"/>
            <a:ext cx="4201791" cy="2308324"/>
          </a:xfrm>
          <a:prstGeom prst="rect">
            <a:avLst/>
          </a:prstGeom>
          <a:noFill/>
        </p:spPr>
        <p:txBody>
          <a:bodyPr wrap="none" rtlCol="0">
            <a:spAutoFit/>
          </a:bodyPr>
          <a:lstStyle/>
          <a:p>
            <a:r>
              <a:rPr lang="en-US" sz="2400" dirty="0" smtClean="0"/>
              <a:t>A data matrix using </a:t>
            </a:r>
          </a:p>
          <a:p>
            <a:r>
              <a:rPr lang="en-US" sz="2400" dirty="0" smtClean="0"/>
              <a:t>Aggregation Levels</a:t>
            </a:r>
          </a:p>
          <a:p>
            <a:endParaRPr lang="en-US" sz="2400" dirty="0"/>
          </a:p>
          <a:p>
            <a:r>
              <a:rPr lang="en-US" sz="2400" dirty="0" smtClean="0"/>
              <a:t>Relevant Questions involve</a:t>
            </a:r>
          </a:p>
          <a:p>
            <a:r>
              <a:rPr lang="en-US" sz="2400" dirty="0"/>
              <a:t>c</a:t>
            </a:r>
            <a:r>
              <a:rPr lang="en-US" sz="2400" dirty="0" smtClean="0"/>
              <a:t>ustomers and totals</a:t>
            </a:r>
            <a:endParaRPr lang="en-US" sz="2400" dirty="0"/>
          </a:p>
          <a:p>
            <a:endParaRPr lang="en-US" sz="2400" dirty="0" smtClean="0"/>
          </a:p>
        </p:txBody>
      </p:sp>
    </p:spTree>
    <p:extLst>
      <p:ext uri="{BB962C8B-B14F-4D97-AF65-F5344CB8AC3E}">
        <p14:creationId xmlns:p14="http://schemas.microsoft.com/office/powerpoint/2010/main" val="2049253453"/>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a:defRPr/>
            </a:pPr>
            <a:r>
              <a:rPr lang="en-US" sz="4000"/>
              <a:t>Simple Discretization Methods: Binning</a:t>
            </a:r>
            <a:endParaRPr lang="en-US"/>
          </a:p>
        </p:txBody>
      </p:sp>
      <p:sp>
        <p:nvSpPr>
          <p:cNvPr id="168963" name="Rectangle 3"/>
          <p:cNvSpPr>
            <a:spLocks noGrp="1" noChangeArrowheads="1"/>
          </p:cNvSpPr>
          <p:nvPr>
            <p:ph type="body" idx="1"/>
          </p:nvPr>
        </p:nvSpPr>
        <p:spPr>
          <a:xfrm>
            <a:off x="304800" y="1508750"/>
            <a:ext cx="8229600" cy="4705350"/>
          </a:xfrm>
        </p:spPr>
        <p:txBody>
          <a:bodyPr/>
          <a:lstStyle/>
          <a:p>
            <a:pPr>
              <a:defRPr/>
            </a:pPr>
            <a:r>
              <a:rPr lang="en-US" sz="2800" dirty="0">
                <a:solidFill>
                  <a:schemeClr val="hlink"/>
                </a:solidFill>
              </a:rPr>
              <a:t>Equal-width</a:t>
            </a:r>
            <a:r>
              <a:rPr lang="en-US" sz="2800" dirty="0"/>
              <a:t> (distance) partitioning:</a:t>
            </a:r>
          </a:p>
          <a:p>
            <a:pPr lvl="1">
              <a:spcBef>
                <a:spcPct val="0"/>
              </a:spcBef>
              <a:defRPr/>
            </a:pPr>
            <a:r>
              <a:rPr lang="en-US" sz="2400" dirty="0"/>
              <a:t>It divides the range into </a:t>
            </a:r>
            <a:r>
              <a:rPr lang="en-US" sz="2400" i="1" dirty="0"/>
              <a:t>N</a:t>
            </a:r>
            <a:r>
              <a:rPr lang="en-US" sz="2400" dirty="0"/>
              <a:t> intervals of equal size: </a:t>
            </a:r>
            <a:r>
              <a:rPr lang="en-US" sz="2400" dirty="0">
                <a:solidFill>
                  <a:srgbClr val="39513E"/>
                </a:solidFill>
              </a:rPr>
              <a:t>uniform grid</a:t>
            </a:r>
            <a:endParaRPr lang="en-US" sz="2400" dirty="0">
              <a:solidFill>
                <a:schemeClr val="hlink"/>
              </a:solidFill>
            </a:endParaRPr>
          </a:p>
          <a:p>
            <a:pPr lvl="1">
              <a:spcBef>
                <a:spcPct val="0"/>
              </a:spcBef>
              <a:defRPr/>
            </a:pPr>
            <a:r>
              <a:rPr lang="en-US" sz="2400" dirty="0"/>
              <a:t>if </a:t>
            </a:r>
            <a:r>
              <a:rPr lang="en-US" sz="2400" i="1" dirty="0"/>
              <a:t>A</a:t>
            </a:r>
            <a:r>
              <a:rPr lang="en-US" sz="2400" dirty="0"/>
              <a:t> and </a:t>
            </a:r>
            <a:r>
              <a:rPr lang="en-US" sz="2400" i="1" dirty="0"/>
              <a:t>B</a:t>
            </a:r>
            <a:r>
              <a:rPr lang="en-US" sz="2400" dirty="0"/>
              <a:t> are the lowest and highest values of the attribute, the width of intervals will be: </a:t>
            </a:r>
            <a:r>
              <a:rPr lang="en-US" sz="2400" i="1" dirty="0"/>
              <a:t>W </a:t>
            </a:r>
            <a:r>
              <a:rPr lang="en-US" sz="2400" dirty="0"/>
              <a:t>= (</a:t>
            </a:r>
            <a:r>
              <a:rPr lang="en-US" sz="2400" i="1" dirty="0"/>
              <a:t>B</a:t>
            </a:r>
            <a:r>
              <a:rPr lang="en-US" sz="2400" dirty="0"/>
              <a:t>-</a:t>
            </a:r>
            <a:r>
              <a:rPr lang="en-US" sz="2400" i="1" dirty="0"/>
              <a:t>A</a:t>
            </a:r>
            <a:r>
              <a:rPr lang="en-US" sz="2400" dirty="0"/>
              <a:t>)/</a:t>
            </a:r>
            <a:r>
              <a:rPr lang="en-US" sz="2400" i="1" dirty="0"/>
              <a:t>N.</a:t>
            </a:r>
            <a:endParaRPr lang="en-US" sz="2400" dirty="0"/>
          </a:p>
          <a:p>
            <a:pPr lvl="1">
              <a:spcBef>
                <a:spcPct val="0"/>
              </a:spcBef>
              <a:defRPr/>
            </a:pPr>
            <a:r>
              <a:rPr lang="en-US" sz="2400" dirty="0"/>
              <a:t>The most straightforward</a:t>
            </a:r>
          </a:p>
          <a:p>
            <a:pPr lvl="1">
              <a:spcBef>
                <a:spcPct val="0"/>
              </a:spcBef>
              <a:defRPr/>
            </a:pPr>
            <a:r>
              <a:rPr lang="en-US" sz="2400" dirty="0"/>
              <a:t>But outliers may dominate presentation</a:t>
            </a:r>
          </a:p>
          <a:p>
            <a:pPr lvl="1">
              <a:spcBef>
                <a:spcPct val="0"/>
              </a:spcBef>
              <a:defRPr/>
            </a:pPr>
            <a:r>
              <a:rPr lang="en-US" sz="2400" dirty="0"/>
              <a:t>Skewed data is not handled well</a:t>
            </a:r>
            <a:endParaRPr lang="en-US" sz="2400" i="1" dirty="0"/>
          </a:p>
          <a:p>
            <a:pPr>
              <a:defRPr/>
            </a:pPr>
            <a:r>
              <a:rPr lang="en-US" sz="2800" dirty="0">
                <a:solidFill>
                  <a:schemeClr val="hlink"/>
                </a:solidFill>
              </a:rPr>
              <a:t>Equal-depth</a:t>
            </a:r>
            <a:r>
              <a:rPr lang="en-US" sz="2800" dirty="0"/>
              <a:t> (frequency) partitioning:</a:t>
            </a:r>
          </a:p>
          <a:p>
            <a:pPr lvl="1">
              <a:spcBef>
                <a:spcPct val="0"/>
              </a:spcBef>
              <a:defRPr/>
            </a:pPr>
            <a:r>
              <a:rPr lang="en-US" sz="2400" dirty="0"/>
              <a:t>It divides the range into </a:t>
            </a:r>
            <a:r>
              <a:rPr lang="en-US" sz="2400" i="1" dirty="0"/>
              <a:t>N</a:t>
            </a:r>
            <a:r>
              <a:rPr lang="en-US" sz="2400" dirty="0"/>
              <a:t> intervals, each containing approximately same number of samples</a:t>
            </a:r>
          </a:p>
          <a:p>
            <a:pPr lvl="1">
              <a:spcBef>
                <a:spcPct val="0"/>
              </a:spcBef>
              <a:defRPr/>
            </a:pPr>
            <a:r>
              <a:rPr lang="en-US" sz="2400" dirty="0"/>
              <a:t>Good data scaling</a:t>
            </a:r>
          </a:p>
          <a:p>
            <a:pPr lvl="1">
              <a:spcBef>
                <a:spcPct val="0"/>
              </a:spcBef>
              <a:defRPr/>
            </a:pPr>
            <a:r>
              <a:rPr lang="en-US" sz="2400" dirty="0"/>
              <a:t>Managing categorical attributes can be tricky</a:t>
            </a:r>
          </a:p>
        </p:txBody>
      </p:sp>
    </p:spTree>
    <p:extLst>
      <p:ext uri="{BB962C8B-B14F-4D97-AF65-F5344CB8AC3E}">
        <p14:creationId xmlns:p14="http://schemas.microsoft.com/office/powerpoint/2010/main" val="3989345921"/>
      </p:ext>
    </p:extLst>
  </p:cSld>
  <p:clrMapOvr>
    <a:masterClrMapping/>
  </p:clrMapOvr>
  <p:transition>
    <p:checker dir="ver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a:defRPr/>
            </a:pPr>
            <a:r>
              <a:rPr lang="en-US"/>
              <a:t>Binning Methods for Data Smoothing</a:t>
            </a:r>
          </a:p>
        </p:txBody>
      </p:sp>
      <p:sp>
        <p:nvSpPr>
          <p:cNvPr id="169987" name="Rectangle 3"/>
          <p:cNvSpPr>
            <a:spLocks noGrp="1" noChangeArrowheads="1"/>
          </p:cNvSpPr>
          <p:nvPr>
            <p:ph type="body" idx="1"/>
          </p:nvPr>
        </p:nvSpPr>
        <p:spPr>
          <a:xfrm>
            <a:off x="152400" y="2286000"/>
            <a:ext cx="8991600" cy="5257800"/>
          </a:xfrm>
        </p:spPr>
        <p:txBody>
          <a:bodyPr/>
          <a:lstStyle/>
          <a:p>
            <a:pPr>
              <a:lnSpc>
                <a:spcPct val="90000"/>
              </a:lnSpc>
              <a:buFontTx/>
              <a:buChar char="•"/>
              <a:defRPr/>
            </a:pPr>
            <a:r>
              <a:rPr lang="en-US" sz="2400"/>
              <a:t>Sorted data for price (in dollars): </a:t>
            </a:r>
          </a:p>
          <a:p>
            <a:pPr>
              <a:lnSpc>
                <a:spcPct val="90000"/>
              </a:lnSpc>
              <a:buFontTx/>
              <a:buNone/>
              <a:defRPr/>
            </a:pPr>
            <a:r>
              <a:rPr lang="en-US" sz="2400"/>
              <a:t>		4, 8, 9, 15, 21, 21, 24, 25, 26, 28, 29, 34</a:t>
            </a:r>
          </a:p>
          <a:p>
            <a:pPr>
              <a:lnSpc>
                <a:spcPct val="90000"/>
              </a:lnSpc>
              <a:buFontTx/>
              <a:buNone/>
              <a:defRPr/>
            </a:pPr>
            <a:r>
              <a:rPr lang="en-US" sz="2400"/>
              <a:t>*  Partition into (equal-depth) bins:</a:t>
            </a:r>
          </a:p>
          <a:p>
            <a:pPr>
              <a:lnSpc>
                <a:spcPct val="90000"/>
              </a:lnSpc>
              <a:buFontTx/>
              <a:buNone/>
              <a:defRPr/>
            </a:pPr>
            <a:r>
              <a:rPr lang="en-US" sz="2400"/>
              <a:t>      - Bin 1: 4, 8, 9, 15</a:t>
            </a:r>
          </a:p>
          <a:p>
            <a:pPr>
              <a:lnSpc>
                <a:spcPct val="90000"/>
              </a:lnSpc>
              <a:buFontTx/>
              <a:buNone/>
              <a:defRPr/>
            </a:pPr>
            <a:r>
              <a:rPr lang="en-US" sz="2400"/>
              <a:t>      - Bin 2: 21, 21, 24, 25</a:t>
            </a:r>
          </a:p>
          <a:p>
            <a:pPr>
              <a:lnSpc>
                <a:spcPct val="90000"/>
              </a:lnSpc>
              <a:buFontTx/>
              <a:buNone/>
              <a:defRPr/>
            </a:pPr>
            <a:r>
              <a:rPr lang="en-US" sz="2400"/>
              <a:t>      - Bin 3: 26, 28, 29, 34</a:t>
            </a:r>
          </a:p>
          <a:p>
            <a:pPr>
              <a:lnSpc>
                <a:spcPct val="90000"/>
              </a:lnSpc>
              <a:buFontTx/>
              <a:buNone/>
              <a:defRPr/>
            </a:pPr>
            <a:r>
              <a:rPr lang="en-US" sz="2400"/>
              <a:t>*</a:t>
            </a:r>
          </a:p>
        </p:txBody>
      </p:sp>
    </p:spTree>
    <p:extLst>
      <p:ext uri="{BB962C8B-B14F-4D97-AF65-F5344CB8AC3E}">
        <p14:creationId xmlns:p14="http://schemas.microsoft.com/office/powerpoint/2010/main" val="547126748"/>
      </p:ext>
    </p:extLst>
  </p:cSld>
  <p:clrMapOvr>
    <a:masterClrMapping/>
  </p:clrMapOvr>
  <p:transition>
    <p:checker dir="ver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2225660" y="822340"/>
            <a:ext cx="4343400" cy="609600"/>
          </a:xfrm>
        </p:spPr>
        <p:txBody>
          <a:bodyPr/>
          <a:lstStyle/>
          <a:p>
            <a:pPr>
              <a:defRPr/>
            </a:pPr>
            <a:r>
              <a:rPr lang="en-US" dirty="0"/>
              <a:t>Cluster Analysis</a:t>
            </a:r>
          </a:p>
        </p:txBody>
      </p:sp>
      <p:sp>
        <p:nvSpPr>
          <p:cNvPr id="116739" name="AutoShape 3"/>
          <p:cNvSpPr>
            <a:spLocks noChangeArrowheads="1"/>
          </p:cNvSpPr>
          <p:nvPr/>
        </p:nvSpPr>
        <p:spPr bwMode="auto">
          <a:xfrm>
            <a:off x="6697663" y="5761038"/>
            <a:ext cx="142875" cy="146050"/>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40" name="AutoShape 4"/>
          <p:cNvSpPr>
            <a:spLocks noChangeArrowheads="1"/>
          </p:cNvSpPr>
          <p:nvPr/>
        </p:nvSpPr>
        <p:spPr bwMode="auto">
          <a:xfrm>
            <a:off x="3776663" y="5940425"/>
            <a:ext cx="142875" cy="146050"/>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41" name="AutoShape 5"/>
          <p:cNvSpPr>
            <a:spLocks noChangeArrowheads="1"/>
          </p:cNvSpPr>
          <p:nvPr/>
        </p:nvSpPr>
        <p:spPr bwMode="auto">
          <a:xfrm>
            <a:off x="7075488" y="2514600"/>
            <a:ext cx="142875" cy="146050"/>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nvGrpSpPr>
          <p:cNvPr id="116742" name="Group 6"/>
          <p:cNvGrpSpPr>
            <a:grpSpLocks/>
          </p:cNvGrpSpPr>
          <p:nvPr/>
        </p:nvGrpSpPr>
        <p:grpSpPr bwMode="auto">
          <a:xfrm>
            <a:off x="4141788" y="4845050"/>
            <a:ext cx="173037" cy="173038"/>
            <a:chOff x="1900" y="3589"/>
            <a:chExt cx="109" cy="109"/>
          </a:xfrm>
        </p:grpSpPr>
        <p:sp>
          <p:nvSpPr>
            <p:cNvPr id="116781" name="Line 7"/>
            <p:cNvSpPr>
              <a:spLocks noChangeShapeType="1"/>
            </p:cNvSpPr>
            <p:nvPr/>
          </p:nvSpPr>
          <p:spPr bwMode="auto">
            <a:xfrm>
              <a:off x="1900" y="3637"/>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82" name="Line 8"/>
            <p:cNvSpPr>
              <a:spLocks noChangeShapeType="1"/>
            </p:cNvSpPr>
            <p:nvPr/>
          </p:nvSpPr>
          <p:spPr bwMode="auto">
            <a:xfrm rot="-5400000">
              <a:off x="1896" y="3644"/>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743" name="Group 9"/>
          <p:cNvGrpSpPr>
            <a:grpSpLocks/>
          </p:cNvGrpSpPr>
          <p:nvPr/>
        </p:nvGrpSpPr>
        <p:grpSpPr bwMode="auto">
          <a:xfrm>
            <a:off x="5160963" y="3625850"/>
            <a:ext cx="173037" cy="173038"/>
            <a:chOff x="1900" y="3589"/>
            <a:chExt cx="109" cy="109"/>
          </a:xfrm>
        </p:grpSpPr>
        <p:sp>
          <p:nvSpPr>
            <p:cNvPr id="116779" name="Line 10"/>
            <p:cNvSpPr>
              <a:spLocks noChangeShapeType="1"/>
            </p:cNvSpPr>
            <p:nvPr/>
          </p:nvSpPr>
          <p:spPr bwMode="auto">
            <a:xfrm>
              <a:off x="1900" y="3637"/>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80" name="Line 11"/>
            <p:cNvSpPr>
              <a:spLocks noChangeShapeType="1"/>
            </p:cNvSpPr>
            <p:nvPr/>
          </p:nvSpPr>
          <p:spPr bwMode="auto">
            <a:xfrm rot="-5400000">
              <a:off x="1896" y="3644"/>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744" name="Group 12"/>
          <p:cNvGrpSpPr>
            <a:grpSpLocks/>
          </p:cNvGrpSpPr>
          <p:nvPr/>
        </p:nvGrpSpPr>
        <p:grpSpPr bwMode="auto">
          <a:xfrm>
            <a:off x="2924175" y="3959225"/>
            <a:ext cx="173038" cy="173038"/>
            <a:chOff x="1900" y="3589"/>
            <a:chExt cx="109" cy="109"/>
          </a:xfrm>
        </p:grpSpPr>
        <p:sp>
          <p:nvSpPr>
            <p:cNvPr id="116777" name="Line 13"/>
            <p:cNvSpPr>
              <a:spLocks noChangeShapeType="1"/>
            </p:cNvSpPr>
            <p:nvPr/>
          </p:nvSpPr>
          <p:spPr bwMode="auto">
            <a:xfrm>
              <a:off x="1900" y="3637"/>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78" name="Line 14"/>
            <p:cNvSpPr>
              <a:spLocks noChangeShapeType="1"/>
            </p:cNvSpPr>
            <p:nvPr/>
          </p:nvSpPr>
          <p:spPr bwMode="auto">
            <a:xfrm rot="-5400000">
              <a:off x="1896" y="3644"/>
              <a:ext cx="1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6745" name="Group 15"/>
          <p:cNvGrpSpPr>
            <a:grpSpLocks/>
          </p:cNvGrpSpPr>
          <p:nvPr/>
        </p:nvGrpSpPr>
        <p:grpSpPr bwMode="auto">
          <a:xfrm>
            <a:off x="1631950" y="2123230"/>
            <a:ext cx="6016625" cy="4113213"/>
            <a:chOff x="1028" y="1418"/>
            <a:chExt cx="3790" cy="2591"/>
          </a:xfrm>
        </p:grpSpPr>
        <p:sp>
          <p:nvSpPr>
            <p:cNvPr id="116746" name="AutoShape 16"/>
            <p:cNvSpPr>
              <a:spLocks noChangeArrowheads="1"/>
            </p:cNvSpPr>
            <p:nvPr/>
          </p:nvSpPr>
          <p:spPr bwMode="auto">
            <a:xfrm>
              <a:off x="1755" y="2737"/>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47" name="AutoShape 17"/>
            <p:cNvSpPr>
              <a:spLocks noChangeArrowheads="1"/>
            </p:cNvSpPr>
            <p:nvPr/>
          </p:nvSpPr>
          <p:spPr bwMode="auto">
            <a:xfrm>
              <a:off x="1633" y="2615"/>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48" name="AutoShape 18"/>
            <p:cNvSpPr>
              <a:spLocks noChangeArrowheads="1"/>
            </p:cNvSpPr>
            <p:nvPr/>
          </p:nvSpPr>
          <p:spPr bwMode="auto">
            <a:xfrm>
              <a:off x="1948" y="2630"/>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49" name="AutoShape 19"/>
            <p:cNvSpPr>
              <a:spLocks noChangeArrowheads="1"/>
            </p:cNvSpPr>
            <p:nvPr/>
          </p:nvSpPr>
          <p:spPr bwMode="auto">
            <a:xfrm>
              <a:off x="1797" y="2416"/>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0" name="AutoShape 20"/>
            <p:cNvSpPr>
              <a:spLocks noChangeArrowheads="1"/>
            </p:cNvSpPr>
            <p:nvPr/>
          </p:nvSpPr>
          <p:spPr bwMode="auto">
            <a:xfrm>
              <a:off x="1575" y="2757"/>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1" name="AutoShape 21"/>
            <p:cNvSpPr>
              <a:spLocks noChangeArrowheads="1"/>
            </p:cNvSpPr>
            <p:nvPr/>
          </p:nvSpPr>
          <p:spPr bwMode="auto">
            <a:xfrm>
              <a:off x="1662" y="246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2" name="AutoShape 22"/>
            <p:cNvSpPr>
              <a:spLocks noChangeArrowheads="1"/>
            </p:cNvSpPr>
            <p:nvPr/>
          </p:nvSpPr>
          <p:spPr bwMode="auto">
            <a:xfrm>
              <a:off x="3169" y="2124"/>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3" name="AutoShape 23"/>
            <p:cNvSpPr>
              <a:spLocks noChangeArrowheads="1"/>
            </p:cNvSpPr>
            <p:nvPr/>
          </p:nvSpPr>
          <p:spPr bwMode="auto">
            <a:xfrm>
              <a:off x="3100" y="2521"/>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4" name="AutoShape 24"/>
            <p:cNvSpPr>
              <a:spLocks noChangeArrowheads="1"/>
            </p:cNvSpPr>
            <p:nvPr/>
          </p:nvSpPr>
          <p:spPr bwMode="auto">
            <a:xfrm>
              <a:off x="3333" y="2298"/>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5" name="AutoShape 25"/>
            <p:cNvSpPr>
              <a:spLocks noChangeArrowheads="1"/>
            </p:cNvSpPr>
            <p:nvPr/>
          </p:nvSpPr>
          <p:spPr bwMode="auto">
            <a:xfrm>
              <a:off x="3010" y="2339"/>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6" name="AutoShape 26"/>
            <p:cNvSpPr>
              <a:spLocks noChangeArrowheads="1"/>
            </p:cNvSpPr>
            <p:nvPr/>
          </p:nvSpPr>
          <p:spPr bwMode="auto">
            <a:xfrm>
              <a:off x="3706" y="237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7" name="AutoShape 27"/>
            <p:cNvSpPr>
              <a:spLocks noChangeArrowheads="1"/>
            </p:cNvSpPr>
            <p:nvPr/>
          </p:nvSpPr>
          <p:spPr bwMode="auto">
            <a:xfrm>
              <a:off x="3594" y="2568"/>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8" name="Rectangle 28"/>
            <p:cNvSpPr>
              <a:spLocks noChangeArrowheads="1"/>
            </p:cNvSpPr>
            <p:nvPr/>
          </p:nvSpPr>
          <p:spPr bwMode="auto">
            <a:xfrm>
              <a:off x="1028" y="1418"/>
              <a:ext cx="3790" cy="25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59" name="AutoShape 29"/>
            <p:cNvSpPr>
              <a:spLocks noChangeArrowheads="1"/>
            </p:cNvSpPr>
            <p:nvPr/>
          </p:nvSpPr>
          <p:spPr bwMode="auto">
            <a:xfrm>
              <a:off x="1963" y="2828"/>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0" name="AutoShape 30"/>
            <p:cNvSpPr>
              <a:spLocks noChangeArrowheads="1"/>
            </p:cNvSpPr>
            <p:nvPr/>
          </p:nvSpPr>
          <p:spPr bwMode="auto">
            <a:xfrm>
              <a:off x="2359" y="2851"/>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1" name="AutoShape 31"/>
            <p:cNvSpPr>
              <a:spLocks noChangeArrowheads="1"/>
            </p:cNvSpPr>
            <p:nvPr/>
          </p:nvSpPr>
          <p:spPr bwMode="auto">
            <a:xfrm>
              <a:off x="3380" y="2616"/>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2" name="AutoShape 32"/>
            <p:cNvSpPr>
              <a:spLocks noChangeArrowheads="1"/>
            </p:cNvSpPr>
            <p:nvPr/>
          </p:nvSpPr>
          <p:spPr bwMode="auto">
            <a:xfrm>
              <a:off x="2819" y="2928"/>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3" name="AutoShape 33"/>
            <p:cNvSpPr>
              <a:spLocks noChangeArrowheads="1"/>
            </p:cNvSpPr>
            <p:nvPr/>
          </p:nvSpPr>
          <p:spPr bwMode="auto">
            <a:xfrm>
              <a:off x="2651" y="324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4" name="AutoShape 34"/>
            <p:cNvSpPr>
              <a:spLocks noChangeArrowheads="1"/>
            </p:cNvSpPr>
            <p:nvPr/>
          </p:nvSpPr>
          <p:spPr bwMode="auto">
            <a:xfrm>
              <a:off x="2746" y="3110"/>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5" name="AutoShape 35"/>
            <p:cNvSpPr>
              <a:spLocks noChangeArrowheads="1"/>
            </p:cNvSpPr>
            <p:nvPr/>
          </p:nvSpPr>
          <p:spPr bwMode="auto">
            <a:xfrm>
              <a:off x="2070" y="245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6" name="AutoShape 36"/>
            <p:cNvSpPr>
              <a:spLocks noChangeArrowheads="1"/>
            </p:cNvSpPr>
            <p:nvPr/>
          </p:nvSpPr>
          <p:spPr bwMode="auto">
            <a:xfrm>
              <a:off x="2466" y="3057"/>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7" name="AutoShape 37"/>
            <p:cNvSpPr>
              <a:spLocks noChangeArrowheads="1"/>
            </p:cNvSpPr>
            <p:nvPr/>
          </p:nvSpPr>
          <p:spPr bwMode="auto">
            <a:xfrm>
              <a:off x="2462" y="3208"/>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8" name="AutoShape 38"/>
            <p:cNvSpPr>
              <a:spLocks noChangeArrowheads="1"/>
            </p:cNvSpPr>
            <p:nvPr/>
          </p:nvSpPr>
          <p:spPr bwMode="auto">
            <a:xfrm>
              <a:off x="2082" y="2246"/>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69" name="AutoShape 39"/>
            <p:cNvSpPr>
              <a:spLocks noChangeArrowheads="1"/>
            </p:cNvSpPr>
            <p:nvPr/>
          </p:nvSpPr>
          <p:spPr bwMode="auto">
            <a:xfrm>
              <a:off x="2887" y="194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0" name="AutoShape 40"/>
            <p:cNvSpPr>
              <a:spLocks noChangeArrowheads="1"/>
            </p:cNvSpPr>
            <p:nvPr/>
          </p:nvSpPr>
          <p:spPr bwMode="auto">
            <a:xfrm>
              <a:off x="2001" y="2066"/>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1" name="AutoShape 41"/>
            <p:cNvSpPr>
              <a:spLocks noChangeArrowheads="1"/>
            </p:cNvSpPr>
            <p:nvPr/>
          </p:nvSpPr>
          <p:spPr bwMode="auto">
            <a:xfrm>
              <a:off x="2552" y="2752"/>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2" name="AutoShape 42"/>
            <p:cNvSpPr>
              <a:spLocks noChangeArrowheads="1"/>
            </p:cNvSpPr>
            <p:nvPr/>
          </p:nvSpPr>
          <p:spPr bwMode="auto">
            <a:xfrm>
              <a:off x="2656" y="2904"/>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3" name="AutoShape 43"/>
            <p:cNvSpPr>
              <a:spLocks noChangeArrowheads="1"/>
            </p:cNvSpPr>
            <p:nvPr/>
          </p:nvSpPr>
          <p:spPr bwMode="auto">
            <a:xfrm>
              <a:off x="2880" y="3217"/>
              <a:ext cx="90" cy="92"/>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4" name="Freeform 44"/>
            <p:cNvSpPr>
              <a:spLocks/>
            </p:cNvSpPr>
            <p:nvPr/>
          </p:nvSpPr>
          <p:spPr bwMode="auto">
            <a:xfrm>
              <a:off x="2795" y="1842"/>
              <a:ext cx="1101" cy="1077"/>
            </a:xfrm>
            <a:custGeom>
              <a:avLst/>
              <a:gdLst>
                <a:gd name="T0" fmla="*/ 1041 w 1101"/>
                <a:gd name="T1" fmla="*/ 294 h 1077"/>
                <a:gd name="T2" fmla="*/ 1077 w 1101"/>
                <a:gd name="T3" fmla="*/ 485 h 1077"/>
                <a:gd name="T4" fmla="*/ 1013 w 1101"/>
                <a:gd name="T5" fmla="*/ 930 h 1077"/>
                <a:gd name="T6" fmla="*/ 950 w 1101"/>
                <a:gd name="T7" fmla="*/ 1040 h 1077"/>
                <a:gd name="T8" fmla="*/ 850 w 1101"/>
                <a:gd name="T9" fmla="*/ 1076 h 1077"/>
                <a:gd name="T10" fmla="*/ 595 w 1101"/>
                <a:gd name="T11" fmla="*/ 1040 h 1077"/>
                <a:gd name="T12" fmla="*/ 486 w 1101"/>
                <a:gd name="T13" fmla="*/ 994 h 1077"/>
                <a:gd name="T14" fmla="*/ 459 w 1101"/>
                <a:gd name="T15" fmla="*/ 985 h 1077"/>
                <a:gd name="T16" fmla="*/ 322 w 1101"/>
                <a:gd name="T17" fmla="*/ 876 h 1077"/>
                <a:gd name="T18" fmla="*/ 232 w 1101"/>
                <a:gd name="T19" fmla="*/ 803 h 1077"/>
                <a:gd name="T20" fmla="*/ 104 w 1101"/>
                <a:gd name="T21" fmla="*/ 685 h 1077"/>
                <a:gd name="T22" fmla="*/ 4 w 1101"/>
                <a:gd name="T23" fmla="*/ 449 h 1077"/>
                <a:gd name="T24" fmla="*/ 13 w 1101"/>
                <a:gd name="T25" fmla="*/ 130 h 1077"/>
                <a:gd name="T26" fmla="*/ 186 w 1101"/>
                <a:gd name="T27" fmla="*/ 21 h 1077"/>
                <a:gd name="T28" fmla="*/ 222 w 1101"/>
                <a:gd name="T29" fmla="*/ 12 h 1077"/>
                <a:gd name="T30" fmla="*/ 422 w 1101"/>
                <a:gd name="T31" fmla="*/ 30 h 1077"/>
                <a:gd name="T32" fmla="*/ 577 w 1101"/>
                <a:gd name="T33" fmla="*/ 103 h 1077"/>
                <a:gd name="T34" fmla="*/ 695 w 1101"/>
                <a:gd name="T35" fmla="*/ 176 h 1077"/>
                <a:gd name="T36" fmla="*/ 768 w 1101"/>
                <a:gd name="T37" fmla="*/ 203 h 1077"/>
                <a:gd name="T38" fmla="*/ 1041 w 1101"/>
                <a:gd name="T39" fmla="*/ 294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5" name="Freeform 45"/>
            <p:cNvSpPr>
              <a:spLocks/>
            </p:cNvSpPr>
            <p:nvPr/>
          </p:nvSpPr>
          <p:spPr bwMode="auto">
            <a:xfrm>
              <a:off x="2291" y="2591"/>
              <a:ext cx="918" cy="965"/>
            </a:xfrm>
            <a:custGeom>
              <a:avLst/>
              <a:gdLst>
                <a:gd name="T0" fmla="*/ 227 w 918"/>
                <a:gd name="T1" fmla="*/ 818 h 965"/>
                <a:gd name="T2" fmla="*/ 191 w 918"/>
                <a:gd name="T3" fmla="*/ 782 h 965"/>
                <a:gd name="T4" fmla="*/ 118 w 918"/>
                <a:gd name="T5" fmla="*/ 737 h 965"/>
                <a:gd name="T6" fmla="*/ 81 w 918"/>
                <a:gd name="T7" fmla="*/ 700 h 965"/>
                <a:gd name="T8" fmla="*/ 45 w 918"/>
                <a:gd name="T9" fmla="*/ 646 h 965"/>
                <a:gd name="T10" fmla="*/ 0 w 918"/>
                <a:gd name="T11" fmla="*/ 464 h 965"/>
                <a:gd name="T12" fmla="*/ 9 w 918"/>
                <a:gd name="T13" fmla="*/ 200 h 965"/>
                <a:gd name="T14" fmla="*/ 81 w 918"/>
                <a:gd name="T15" fmla="*/ 136 h 965"/>
                <a:gd name="T16" fmla="*/ 291 w 918"/>
                <a:gd name="T17" fmla="*/ 0 h 965"/>
                <a:gd name="T18" fmla="*/ 391 w 918"/>
                <a:gd name="T19" fmla="*/ 18 h 965"/>
                <a:gd name="T20" fmla="*/ 491 w 918"/>
                <a:gd name="T21" fmla="*/ 55 h 965"/>
                <a:gd name="T22" fmla="*/ 691 w 918"/>
                <a:gd name="T23" fmla="*/ 164 h 965"/>
                <a:gd name="T24" fmla="*/ 718 w 918"/>
                <a:gd name="T25" fmla="*/ 218 h 965"/>
                <a:gd name="T26" fmla="*/ 745 w 918"/>
                <a:gd name="T27" fmla="*/ 246 h 965"/>
                <a:gd name="T28" fmla="*/ 809 w 918"/>
                <a:gd name="T29" fmla="*/ 346 h 965"/>
                <a:gd name="T30" fmla="*/ 845 w 918"/>
                <a:gd name="T31" fmla="*/ 427 h 965"/>
                <a:gd name="T32" fmla="*/ 863 w 918"/>
                <a:gd name="T33" fmla="*/ 518 h 965"/>
                <a:gd name="T34" fmla="*/ 890 w 918"/>
                <a:gd name="T35" fmla="*/ 609 h 965"/>
                <a:gd name="T36" fmla="*/ 918 w 918"/>
                <a:gd name="T37" fmla="*/ 773 h 965"/>
                <a:gd name="T38" fmla="*/ 827 w 918"/>
                <a:gd name="T39" fmla="*/ 927 h 965"/>
                <a:gd name="T40" fmla="*/ 754 w 918"/>
                <a:gd name="T41" fmla="*/ 946 h 965"/>
                <a:gd name="T42" fmla="*/ 718 w 918"/>
                <a:gd name="T43" fmla="*/ 955 h 965"/>
                <a:gd name="T44" fmla="*/ 354 w 918"/>
                <a:gd name="T45" fmla="*/ 937 h 965"/>
                <a:gd name="T46" fmla="*/ 245 w 918"/>
                <a:gd name="T47" fmla="*/ 864 h 965"/>
                <a:gd name="T48" fmla="*/ 227 w 918"/>
                <a:gd name="T49" fmla="*/ 81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6776" name="Freeform 46"/>
            <p:cNvSpPr>
              <a:spLocks/>
            </p:cNvSpPr>
            <p:nvPr/>
          </p:nvSpPr>
          <p:spPr bwMode="auto">
            <a:xfrm>
              <a:off x="1473" y="1882"/>
              <a:ext cx="869" cy="1173"/>
            </a:xfrm>
            <a:custGeom>
              <a:avLst/>
              <a:gdLst>
                <a:gd name="T0" fmla="*/ 754 w 869"/>
                <a:gd name="T1" fmla="*/ 791 h 1173"/>
                <a:gd name="T2" fmla="*/ 699 w 869"/>
                <a:gd name="T3" fmla="*/ 945 h 1173"/>
                <a:gd name="T4" fmla="*/ 654 w 869"/>
                <a:gd name="T5" fmla="*/ 1082 h 1173"/>
                <a:gd name="T6" fmla="*/ 636 w 869"/>
                <a:gd name="T7" fmla="*/ 1136 h 1173"/>
                <a:gd name="T8" fmla="*/ 618 w 869"/>
                <a:gd name="T9" fmla="*/ 1155 h 1173"/>
                <a:gd name="T10" fmla="*/ 563 w 869"/>
                <a:gd name="T11" fmla="*/ 1173 h 1173"/>
                <a:gd name="T12" fmla="*/ 290 w 869"/>
                <a:gd name="T13" fmla="*/ 1145 h 1173"/>
                <a:gd name="T14" fmla="*/ 127 w 869"/>
                <a:gd name="T15" fmla="*/ 1073 h 1173"/>
                <a:gd name="T16" fmla="*/ 36 w 869"/>
                <a:gd name="T17" fmla="*/ 1009 h 1173"/>
                <a:gd name="T18" fmla="*/ 0 w 869"/>
                <a:gd name="T19" fmla="*/ 955 h 1173"/>
                <a:gd name="T20" fmla="*/ 81 w 869"/>
                <a:gd name="T21" fmla="*/ 500 h 1173"/>
                <a:gd name="T22" fmla="*/ 109 w 869"/>
                <a:gd name="T23" fmla="*/ 236 h 1173"/>
                <a:gd name="T24" fmla="*/ 154 w 869"/>
                <a:gd name="T25" fmla="*/ 164 h 1173"/>
                <a:gd name="T26" fmla="*/ 200 w 869"/>
                <a:gd name="T27" fmla="*/ 136 h 1173"/>
                <a:gd name="T28" fmla="*/ 309 w 869"/>
                <a:gd name="T29" fmla="*/ 73 h 1173"/>
                <a:gd name="T30" fmla="*/ 354 w 869"/>
                <a:gd name="T31" fmla="*/ 45 h 1173"/>
                <a:gd name="T32" fmla="*/ 427 w 869"/>
                <a:gd name="T33" fmla="*/ 0 h 1173"/>
                <a:gd name="T34" fmla="*/ 709 w 869"/>
                <a:gd name="T35" fmla="*/ 82 h 1173"/>
                <a:gd name="T36" fmla="*/ 809 w 869"/>
                <a:gd name="T37" fmla="*/ 200 h 1173"/>
                <a:gd name="T38" fmla="*/ 845 w 869"/>
                <a:gd name="T39" fmla="*/ 255 h 1173"/>
                <a:gd name="T40" fmla="*/ 863 w 869"/>
                <a:gd name="T41" fmla="*/ 309 h 1173"/>
                <a:gd name="T42" fmla="*/ 790 w 869"/>
                <a:gd name="T43" fmla="*/ 709 h 1173"/>
                <a:gd name="T44" fmla="*/ 754 w 869"/>
                <a:gd name="T45" fmla="*/ 791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Tree>
    <p:extLst>
      <p:ext uri="{BB962C8B-B14F-4D97-AF65-F5344CB8AC3E}">
        <p14:creationId xmlns:p14="http://schemas.microsoft.com/office/powerpoint/2010/main" val="25433282"/>
      </p:ext>
    </p:extLst>
  </p:cSld>
  <p:clrMapOvr>
    <a:masterClrMapping/>
  </p:clrMapOvr>
  <p:transition>
    <p:checker dir="ver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779463" y="274638"/>
            <a:ext cx="5068887" cy="1143000"/>
          </a:xfrm>
        </p:spPr>
        <p:txBody>
          <a:bodyPr/>
          <a:lstStyle/>
          <a:p>
            <a:pPr>
              <a:defRPr/>
            </a:pPr>
            <a:r>
              <a:rPr lang="en-US"/>
              <a:t>Regression</a:t>
            </a:r>
          </a:p>
        </p:txBody>
      </p:sp>
      <p:sp>
        <p:nvSpPr>
          <p:cNvPr id="117763" name="Line 3"/>
          <p:cNvSpPr>
            <a:spLocks noChangeShapeType="1"/>
          </p:cNvSpPr>
          <p:nvPr/>
        </p:nvSpPr>
        <p:spPr bwMode="auto">
          <a:xfrm>
            <a:off x="1306513" y="4392613"/>
            <a:ext cx="69230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764" name="Line 4"/>
          <p:cNvSpPr>
            <a:spLocks noChangeShapeType="1"/>
          </p:cNvSpPr>
          <p:nvPr/>
        </p:nvSpPr>
        <p:spPr bwMode="auto">
          <a:xfrm flipV="1">
            <a:off x="4556125" y="1633538"/>
            <a:ext cx="0" cy="4702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765" name="Oval 5"/>
          <p:cNvSpPr>
            <a:spLocks noChangeArrowheads="1"/>
          </p:cNvSpPr>
          <p:nvPr/>
        </p:nvSpPr>
        <p:spPr bwMode="auto">
          <a:xfrm flipV="1">
            <a:off x="5942013" y="3303588"/>
            <a:ext cx="42862"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66" name="Oval 6"/>
          <p:cNvSpPr>
            <a:spLocks noChangeArrowheads="1"/>
          </p:cNvSpPr>
          <p:nvPr/>
        </p:nvSpPr>
        <p:spPr bwMode="auto">
          <a:xfrm flipV="1">
            <a:off x="5524500" y="3408363"/>
            <a:ext cx="42863"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67" name="Oval 7"/>
          <p:cNvSpPr>
            <a:spLocks noChangeArrowheads="1"/>
          </p:cNvSpPr>
          <p:nvPr/>
        </p:nvSpPr>
        <p:spPr bwMode="auto">
          <a:xfrm flipV="1">
            <a:off x="5349875" y="2484438"/>
            <a:ext cx="42863"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68" name="Oval 8"/>
          <p:cNvSpPr>
            <a:spLocks noChangeArrowheads="1"/>
          </p:cNvSpPr>
          <p:nvPr/>
        </p:nvSpPr>
        <p:spPr bwMode="auto">
          <a:xfrm flipV="1">
            <a:off x="5175250" y="3876675"/>
            <a:ext cx="42863" cy="4286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69" name="Oval 9"/>
          <p:cNvSpPr>
            <a:spLocks noChangeArrowheads="1"/>
          </p:cNvSpPr>
          <p:nvPr/>
        </p:nvSpPr>
        <p:spPr bwMode="auto">
          <a:xfrm flipV="1">
            <a:off x="6046788" y="2951163"/>
            <a:ext cx="42862"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0" name="Oval 10"/>
          <p:cNvSpPr>
            <a:spLocks noChangeArrowheads="1"/>
          </p:cNvSpPr>
          <p:nvPr/>
        </p:nvSpPr>
        <p:spPr bwMode="auto">
          <a:xfrm flipV="1">
            <a:off x="6248400" y="2678113"/>
            <a:ext cx="42863"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1" name="Oval 11"/>
          <p:cNvSpPr>
            <a:spLocks noChangeArrowheads="1"/>
          </p:cNvSpPr>
          <p:nvPr/>
        </p:nvSpPr>
        <p:spPr bwMode="auto">
          <a:xfrm flipV="1">
            <a:off x="4816475" y="3973513"/>
            <a:ext cx="42863"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2" name="Oval 12"/>
          <p:cNvSpPr>
            <a:spLocks noChangeArrowheads="1"/>
          </p:cNvSpPr>
          <p:nvPr/>
        </p:nvSpPr>
        <p:spPr bwMode="auto">
          <a:xfrm flipV="1">
            <a:off x="6569075" y="2673350"/>
            <a:ext cx="42863" cy="4286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3" name="Oval 13"/>
          <p:cNvSpPr>
            <a:spLocks noChangeArrowheads="1"/>
          </p:cNvSpPr>
          <p:nvPr/>
        </p:nvSpPr>
        <p:spPr bwMode="auto">
          <a:xfrm flipV="1">
            <a:off x="6589713" y="2433638"/>
            <a:ext cx="42862"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4" name="Oval 14"/>
          <p:cNvSpPr>
            <a:spLocks noChangeArrowheads="1"/>
          </p:cNvSpPr>
          <p:nvPr/>
        </p:nvSpPr>
        <p:spPr bwMode="auto">
          <a:xfrm flipV="1">
            <a:off x="7004050" y="2406650"/>
            <a:ext cx="42863" cy="4286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5" name="Oval 15"/>
          <p:cNvSpPr>
            <a:spLocks noChangeArrowheads="1"/>
          </p:cNvSpPr>
          <p:nvPr/>
        </p:nvSpPr>
        <p:spPr bwMode="auto">
          <a:xfrm flipV="1">
            <a:off x="4772025" y="4240213"/>
            <a:ext cx="42863"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6" name="Oval 16"/>
          <p:cNvSpPr>
            <a:spLocks noChangeArrowheads="1"/>
          </p:cNvSpPr>
          <p:nvPr/>
        </p:nvSpPr>
        <p:spPr bwMode="auto">
          <a:xfrm flipV="1">
            <a:off x="6983413" y="2155825"/>
            <a:ext cx="42862" cy="4286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7" name="Oval 17"/>
          <p:cNvSpPr>
            <a:spLocks noChangeArrowheads="1"/>
          </p:cNvSpPr>
          <p:nvPr/>
        </p:nvSpPr>
        <p:spPr bwMode="auto">
          <a:xfrm flipV="1">
            <a:off x="7313613" y="2030413"/>
            <a:ext cx="42862" cy="428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17778" name="Line 18"/>
          <p:cNvSpPr>
            <a:spLocks noChangeShapeType="1"/>
          </p:cNvSpPr>
          <p:nvPr/>
        </p:nvSpPr>
        <p:spPr bwMode="auto">
          <a:xfrm flipV="1">
            <a:off x="4538663" y="1943100"/>
            <a:ext cx="2906712" cy="22701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79" name="Text Box 19"/>
          <p:cNvSpPr txBox="1">
            <a:spLocks noChangeArrowheads="1"/>
          </p:cNvSpPr>
          <p:nvPr/>
        </p:nvSpPr>
        <p:spPr bwMode="auto">
          <a:xfrm>
            <a:off x="8104188" y="43799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x</a:t>
            </a:r>
          </a:p>
        </p:txBody>
      </p:sp>
      <p:sp>
        <p:nvSpPr>
          <p:cNvPr id="117780" name="Text Box 20"/>
          <p:cNvSpPr txBox="1">
            <a:spLocks noChangeArrowheads="1"/>
          </p:cNvSpPr>
          <p:nvPr/>
        </p:nvSpPr>
        <p:spPr bwMode="auto">
          <a:xfrm>
            <a:off x="4757738" y="14557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y</a:t>
            </a:r>
          </a:p>
        </p:txBody>
      </p:sp>
      <p:sp>
        <p:nvSpPr>
          <p:cNvPr id="117781" name="Text Box 21"/>
          <p:cNvSpPr txBox="1">
            <a:spLocks noChangeArrowheads="1"/>
          </p:cNvSpPr>
          <p:nvPr/>
        </p:nvSpPr>
        <p:spPr bwMode="auto">
          <a:xfrm>
            <a:off x="6324600" y="3219450"/>
            <a:ext cx="1289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y = x + 1</a:t>
            </a:r>
          </a:p>
        </p:txBody>
      </p:sp>
      <p:sp>
        <p:nvSpPr>
          <p:cNvPr id="117782" name="Line 22"/>
          <p:cNvSpPr>
            <a:spLocks noChangeShapeType="1"/>
          </p:cNvSpPr>
          <p:nvPr/>
        </p:nvSpPr>
        <p:spPr bwMode="auto">
          <a:xfrm>
            <a:off x="5372100" y="2498725"/>
            <a:ext cx="0" cy="190976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7783" name="Line 23"/>
          <p:cNvSpPr>
            <a:spLocks noChangeShapeType="1"/>
          </p:cNvSpPr>
          <p:nvPr/>
        </p:nvSpPr>
        <p:spPr bwMode="auto">
          <a:xfrm flipH="1">
            <a:off x="4556125" y="2514600"/>
            <a:ext cx="800100"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7784" name="Line 24"/>
          <p:cNvSpPr>
            <a:spLocks noChangeShapeType="1"/>
          </p:cNvSpPr>
          <p:nvPr/>
        </p:nvSpPr>
        <p:spPr bwMode="auto">
          <a:xfrm flipH="1">
            <a:off x="4540250" y="3525838"/>
            <a:ext cx="815975"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7785" name="Text Box 25"/>
          <p:cNvSpPr txBox="1">
            <a:spLocks noChangeArrowheads="1"/>
          </p:cNvSpPr>
          <p:nvPr/>
        </p:nvSpPr>
        <p:spPr bwMode="auto">
          <a:xfrm>
            <a:off x="5295900" y="441166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latin typeface="Times New Roman" pitchFamily="18" charset="0"/>
              </a:rPr>
              <a:t>X1</a:t>
            </a:r>
          </a:p>
        </p:txBody>
      </p:sp>
      <p:sp>
        <p:nvSpPr>
          <p:cNvPr id="117786" name="Text Box 26"/>
          <p:cNvSpPr txBox="1">
            <a:spLocks noChangeArrowheads="1"/>
          </p:cNvSpPr>
          <p:nvPr/>
        </p:nvSpPr>
        <p:spPr bwMode="auto">
          <a:xfrm>
            <a:off x="4071938" y="23225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latin typeface="Times New Roman" pitchFamily="18" charset="0"/>
              </a:rPr>
              <a:t>Y1</a:t>
            </a:r>
          </a:p>
        </p:txBody>
      </p:sp>
      <p:sp>
        <p:nvSpPr>
          <p:cNvPr id="117787" name="Text Box 27"/>
          <p:cNvSpPr txBox="1">
            <a:spLocks noChangeArrowheads="1"/>
          </p:cNvSpPr>
          <p:nvPr/>
        </p:nvSpPr>
        <p:spPr bwMode="auto">
          <a:xfrm>
            <a:off x="4071938" y="3268663"/>
            <a:ext cx="579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latin typeface="Times New Roman" pitchFamily="18" charset="0"/>
              </a:rPr>
              <a:t>Y1’</a:t>
            </a:r>
          </a:p>
        </p:txBody>
      </p:sp>
    </p:spTree>
    <p:extLst>
      <p:ext uri="{BB962C8B-B14F-4D97-AF65-F5344CB8AC3E}">
        <p14:creationId xmlns:p14="http://schemas.microsoft.com/office/powerpoint/2010/main" val="4141987962"/>
      </p:ext>
    </p:extLst>
  </p:cSld>
  <p:clrMapOvr>
    <a:masterClrMapping/>
  </p:clrMapOvr>
  <p:transition>
    <p:checker dir="ver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219200" y="304800"/>
            <a:ext cx="7467600" cy="914400"/>
          </a:xfrm>
        </p:spPr>
        <p:txBody>
          <a:bodyPr lIns="92075" tIns="46038" rIns="92075" bIns="46038"/>
          <a:lstStyle/>
          <a:p>
            <a:pPr>
              <a:defRPr/>
            </a:pPr>
            <a:r>
              <a:rPr lang="en-US"/>
              <a:t>Overview of Basic Data Preparation Techniques</a:t>
            </a:r>
          </a:p>
        </p:txBody>
      </p:sp>
      <p:sp>
        <p:nvSpPr>
          <p:cNvPr id="173059"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t>Data cleaning </a:t>
            </a:r>
          </a:p>
          <a:p>
            <a:pPr>
              <a:lnSpc>
                <a:spcPct val="140000"/>
              </a:lnSpc>
              <a:defRPr/>
            </a:pPr>
            <a:r>
              <a:rPr lang="en-US">
                <a:solidFill>
                  <a:schemeClr val="hlink"/>
                </a:solidFill>
              </a:rPr>
              <a:t>Data integration and transformation</a:t>
            </a:r>
            <a:endParaRPr lang="en-US"/>
          </a:p>
          <a:p>
            <a:pPr>
              <a:lnSpc>
                <a:spcPct val="140000"/>
              </a:lnSpc>
              <a:defRPr/>
            </a:pPr>
            <a:r>
              <a:rPr lang="en-US"/>
              <a:t>Data reduction</a:t>
            </a:r>
            <a:endParaRPr lang="en-US">
              <a:solidFill>
                <a:schemeClr val="hlink"/>
              </a:solidFill>
            </a:endParaRPr>
          </a:p>
          <a:p>
            <a:pPr>
              <a:lnSpc>
                <a:spcPct val="140000"/>
              </a:lnSpc>
              <a:defRPr/>
            </a:pPr>
            <a:r>
              <a:rPr lang="en-US"/>
              <a:t>Discretization and concept hierarchy generation</a:t>
            </a:r>
          </a:p>
          <a:p>
            <a:pPr>
              <a:lnSpc>
                <a:spcPct val="140000"/>
              </a:lnSpc>
              <a:defRPr/>
            </a:pPr>
            <a:r>
              <a:rPr lang="en-US"/>
              <a:t>Summary</a:t>
            </a:r>
          </a:p>
        </p:txBody>
      </p:sp>
    </p:spTree>
    <p:extLst>
      <p:ext uri="{BB962C8B-B14F-4D97-AF65-F5344CB8AC3E}">
        <p14:creationId xmlns:p14="http://schemas.microsoft.com/office/powerpoint/2010/main" val="2923386782"/>
      </p:ext>
    </p:extLst>
  </p:cSld>
  <p:clrMapOvr>
    <a:masterClrMapping/>
  </p:clrMapOvr>
  <p:transition>
    <p:checker dir="vert"/>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447800" y="457200"/>
            <a:ext cx="6172200" cy="838200"/>
          </a:xfrm>
        </p:spPr>
        <p:txBody>
          <a:bodyPr/>
          <a:lstStyle/>
          <a:p>
            <a:pPr>
              <a:defRPr/>
            </a:pPr>
            <a:r>
              <a:rPr lang="en-US"/>
              <a:t>Data Integration</a:t>
            </a:r>
          </a:p>
        </p:txBody>
      </p:sp>
      <p:sp>
        <p:nvSpPr>
          <p:cNvPr id="174083" name="Rectangle 3"/>
          <p:cNvSpPr>
            <a:spLocks noGrp="1" noChangeArrowheads="1"/>
          </p:cNvSpPr>
          <p:nvPr>
            <p:ph type="body" idx="1"/>
          </p:nvPr>
        </p:nvSpPr>
        <p:spPr>
          <a:xfrm>
            <a:off x="381000" y="1600200"/>
            <a:ext cx="8534400" cy="4800600"/>
          </a:xfrm>
        </p:spPr>
        <p:txBody>
          <a:bodyPr/>
          <a:lstStyle/>
          <a:p>
            <a:pPr>
              <a:lnSpc>
                <a:spcPct val="90000"/>
              </a:lnSpc>
              <a:defRPr/>
            </a:pPr>
            <a:r>
              <a:rPr lang="en-US" sz="2800" dirty="0"/>
              <a:t>Data integration: </a:t>
            </a:r>
          </a:p>
          <a:p>
            <a:pPr lvl="1">
              <a:lnSpc>
                <a:spcPct val="90000"/>
              </a:lnSpc>
              <a:defRPr/>
            </a:pPr>
            <a:r>
              <a:rPr lang="en-US" sz="2400" dirty="0"/>
              <a:t>combines data from multiple sources into a coherent store</a:t>
            </a:r>
          </a:p>
          <a:p>
            <a:pPr>
              <a:lnSpc>
                <a:spcPct val="90000"/>
              </a:lnSpc>
              <a:defRPr/>
            </a:pPr>
            <a:r>
              <a:rPr lang="en-US" sz="2800" dirty="0"/>
              <a:t>Schema integration</a:t>
            </a:r>
          </a:p>
          <a:p>
            <a:pPr lvl="1">
              <a:lnSpc>
                <a:spcPct val="90000"/>
              </a:lnSpc>
              <a:defRPr/>
            </a:pPr>
            <a:r>
              <a:rPr lang="en-US" sz="2400" dirty="0"/>
              <a:t>integrate metadata from different sources</a:t>
            </a:r>
          </a:p>
          <a:p>
            <a:pPr lvl="1">
              <a:lnSpc>
                <a:spcPct val="90000"/>
              </a:lnSpc>
              <a:defRPr/>
            </a:pPr>
            <a:r>
              <a:rPr lang="en-US" sz="2400" dirty="0"/>
              <a:t>Entity identification problem: identify real world entities from multiple data sources, </a:t>
            </a:r>
            <a:r>
              <a:rPr lang="en-US" sz="2400" dirty="0" err="1" smtClean="0"/>
              <a:t>e.g.A.patient</a:t>
            </a:r>
            <a:r>
              <a:rPr lang="en-US" sz="2400" dirty="0" smtClean="0"/>
              <a:t>-id </a:t>
            </a:r>
            <a:r>
              <a:rPr lang="en-US" sz="2400" dirty="0">
                <a:sym typeface="Symbol" pitchFamily="18" charset="2"/>
              </a:rPr>
              <a:t> </a:t>
            </a:r>
            <a:r>
              <a:rPr lang="en-US" sz="2400" dirty="0" err="1" smtClean="0">
                <a:sym typeface="Symbol" pitchFamily="18" charset="2"/>
              </a:rPr>
              <a:t>B.patient</a:t>
            </a:r>
            <a:r>
              <a:rPr lang="en-US" sz="2400" dirty="0" smtClean="0"/>
              <a:t>-#</a:t>
            </a:r>
            <a:endParaRPr lang="en-US" sz="2400" dirty="0"/>
          </a:p>
          <a:p>
            <a:pPr>
              <a:lnSpc>
                <a:spcPct val="90000"/>
              </a:lnSpc>
              <a:defRPr/>
            </a:pPr>
            <a:r>
              <a:rPr lang="en-US" sz="2800" dirty="0"/>
              <a:t>Detecting and resolving data value conflicts</a:t>
            </a:r>
          </a:p>
          <a:p>
            <a:pPr lvl="1">
              <a:lnSpc>
                <a:spcPct val="90000"/>
              </a:lnSpc>
              <a:defRPr/>
            </a:pPr>
            <a:r>
              <a:rPr lang="en-US" sz="2400" dirty="0"/>
              <a:t>for the same real world entity, attribute values from different sources are different</a:t>
            </a:r>
          </a:p>
          <a:p>
            <a:pPr lvl="1">
              <a:lnSpc>
                <a:spcPct val="90000"/>
              </a:lnSpc>
              <a:defRPr/>
            </a:pPr>
            <a:r>
              <a:rPr lang="en-US" sz="2400" dirty="0"/>
              <a:t>possible reasons: different representations, different scales, e.g., metric vs. British units</a:t>
            </a:r>
          </a:p>
        </p:txBody>
      </p:sp>
    </p:spTree>
    <p:extLst>
      <p:ext uri="{BB962C8B-B14F-4D97-AF65-F5344CB8AC3E}">
        <p14:creationId xmlns:p14="http://schemas.microsoft.com/office/powerpoint/2010/main" val="1489424316"/>
      </p:ext>
    </p:extLst>
  </p:cSld>
  <p:clrMapOvr>
    <a:masterClrMapping/>
  </p:clrMapOvr>
  <p:transition>
    <p:checker dir="vert"/>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57200" y="228600"/>
            <a:ext cx="8305800" cy="1066800"/>
          </a:xfrm>
        </p:spPr>
        <p:txBody>
          <a:bodyPr/>
          <a:lstStyle/>
          <a:p>
            <a:pPr>
              <a:defRPr/>
            </a:pPr>
            <a:r>
              <a:rPr lang="en-US"/>
              <a:t>Handling Redundant Data in Data Integration</a:t>
            </a:r>
          </a:p>
        </p:txBody>
      </p:sp>
      <p:sp>
        <p:nvSpPr>
          <p:cNvPr id="175107" name="Rectangle 3"/>
          <p:cNvSpPr>
            <a:spLocks noGrp="1" noChangeArrowheads="1"/>
          </p:cNvSpPr>
          <p:nvPr>
            <p:ph type="body" idx="1"/>
          </p:nvPr>
        </p:nvSpPr>
        <p:spPr>
          <a:xfrm>
            <a:off x="0" y="1295400"/>
            <a:ext cx="9144000" cy="5562600"/>
          </a:xfrm>
        </p:spPr>
        <p:txBody>
          <a:bodyPr/>
          <a:lstStyle/>
          <a:p>
            <a:pPr>
              <a:lnSpc>
                <a:spcPct val="110000"/>
              </a:lnSpc>
              <a:defRPr/>
            </a:pPr>
            <a:r>
              <a:rPr lang="en-US" sz="2800"/>
              <a:t>Redundant data occur often when integration of multiple databases</a:t>
            </a:r>
          </a:p>
          <a:p>
            <a:pPr lvl="1">
              <a:lnSpc>
                <a:spcPct val="110000"/>
              </a:lnSpc>
              <a:defRPr/>
            </a:pPr>
            <a:r>
              <a:rPr lang="en-US" sz="2400"/>
              <a:t>The same attribute may have different names in different databases</a:t>
            </a:r>
          </a:p>
          <a:p>
            <a:pPr lvl="1">
              <a:lnSpc>
                <a:spcPct val="110000"/>
              </a:lnSpc>
              <a:defRPr/>
            </a:pPr>
            <a:r>
              <a:rPr lang="en-US" sz="2400"/>
              <a:t>One attribute may be a “derived” attribute in another table, e.g., annual revenue</a:t>
            </a:r>
          </a:p>
          <a:p>
            <a:pPr>
              <a:lnSpc>
                <a:spcPct val="110000"/>
              </a:lnSpc>
              <a:defRPr/>
            </a:pPr>
            <a:r>
              <a:rPr lang="en-US" sz="2800"/>
              <a:t>Redundant data may be able to be detected by correlation analysis</a:t>
            </a:r>
          </a:p>
          <a:p>
            <a:pPr>
              <a:lnSpc>
                <a:spcPct val="110000"/>
              </a:lnSpc>
              <a:defRPr/>
            </a:pPr>
            <a:r>
              <a:rPr lang="en-US" sz="2800"/>
              <a:t>Careful integration of the data from multiple sources may help reduce/avoid redundancies and inconsistencies and improve mining speed and quality</a:t>
            </a:r>
          </a:p>
        </p:txBody>
      </p:sp>
    </p:spTree>
    <p:extLst>
      <p:ext uri="{BB962C8B-B14F-4D97-AF65-F5344CB8AC3E}">
        <p14:creationId xmlns:p14="http://schemas.microsoft.com/office/powerpoint/2010/main" val="1244107031"/>
      </p:ext>
    </p:extLst>
  </p:cSld>
  <p:clrMapOvr>
    <a:masterClrMapping/>
  </p:clrMapOvr>
  <p:transition>
    <p:checker dir="vert"/>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731963" y="395005"/>
            <a:ext cx="4897437" cy="609600"/>
          </a:xfrm>
        </p:spPr>
        <p:txBody>
          <a:bodyPr/>
          <a:lstStyle/>
          <a:p>
            <a:pPr>
              <a:defRPr/>
            </a:pPr>
            <a:r>
              <a:rPr lang="en-US" dirty="0"/>
              <a:t>Data Transformation</a:t>
            </a:r>
          </a:p>
        </p:txBody>
      </p:sp>
      <p:sp>
        <p:nvSpPr>
          <p:cNvPr id="176131" name="Rectangle 3"/>
          <p:cNvSpPr>
            <a:spLocks noGrp="1" noChangeArrowheads="1"/>
          </p:cNvSpPr>
          <p:nvPr>
            <p:ph type="body" idx="1"/>
          </p:nvPr>
        </p:nvSpPr>
        <p:spPr>
          <a:xfrm>
            <a:off x="343840" y="894270"/>
            <a:ext cx="9144000" cy="5410200"/>
          </a:xfrm>
        </p:spPr>
        <p:txBody>
          <a:bodyPr/>
          <a:lstStyle/>
          <a:p>
            <a:pPr>
              <a:lnSpc>
                <a:spcPct val="110000"/>
              </a:lnSpc>
              <a:defRPr/>
            </a:pPr>
            <a:r>
              <a:rPr lang="en-US" sz="2800" dirty="0"/>
              <a:t>Smoothing: remove noise from data</a:t>
            </a:r>
          </a:p>
          <a:p>
            <a:pPr>
              <a:lnSpc>
                <a:spcPct val="110000"/>
              </a:lnSpc>
              <a:defRPr/>
            </a:pPr>
            <a:r>
              <a:rPr lang="en-US" sz="2800" dirty="0"/>
              <a:t>Aggregation: summarization, data cube construction</a:t>
            </a:r>
          </a:p>
          <a:p>
            <a:pPr>
              <a:lnSpc>
                <a:spcPct val="110000"/>
              </a:lnSpc>
              <a:defRPr/>
            </a:pPr>
            <a:r>
              <a:rPr lang="en-US" sz="2800" dirty="0"/>
              <a:t>Generalization: concept hierarchy climbing</a:t>
            </a:r>
          </a:p>
          <a:p>
            <a:pPr>
              <a:lnSpc>
                <a:spcPct val="110000"/>
              </a:lnSpc>
              <a:defRPr/>
            </a:pPr>
            <a:r>
              <a:rPr lang="en-US" sz="2800" dirty="0"/>
              <a:t>Normalization: scaled to fall within a small, specified range</a:t>
            </a:r>
          </a:p>
          <a:p>
            <a:pPr lvl="1">
              <a:lnSpc>
                <a:spcPct val="110000"/>
              </a:lnSpc>
              <a:defRPr/>
            </a:pPr>
            <a:r>
              <a:rPr lang="en-US" sz="2400" dirty="0"/>
              <a:t>min-max normalization</a:t>
            </a:r>
          </a:p>
          <a:p>
            <a:pPr lvl="1">
              <a:lnSpc>
                <a:spcPct val="110000"/>
              </a:lnSpc>
              <a:defRPr/>
            </a:pPr>
            <a:r>
              <a:rPr lang="en-US" sz="2400" dirty="0"/>
              <a:t>z-score normalization</a:t>
            </a:r>
          </a:p>
          <a:p>
            <a:pPr lvl="1">
              <a:lnSpc>
                <a:spcPct val="110000"/>
              </a:lnSpc>
              <a:defRPr/>
            </a:pPr>
            <a:r>
              <a:rPr lang="en-US" sz="2400" dirty="0"/>
              <a:t>normalization by decimal scaling</a:t>
            </a:r>
          </a:p>
          <a:p>
            <a:pPr>
              <a:lnSpc>
                <a:spcPct val="110000"/>
              </a:lnSpc>
              <a:defRPr/>
            </a:pPr>
            <a:r>
              <a:rPr lang="en-US" sz="2800" dirty="0"/>
              <a:t>Attribute/feature construction</a:t>
            </a:r>
          </a:p>
          <a:p>
            <a:pPr lvl="1">
              <a:lnSpc>
                <a:spcPct val="110000"/>
              </a:lnSpc>
              <a:defRPr/>
            </a:pPr>
            <a:r>
              <a:rPr lang="en-US" sz="2400" dirty="0"/>
              <a:t>New attributes constructed from the given ones</a:t>
            </a:r>
          </a:p>
        </p:txBody>
      </p:sp>
    </p:spTree>
    <p:extLst>
      <p:ext uri="{BB962C8B-B14F-4D97-AF65-F5344CB8AC3E}">
        <p14:creationId xmlns:p14="http://schemas.microsoft.com/office/powerpoint/2010/main" val="4224285279"/>
      </p:ext>
    </p:extLst>
  </p:cSld>
  <p:clrMapOvr>
    <a:masterClrMapping/>
  </p:clrMapOvr>
  <p:transition>
    <p:checker dir="vert"/>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52400" y="0"/>
            <a:ext cx="8991600" cy="1905000"/>
          </a:xfrm>
        </p:spPr>
        <p:txBody>
          <a:bodyPr/>
          <a:lstStyle/>
          <a:p>
            <a:pPr>
              <a:defRPr/>
            </a:pPr>
            <a:r>
              <a:rPr lang="en-US"/>
              <a:t>Data Transformation: Normalization</a:t>
            </a:r>
          </a:p>
        </p:txBody>
      </p:sp>
      <p:sp>
        <p:nvSpPr>
          <p:cNvPr id="177155" name="Rectangle 3"/>
          <p:cNvSpPr>
            <a:spLocks noGrp="1" noChangeArrowheads="1"/>
          </p:cNvSpPr>
          <p:nvPr>
            <p:ph type="body" idx="1"/>
          </p:nvPr>
        </p:nvSpPr>
        <p:spPr>
          <a:xfrm>
            <a:off x="685800" y="1752600"/>
            <a:ext cx="8077200" cy="4495800"/>
          </a:xfrm>
        </p:spPr>
        <p:txBody>
          <a:bodyPr/>
          <a:lstStyle/>
          <a:p>
            <a:pPr>
              <a:defRPr/>
            </a:pPr>
            <a:r>
              <a:rPr lang="en-US" sz="2800"/>
              <a:t>min-max normalization</a:t>
            </a:r>
          </a:p>
          <a:p>
            <a:pPr lvl="1">
              <a:defRPr/>
            </a:pPr>
            <a:endParaRPr lang="en-US"/>
          </a:p>
          <a:p>
            <a:pPr lvl="1">
              <a:defRPr/>
            </a:pPr>
            <a:endParaRPr lang="en-US" sz="2400"/>
          </a:p>
          <a:p>
            <a:pPr>
              <a:defRPr/>
            </a:pPr>
            <a:r>
              <a:rPr lang="en-US" sz="2800"/>
              <a:t>z-score normalization</a:t>
            </a:r>
          </a:p>
          <a:p>
            <a:pPr lvl="1">
              <a:defRPr/>
            </a:pPr>
            <a:endParaRPr lang="en-US" sz="2400"/>
          </a:p>
          <a:p>
            <a:pPr lvl="1">
              <a:defRPr/>
            </a:pPr>
            <a:endParaRPr lang="en-US" sz="2400"/>
          </a:p>
          <a:p>
            <a:pPr>
              <a:defRPr/>
            </a:pPr>
            <a:r>
              <a:rPr lang="en-US" sz="2800"/>
              <a:t>normalization by decimal scaling</a:t>
            </a:r>
          </a:p>
          <a:p>
            <a:pPr lvl="1">
              <a:defRPr/>
            </a:pPr>
            <a:endParaRPr lang="en-US" sz="2400"/>
          </a:p>
          <a:p>
            <a:pPr lvl="1">
              <a:buFont typeface="Wingdings" pitchFamily="2" charset="2"/>
              <a:buNone/>
              <a:defRPr/>
            </a:pPr>
            <a:endParaRPr lang="en-US" sz="2400"/>
          </a:p>
        </p:txBody>
      </p:sp>
      <p:graphicFrame>
        <p:nvGraphicFramePr>
          <p:cNvPr id="15362" name="Object 2"/>
          <p:cNvGraphicFramePr>
            <a:graphicFrameLocks noChangeAspect="1"/>
          </p:cNvGraphicFramePr>
          <p:nvPr/>
        </p:nvGraphicFramePr>
        <p:xfrm>
          <a:off x="1219200" y="2209800"/>
          <a:ext cx="7321550" cy="873125"/>
        </p:xfrm>
        <a:graphic>
          <a:graphicData uri="http://schemas.openxmlformats.org/presentationml/2006/ole">
            <mc:AlternateContent xmlns:mc="http://schemas.openxmlformats.org/markup-compatibility/2006">
              <mc:Choice xmlns:v="urn:schemas-microsoft-com:vml" Requires="v">
                <p:oleObj spid="_x0000_s30732" name="Equation" r:id="rId3" imgW="3340080" imgH="393480" progId="Equation.3">
                  <p:embed/>
                </p:oleObj>
              </mc:Choice>
              <mc:Fallback>
                <p:oleObj name="Equation" r:id="rId3" imgW="33400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209800"/>
                        <a:ext cx="732155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3"/>
          <p:cNvGraphicFramePr>
            <a:graphicFrameLocks noChangeAspect="1"/>
          </p:cNvGraphicFramePr>
          <p:nvPr/>
        </p:nvGraphicFramePr>
        <p:xfrm>
          <a:off x="2667000" y="3505200"/>
          <a:ext cx="3048000" cy="939800"/>
        </p:xfrm>
        <a:graphic>
          <a:graphicData uri="http://schemas.openxmlformats.org/presentationml/2006/ole">
            <mc:AlternateContent xmlns:mc="http://schemas.openxmlformats.org/markup-compatibility/2006">
              <mc:Choice xmlns:v="urn:schemas-microsoft-com:vml" Requires="v">
                <p:oleObj spid="_x0000_s30733" name="Equation" r:id="rId5" imgW="1028520" imgH="419040" progId="Equation.3">
                  <p:embed/>
                </p:oleObj>
              </mc:Choice>
              <mc:Fallback>
                <p:oleObj name="Equation" r:id="rId5" imgW="10285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505200"/>
                        <a:ext cx="30480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4" name="Object 4"/>
          <p:cNvGraphicFramePr>
            <a:graphicFrameLocks noChangeAspect="1"/>
          </p:cNvGraphicFramePr>
          <p:nvPr/>
        </p:nvGraphicFramePr>
        <p:xfrm>
          <a:off x="1219200" y="4953000"/>
          <a:ext cx="1066800" cy="847725"/>
        </p:xfrm>
        <a:graphic>
          <a:graphicData uri="http://schemas.openxmlformats.org/presentationml/2006/ole">
            <mc:AlternateContent xmlns:mc="http://schemas.openxmlformats.org/markup-compatibility/2006">
              <mc:Choice xmlns:v="urn:schemas-microsoft-com:vml" Requires="v">
                <p:oleObj spid="_x0000_s30734" name="Equation" r:id="rId7" imgW="495000" imgH="393480" progId="Equation.3">
                  <p:embed/>
                </p:oleObj>
              </mc:Choice>
              <mc:Fallback>
                <p:oleObj name="Equation" r:id="rId7" imgW="4950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95300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30735" name="Equation" r:id="rId9" imgW="114120" imgH="215640" progId="Equation.3">
                  <p:embed/>
                </p:oleObj>
              </mc:Choice>
              <mc:Fallback>
                <p:oleObj name="Equation" r:id="rId9" imgW="1141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9" name="Text Box 8"/>
          <p:cNvSpPr txBox="1">
            <a:spLocks noChangeArrowheads="1"/>
          </p:cNvSpPr>
          <p:nvPr/>
        </p:nvSpPr>
        <p:spPr bwMode="auto">
          <a:xfrm>
            <a:off x="2514600" y="5181600"/>
            <a:ext cx="6126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000">
                <a:solidFill>
                  <a:srgbClr val="000000"/>
                </a:solidFill>
                <a:latin typeface="Times New Roman" pitchFamily="18" charset="0"/>
              </a:rPr>
              <a:t>Where </a:t>
            </a:r>
            <a:r>
              <a:rPr lang="en-US" altLang="en-US" sz="2000" i="1">
                <a:solidFill>
                  <a:srgbClr val="000000"/>
                </a:solidFill>
                <a:latin typeface="Times New Roman" pitchFamily="18" charset="0"/>
              </a:rPr>
              <a:t>j</a:t>
            </a:r>
            <a:r>
              <a:rPr lang="en-US" altLang="en-US" sz="2000">
                <a:solidFill>
                  <a:srgbClr val="000000"/>
                </a:solidFill>
                <a:latin typeface="Times New Roman" pitchFamily="18" charset="0"/>
              </a:rPr>
              <a:t> is the smallest integer such that Max(|     |)&lt;1</a:t>
            </a:r>
          </a:p>
        </p:txBody>
      </p:sp>
      <p:graphicFrame>
        <p:nvGraphicFramePr>
          <p:cNvPr id="15366" name="Object 6"/>
          <p:cNvGraphicFramePr>
            <a:graphicFrameLocks noChangeAspect="1"/>
          </p:cNvGraphicFramePr>
          <p:nvPr/>
        </p:nvGraphicFramePr>
        <p:xfrm>
          <a:off x="7315200" y="5181600"/>
          <a:ext cx="320675" cy="404813"/>
        </p:xfrm>
        <a:graphic>
          <a:graphicData uri="http://schemas.openxmlformats.org/presentationml/2006/ole">
            <mc:AlternateContent xmlns:mc="http://schemas.openxmlformats.org/markup-compatibility/2006">
              <mc:Choice xmlns:v="urn:schemas-microsoft-com:vml" Requires="v">
                <p:oleObj spid="_x0000_s30736" name="Equation" r:id="rId11" imgW="139680" imgH="177480" progId="Equation.3">
                  <p:embed/>
                </p:oleObj>
              </mc:Choice>
              <mc:Fallback>
                <p:oleObj name="Equation" r:id="rId11" imgW="1396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181600"/>
                        <a:ext cx="32067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39046867"/>
      </p:ext>
    </p:extLst>
  </p:cSld>
  <p:clrMapOvr>
    <a:masterClrMapping/>
  </p:clrMapOvr>
  <p:transition>
    <p:checker dir="ver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846715" y="555945"/>
            <a:ext cx="7467600" cy="914400"/>
          </a:xfrm>
        </p:spPr>
        <p:txBody>
          <a:bodyPr lIns="92075" tIns="46038" rIns="92075" bIns="46038"/>
          <a:lstStyle/>
          <a:p>
            <a:pPr>
              <a:defRPr/>
            </a:pPr>
            <a:r>
              <a:rPr lang="en-US" dirty="0"/>
              <a:t>Overview of Basic Data Preparation Techniques</a:t>
            </a:r>
          </a:p>
        </p:txBody>
      </p:sp>
      <p:sp>
        <p:nvSpPr>
          <p:cNvPr id="178179"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t>Data cleaning </a:t>
            </a:r>
          </a:p>
          <a:p>
            <a:pPr>
              <a:lnSpc>
                <a:spcPct val="140000"/>
              </a:lnSpc>
              <a:defRPr/>
            </a:pPr>
            <a:r>
              <a:rPr lang="en-US"/>
              <a:t>Data integration and transformation</a:t>
            </a:r>
          </a:p>
          <a:p>
            <a:pPr>
              <a:lnSpc>
                <a:spcPct val="140000"/>
              </a:lnSpc>
              <a:defRPr/>
            </a:pPr>
            <a:r>
              <a:rPr lang="en-US">
                <a:solidFill>
                  <a:schemeClr val="hlink"/>
                </a:solidFill>
              </a:rPr>
              <a:t>Data reduction</a:t>
            </a:r>
          </a:p>
          <a:p>
            <a:pPr>
              <a:lnSpc>
                <a:spcPct val="140000"/>
              </a:lnSpc>
              <a:defRPr/>
            </a:pPr>
            <a:r>
              <a:rPr lang="en-US"/>
              <a:t>Discretization and concept hierarchy generation</a:t>
            </a:r>
          </a:p>
          <a:p>
            <a:pPr>
              <a:lnSpc>
                <a:spcPct val="140000"/>
              </a:lnSpc>
              <a:defRPr/>
            </a:pPr>
            <a:r>
              <a:rPr lang="en-US"/>
              <a:t>Summary</a:t>
            </a:r>
          </a:p>
        </p:txBody>
      </p:sp>
    </p:spTree>
    <p:extLst>
      <p:ext uri="{BB962C8B-B14F-4D97-AF65-F5344CB8AC3E}">
        <p14:creationId xmlns:p14="http://schemas.microsoft.com/office/powerpoint/2010/main" val="1472493195"/>
      </p:ext>
    </p:extLst>
  </p:cSld>
  <p:clrMapOvr>
    <a:masterClrMapping/>
  </p:clrMapOvr>
  <p:transition>
    <p:checke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to Data Matrix</a:t>
            </a:r>
            <a:endParaRPr lang="en-US" dirty="0"/>
          </a:p>
        </p:txBody>
      </p:sp>
      <p:sp>
        <p:nvSpPr>
          <p:cNvPr id="3" name="Content Placeholder 2"/>
          <p:cNvSpPr>
            <a:spLocks noGrp="1"/>
          </p:cNvSpPr>
          <p:nvPr>
            <p:ph idx="1"/>
          </p:nvPr>
        </p:nvSpPr>
        <p:spPr>
          <a:xfrm>
            <a:off x="152400" y="3275380"/>
            <a:ext cx="8839200" cy="2668219"/>
          </a:xfrm>
        </p:spPr>
        <p:txBody>
          <a:bodyPr>
            <a:normAutofit/>
          </a:bodyPr>
          <a:lstStyle/>
          <a:p>
            <a:r>
              <a:rPr lang="en-US" dirty="0" smtClean="0"/>
              <a:t>What would the data matrix be for a relationship question:</a:t>
            </a:r>
          </a:p>
          <a:p>
            <a:pPr marL="0" indent="0">
              <a:buNone/>
            </a:pPr>
            <a:r>
              <a:rPr lang="en-US" dirty="0" smtClean="0"/>
              <a:t>	</a:t>
            </a:r>
          </a:p>
          <a:p>
            <a:pPr marL="0" indent="0">
              <a:buNone/>
            </a:pPr>
            <a:r>
              <a:rPr lang="en-US" dirty="0" smtClean="0"/>
              <a:t>	</a:t>
            </a:r>
            <a:r>
              <a:rPr lang="en-US" i="1" dirty="0" smtClean="0"/>
              <a:t>How similar are zip codes?</a:t>
            </a:r>
          </a:p>
          <a:p>
            <a:pPr lvl="1"/>
            <a:endParaRPr lang="en-US" dirty="0" smtClean="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2574704"/>
              </p:ext>
            </p:extLst>
          </p:nvPr>
        </p:nvGraphicFramePr>
        <p:xfrm>
          <a:off x="3565565" y="1259430"/>
          <a:ext cx="4501290" cy="1478280"/>
        </p:xfrm>
        <a:graphic>
          <a:graphicData uri="http://schemas.openxmlformats.org/drawingml/2006/table">
            <a:tbl>
              <a:tblPr firstRow="1" bandRow="1">
                <a:tableStyleId>{5C22544A-7EE6-4342-B048-85BDC9FD1C3A}</a:tableStyleId>
              </a:tblPr>
              <a:tblGrid>
                <a:gridCol w="1125322"/>
                <a:gridCol w="1334016"/>
                <a:gridCol w="916630"/>
                <a:gridCol w="1125322"/>
              </a:tblGrid>
              <a:tr h="0">
                <a:tc>
                  <a:txBody>
                    <a:bodyPr/>
                    <a:lstStyle/>
                    <a:p>
                      <a:r>
                        <a:rPr lang="en-US" sz="1100" dirty="0" smtClean="0"/>
                        <a:t>Customer</a:t>
                      </a:r>
                      <a:endParaRPr lang="en-US" sz="1100" dirty="0"/>
                    </a:p>
                  </a:txBody>
                  <a:tcPr/>
                </a:tc>
                <a:tc>
                  <a:txBody>
                    <a:bodyPr/>
                    <a:lstStyle/>
                    <a:p>
                      <a:r>
                        <a:rPr lang="en-US" sz="1100" dirty="0" smtClean="0"/>
                        <a:t>Item</a:t>
                      </a:r>
                      <a:endParaRPr lang="en-US" sz="1100" dirty="0"/>
                    </a:p>
                  </a:txBody>
                  <a:tcPr/>
                </a:tc>
                <a:tc>
                  <a:txBody>
                    <a:bodyPr/>
                    <a:lstStyle/>
                    <a:p>
                      <a:r>
                        <a:rPr lang="en-US" sz="1100" dirty="0" smtClean="0"/>
                        <a:t>Price</a:t>
                      </a:r>
                      <a:endParaRPr lang="en-US" sz="1100" dirty="0"/>
                    </a:p>
                  </a:txBody>
                  <a:tcPr/>
                </a:tc>
                <a:tc>
                  <a:txBody>
                    <a:bodyPr/>
                    <a:lstStyle/>
                    <a:p>
                      <a:r>
                        <a:rPr lang="en-US" sz="1100" dirty="0" smtClean="0"/>
                        <a:t>Date</a:t>
                      </a:r>
                      <a:endParaRPr lang="en-US" sz="1100" dirty="0"/>
                    </a:p>
                  </a:txBody>
                  <a:tcPr/>
                </a:tc>
              </a:tr>
              <a:tr h="0">
                <a:tc>
                  <a:txBody>
                    <a:bodyPr/>
                    <a:lstStyle/>
                    <a:p>
                      <a:r>
                        <a:rPr lang="en-US" sz="1000" dirty="0" smtClean="0"/>
                        <a:t>John</a:t>
                      </a:r>
                      <a:endParaRPr lang="en-US" sz="1000" dirty="0"/>
                    </a:p>
                  </a:txBody>
                  <a:tcPr/>
                </a:tc>
                <a:tc>
                  <a:txBody>
                    <a:bodyPr/>
                    <a:lstStyle/>
                    <a:p>
                      <a:r>
                        <a:rPr lang="en-US" sz="1000" dirty="0" smtClean="0"/>
                        <a:t>Acme Mower</a:t>
                      </a:r>
                      <a:endParaRPr lang="en-US" sz="1000" dirty="0"/>
                    </a:p>
                  </a:txBody>
                  <a:tcPr/>
                </a:tc>
                <a:tc>
                  <a:txBody>
                    <a:bodyPr/>
                    <a:lstStyle/>
                    <a:p>
                      <a:r>
                        <a:rPr lang="en-US" sz="1000" dirty="0" smtClean="0"/>
                        <a:t>100</a:t>
                      </a:r>
                      <a:endParaRPr lang="en-US" sz="1000" dirty="0"/>
                    </a:p>
                  </a:txBody>
                  <a:tcPr/>
                </a:tc>
                <a:tc>
                  <a:txBody>
                    <a:bodyPr/>
                    <a:lstStyle/>
                    <a:p>
                      <a:r>
                        <a:rPr lang="en-US" sz="1000" dirty="0" smtClean="0"/>
                        <a:t>Jan 2000</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Acme Wrench</a:t>
                      </a:r>
                      <a:endParaRPr lang="en-US" sz="1000" dirty="0"/>
                    </a:p>
                  </a:txBody>
                  <a:tcPr/>
                </a:tc>
                <a:tc>
                  <a:txBody>
                    <a:bodyPr/>
                    <a:lstStyle/>
                    <a:p>
                      <a:r>
                        <a:rPr lang="en-US" sz="1000" dirty="0" smtClean="0"/>
                        <a:t>10</a:t>
                      </a:r>
                      <a:endParaRPr lang="en-US" sz="1000" dirty="0"/>
                    </a:p>
                  </a:txBody>
                  <a:tcPr/>
                </a:tc>
                <a:tc>
                  <a:txBody>
                    <a:bodyPr/>
                    <a:lstStyle/>
                    <a:p>
                      <a:r>
                        <a:rPr lang="en-US" sz="1000" dirty="0" smtClean="0"/>
                        <a:t>Sept 2000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Mower</a:t>
                      </a:r>
                      <a:endParaRPr lang="en-US" sz="1000" dirty="0"/>
                    </a:p>
                  </a:txBody>
                  <a:tcPr/>
                </a:tc>
                <a:tc>
                  <a:txBody>
                    <a:bodyPr/>
                    <a:lstStyle/>
                    <a:p>
                      <a:r>
                        <a:rPr lang="en-US" sz="1000" dirty="0" smtClean="0"/>
                        <a:t>120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Rake</a:t>
                      </a:r>
                      <a:endParaRPr lang="en-US" sz="1000" dirty="0"/>
                    </a:p>
                  </a:txBody>
                  <a:tcPr/>
                </a:tc>
                <a:tc>
                  <a:txBody>
                    <a:bodyPr/>
                    <a:lstStyle/>
                    <a:p>
                      <a:r>
                        <a:rPr lang="en-US" sz="1000" dirty="0" smtClean="0"/>
                        <a:t>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Ace</a:t>
                      </a:r>
                      <a:r>
                        <a:rPr lang="en-US" sz="1000" baseline="0" dirty="0" smtClean="0"/>
                        <a:t> </a:t>
                      </a:r>
                      <a:r>
                        <a:rPr lang="en-US" sz="1000" dirty="0" smtClean="0"/>
                        <a:t>Hammer</a:t>
                      </a:r>
                      <a:endParaRPr lang="en-US" sz="1000" dirty="0"/>
                    </a:p>
                  </a:txBody>
                  <a:tcPr/>
                </a:tc>
                <a:tc>
                  <a:txBody>
                    <a:bodyPr/>
                    <a:lstStyle/>
                    <a:p>
                      <a:r>
                        <a:rPr lang="en-US" sz="1000" dirty="0" smtClean="0"/>
                        <a:t>15</a:t>
                      </a:r>
                      <a:endParaRPr lang="en-US" sz="1000" dirty="0"/>
                    </a:p>
                  </a:txBody>
                  <a:tcPr/>
                </a:tc>
                <a:tc>
                  <a:txBody>
                    <a:bodyPr/>
                    <a:lstStyle/>
                    <a:p>
                      <a:r>
                        <a:rPr lang="en-US" sz="1000" dirty="0" smtClean="0"/>
                        <a:t>July 2002</a:t>
                      </a:r>
                      <a:endParaRPr lang="en-US" sz="10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31608613"/>
              </p:ext>
            </p:extLst>
          </p:nvPr>
        </p:nvGraphicFramePr>
        <p:xfrm>
          <a:off x="1269170" y="1347052"/>
          <a:ext cx="1881845" cy="975360"/>
        </p:xfrm>
        <a:graphic>
          <a:graphicData uri="http://schemas.openxmlformats.org/drawingml/2006/table">
            <a:tbl>
              <a:tblPr firstRow="1" bandRow="1">
                <a:tableStyleId>{5C22544A-7EE6-4342-B048-85BDC9FD1C3A}</a:tableStyleId>
              </a:tblPr>
              <a:tblGrid>
                <a:gridCol w="1164951"/>
                <a:gridCol w="716894"/>
              </a:tblGrid>
              <a:tr h="0">
                <a:tc>
                  <a:txBody>
                    <a:bodyPr/>
                    <a:lstStyle/>
                    <a:p>
                      <a:r>
                        <a:rPr lang="en-US" sz="1000" dirty="0" smtClean="0"/>
                        <a:t>Customer</a:t>
                      </a:r>
                      <a:endParaRPr lang="en-US" sz="1000" dirty="0"/>
                    </a:p>
                  </a:txBody>
                  <a:tcPr/>
                </a:tc>
                <a:tc>
                  <a:txBody>
                    <a:bodyPr/>
                    <a:lstStyle/>
                    <a:p>
                      <a:r>
                        <a:rPr lang="en-US" sz="1000" dirty="0" smtClean="0"/>
                        <a:t>Zip</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99000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11000</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99000</a:t>
                      </a:r>
                      <a:endParaRPr lang="en-US" sz="1000" dirty="0"/>
                    </a:p>
                  </a:txBody>
                  <a:tcPr/>
                </a:tc>
              </a:tr>
            </a:tbl>
          </a:graphicData>
        </a:graphic>
      </p:graphicFrame>
    </p:spTree>
    <p:extLst>
      <p:ext uri="{BB962C8B-B14F-4D97-AF65-F5344CB8AC3E}">
        <p14:creationId xmlns:p14="http://schemas.microsoft.com/office/powerpoint/2010/main" val="364800692"/>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885119" y="381000"/>
            <a:ext cx="7796215" cy="762000"/>
          </a:xfrm>
        </p:spPr>
        <p:txBody>
          <a:bodyPr/>
          <a:lstStyle/>
          <a:p>
            <a:pPr>
              <a:defRPr/>
            </a:pPr>
            <a:r>
              <a:rPr lang="en-US" sz="4000" dirty="0"/>
              <a:t>Data Reduction Strategies</a:t>
            </a:r>
            <a:endParaRPr lang="en-US" dirty="0"/>
          </a:p>
        </p:txBody>
      </p:sp>
      <p:sp>
        <p:nvSpPr>
          <p:cNvPr id="179203" name="Rectangle 3"/>
          <p:cNvSpPr>
            <a:spLocks noGrp="1" noChangeArrowheads="1"/>
          </p:cNvSpPr>
          <p:nvPr>
            <p:ph type="body" idx="1"/>
          </p:nvPr>
        </p:nvSpPr>
        <p:spPr>
          <a:xfrm>
            <a:off x="304800" y="1524000"/>
            <a:ext cx="8610600" cy="5162550"/>
          </a:xfrm>
        </p:spPr>
        <p:txBody>
          <a:bodyPr/>
          <a:lstStyle/>
          <a:p>
            <a:pPr>
              <a:defRPr/>
            </a:pPr>
            <a:r>
              <a:rPr lang="en-US" sz="2800"/>
              <a:t>Warehouse may store terabytes of data: Complex data analysis/mining may take a very long time to run on the complete data set</a:t>
            </a:r>
          </a:p>
          <a:p>
            <a:pPr>
              <a:defRPr/>
            </a:pPr>
            <a:r>
              <a:rPr lang="en-US" sz="2800"/>
              <a:t>Data reduction </a:t>
            </a:r>
          </a:p>
          <a:p>
            <a:pPr lvl="1">
              <a:defRPr/>
            </a:pPr>
            <a:r>
              <a:rPr lang="en-US" sz="2400"/>
              <a:t>Obtains a reduced representation of the data set that is much smaller in volume but yet produces the same (or almost the same) analytical results</a:t>
            </a:r>
          </a:p>
          <a:p>
            <a:pPr>
              <a:defRPr/>
            </a:pPr>
            <a:r>
              <a:rPr lang="en-US" sz="2800">
                <a:solidFill>
                  <a:schemeClr val="hlink"/>
                </a:solidFill>
              </a:rPr>
              <a:t>Data reduction strategies</a:t>
            </a:r>
          </a:p>
          <a:p>
            <a:pPr lvl="1">
              <a:defRPr/>
            </a:pPr>
            <a:r>
              <a:rPr lang="en-US" sz="2400">
                <a:solidFill>
                  <a:schemeClr val="folHlink"/>
                </a:solidFill>
              </a:rPr>
              <a:t>Dimensionality reduction</a:t>
            </a:r>
          </a:p>
          <a:p>
            <a:pPr lvl="1">
              <a:defRPr/>
            </a:pPr>
            <a:r>
              <a:rPr lang="en-US" sz="2400">
                <a:solidFill>
                  <a:schemeClr val="folHlink"/>
                </a:solidFill>
              </a:rPr>
              <a:t>Numerosity reduction</a:t>
            </a:r>
          </a:p>
          <a:p>
            <a:pPr lvl="1">
              <a:defRPr/>
            </a:pPr>
            <a:r>
              <a:rPr lang="en-US" sz="2400">
                <a:solidFill>
                  <a:schemeClr val="folHlink"/>
                </a:solidFill>
              </a:rPr>
              <a:t>Discretization and concept hierarchy generation</a:t>
            </a:r>
          </a:p>
        </p:txBody>
      </p:sp>
    </p:spTree>
    <p:extLst>
      <p:ext uri="{BB962C8B-B14F-4D97-AF65-F5344CB8AC3E}">
        <p14:creationId xmlns:p14="http://schemas.microsoft.com/office/powerpoint/2010/main" val="3924483396"/>
      </p:ext>
    </p:extLst>
  </p:cSld>
  <p:clrMapOvr>
    <a:masterClrMapping/>
  </p:clrMapOvr>
  <p:transition>
    <p:checker dir="vert"/>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115550" y="381000"/>
            <a:ext cx="7086600" cy="838200"/>
          </a:xfrm>
        </p:spPr>
        <p:txBody>
          <a:bodyPr/>
          <a:lstStyle/>
          <a:p>
            <a:pPr>
              <a:defRPr/>
            </a:pPr>
            <a:r>
              <a:rPr lang="en-US" dirty="0"/>
              <a:t>Dimensionality Reduction</a:t>
            </a:r>
          </a:p>
        </p:txBody>
      </p:sp>
      <p:sp>
        <p:nvSpPr>
          <p:cNvPr id="181251" name="Rectangle 3"/>
          <p:cNvSpPr>
            <a:spLocks noGrp="1" noChangeArrowheads="1"/>
          </p:cNvSpPr>
          <p:nvPr>
            <p:ph type="body" idx="1"/>
          </p:nvPr>
        </p:nvSpPr>
        <p:spPr>
          <a:xfrm>
            <a:off x="304800" y="1393535"/>
            <a:ext cx="8610600" cy="5010150"/>
          </a:xfrm>
        </p:spPr>
        <p:txBody>
          <a:bodyPr/>
          <a:lstStyle/>
          <a:p>
            <a:pPr>
              <a:defRPr/>
            </a:pPr>
            <a:r>
              <a:rPr lang="en-US" sz="2800" dirty="0"/>
              <a:t>Feature selection (i.e., attribute subset selection):</a:t>
            </a:r>
          </a:p>
          <a:p>
            <a:pPr lvl="1">
              <a:defRPr/>
            </a:pPr>
            <a:r>
              <a:rPr lang="en-US" sz="2400" dirty="0"/>
              <a:t>Select a minimum possible set of features</a:t>
            </a:r>
            <a:endParaRPr lang="en-US" sz="2400" dirty="0">
              <a:sym typeface="Symbol" pitchFamily="18" charset="2"/>
            </a:endParaRPr>
          </a:p>
          <a:p>
            <a:pPr lvl="1">
              <a:defRPr/>
            </a:pPr>
            <a:r>
              <a:rPr lang="en-US" sz="2400" dirty="0">
                <a:sym typeface="Symbol" pitchFamily="18" charset="2"/>
              </a:rPr>
              <a:t>reduce # of patterns in the patterns, easier to understand</a:t>
            </a:r>
          </a:p>
          <a:p>
            <a:pPr>
              <a:defRPr/>
            </a:pPr>
            <a:r>
              <a:rPr lang="en-US" sz="2800" dirty="0">
                <a:sym typeface="Symbol" pitchFamily="18" charset="2"/>
              </a:rPr>
              <a:t>Heuristic methods (due to exponential # of choices):</a:t>
            </a:r>
          </a:p>
          <a:p>
            <a:pPr lvl="1">
              <a:defRPr/>
            </a:pPr>
            <a:r>
              <a:rPr lang="en-US" sz="2400" dirty="0">
                <a:sym typeface="Symbol" pitchFamily="18" charset="2"/>
              </a:rPr>
              <a:t>step-wise forward selection</a:t>
            </a:r>
          </a:p>
          <a:p>
            <a:pPr lvl="1">
              <a:defRPr/>
            </a:pPr>
            <a:r>
              <a:rPr lang="en-US" sz="2400" dirty="0">
                <a:sym typeface="Symbol" pitchFamily="18" charset="2"/>
              </a:rPr>
              <a:t>step-wise backward elimination</a:t>
            </a:r>
          </a:p>
          <a:p>
            <a:pPr lvl="1">
              <a:defRPr/>
            </a:pPr>
            <a:r>
              <a:rPr lang="en-US" sz="2400" dirty="0">
                <a:sym typeface="Symbol" pitchFamily="18" charset="2"/>
              </a:rPr>
              <a:t>combining forward selection and backward elimination</a:t>
            </a:r>
          </a:p>
          <a:p>
            <a:pPr lvl="1">
              <a:defRPr/>
            </a:pPr>
            <a:r>
              <a:rPr lang="en-US" sz="2400" dirty="0">
                <a:sym typeface="Symbol" pitchFamily="18" charset="2"/>
              </a:rPr>
              <a:t>decision-tree induction</a:t>
            </a:r>
          </a:p>
        </p:txBody>
      </p:sp>
    </p:spTree>
    <p:extLst>
      <p:ext uri="{BB962C8B-B14F-4D97-AF65-F5344CB8AC3E}">
        <p14:creationId xmlns:p14="http://schemas.microsoft.com/office/powerpoint/2010/main" val="13600149"/>
      </p:ext>
    </p:extLst>
  </p:cSld>
  <p:clrMapOvr>
    <a:masterClrMapping/>
  </p:clrMapOvr>
  <p:transition>
    <p:checker dir="vert"/>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219200" y="42545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3600" b="1">
                <a:latin typeface="Times New Roman" pitchFamily="18" charset="0"/>
              </a:rPr>
              <a:t>Example of Decision Tree Induction</a:t>
            </a:r>
          </a:p>
        </p:txBody>
      </p:sp>
      <p:sp>
        <p:nvSpPr>
          <p:cNvPr id="125955" name="Text Box 3"/>
          <p:cNvSpPr txBox="1">
            <a:spLocks noChangeArrowheads="1"/>
          </p:cNvSpPr>
          <p:nvPr/>
        </p:nvSpPr>
        <p:spPr bwMode="auto">
          <a:xfrm>
            <a:off x="1295400" y="1752600"/>
            <a:ext cx="3476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Initial attribute set:</a:t>
            </a:r>
          </a:p>
          <a:p>
            <a:r>
              <a:rPr lang="en-US" altLang="en-US" sz="2400">
                <a:latin typeface="Times New Roman" pitchFamily="18" charset="0"/>
              </a:rPr>
              <a:t>{A1, A2, A3, A4, A5, A6}</a:t>
            </a:r>
          </a:p>
        </p:txBody>
      </p:sp>
      <p:sp>
        <p:nvSpPr>
          <p:cNvPr id="125956" name="Rectangle 4"/>
          <p:cNvSpPr>
            <a:spLocks noChangeArrowheads="1"/>
          </p:cNvSpPr>
          <p:nvPr/>
        </p:nvSpPr>
        <p:spPr bwMode="auto">
          <a:xfrm>
            <a:off x="3881438" y="2598738"/>
            <a:ext cx="865187" cy="519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57" name="Text Box 5"/>
          <p:cNvSpPr txBox="1">
            <a:spLocks noChangeArrowheads="1"/>
          </p:cNvSpPr>
          <p:nvPr/>
        </p:nvSpPr>
        <p:spPr bwMode="auto">
          <a:xfrm>
            <a:off x="3963988" y="2619375"/>
            <a:ext cx="88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A4 ?</a:t>
            </a:r>
          </a:p>
        </p:txBody>
      </p:sp>
      <p:sp>
        <p:nvSpPr>
          <p:cNvPr id="125958" name="Rectangle 6"/>
          <p:cNvSpPr>
            <a:spLocks noChangeArrowheads="1"/>
          </p:cNvSpPr>
          <p:nvPr/>
        </p:nvSpPr>
        <p:spPr bwMode="auto">
          <a:xfrm>
            <a:off x="2462213" y="3616325"/>
            <a:ext cx="777875" cy="519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59" name="Rectangle 7"/>
          <p:cNvSpPr>
            <a:spLocks noChangeArrowheads="1"/>
          </p:cNvSpPr>
          <p:nvPr/>
        </p:nvSpPr>
        <p:spPr bwMode="auto">
          <a:xfrm>
            <a:off x="5281613" y="3551238"/>
            <a:ext cx="808037" cy="547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60" name="Text Box 8"/>
          <p:cNvSpPr txBox="1">
            <a:spLocks noChangeArrowheads="1"/>
          </p:cNvSpPr>
          <p:nvPr/>
        </p:nvSpPr>
        <p:spPr bwMode="auto">
          <a:xfrm>
            <a:off x="2460625" y="3643313"/>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A1?</a:t>
            </a:r>
          </a:p>
        </p:txBody>
      </p:sp>
      <p:sp>
        <p:nvSpPr>
          <p:cNvPr id="125961" name="Text Box 9"/>
          <p:cNvSpPr txBox="1">
            <a:spLocks noChangeArrowheads="1"/>
          </p:cNvSpPr>
          <p:nvPr/>
        </p:nvSpPr>
        <p:spPr bwMode="auto">
          <a:xfrm>
            <a:off x="5305425" y="3614738"/>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A6?</a:t>
            </a:r>
          </a:p>
        </p:txBody>
      </p:sp>
      <p:sp>
        <p:nvSpPr>
          <p:cNvPr id="125962" name="Oval 10"/>
          <p:cNvSpPr>
            <a:spLocks noChangeArrowheads="1"/>
          </p:cNvSpPr>
          <p:nvPr/>
        </p:nvSpPr>
        <p:spPr bwMode="auto">
          <a:xfrm>
            <a:off x="1443038" y="4935538"/>
            <a:ext cx="1139825" cy="606425"/>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63" name="Text Box 11"/>
          <p:cNvSpPr txBox="1">
            <a:spLocks noChangeArrowheads="1"/>
          </p:cNvSpPr>
          <p:nvPr/>
        </p:nvSpPr>
        <p:spPr bwMode="auto">
          <a:xfrm>
            <a:off x="1509713" y="50307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Class 1</a:t>
            </a:r>
          </a:p>
        </p:txBody>
      </p:sp>
      <p:sp>
        <p:nvSpPr>
          <p:cNvPr id="125964" name="Rectangle 12"/>
          <p:cNvSpPr>
            <a:spLocks noChangeArrowheads="1"/>
          </p:cNvSpPr>
          <p:nvPr/>
        </p:nvSpPr>
        <p:spPr bwMode="auto">
          <a:xfrm>
            <a:off x="3127375" y="498316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Class 2</a:t>
            </a:r>
          </a:p>
        </p:txBody>
      </p:sp>
      <p:sp>
        <p:nvSpPr>
          <p:cNvPr id="125965" name="Rectangle 13"/>
          <p:cNvSpPr>
            <a:spLocks noChangeArrowheads="1"/>
          </p:cNvSpPr>
          <p:nvPr/>
        </p:nvSpPr>
        <p:spPr bwMode="auto">
          <a:xfrm>
            <a:off x="4654550" y="502443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Class 1</a:t>
            </a:r>
          </a:p>
        </p:txBody>
      </p:sp>
      <p:sp>
        <p:nvSpPr>
          <p:cNvPr id="125966" name="Rectangle 14"/>
          <p:cNvSpPr>
            <a:spLocks noChangeArrowheads="1"/>
          </p:cNvSpPr>
          <p:nvPr/>
        </p:nvSpPr>
        <p:spPr bwMode="auto">
          <a:xfrm>
            <a:off x="6056313" y="4954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Class 2</a:t>
            </a:r>
          </a:p>
        </p:txBody>
      </p:sp>
      <p:sp>
        <p:nvSpPr>
          <p:cNvPr id="125967" name="Oval 15"/>
          <p:cNvSpPr>
            <a:spLocks noChangeArrowheads="1"/>
          </p:cNvSpPr>
          <p:nvPr/>
        </p:nvSpPr>
        <p:spPr bwMode="auto">
          <a:xfrm>
            <a:off x="3052763" y="4929188"/>
            <a:ext cx="1139825" cy="606425"/>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68" name="Oval 16"/>
          <p:cNvSpPr>
            <a:spLocks noChangeArrowheads="1"/>
          </p:cNvSpPr>
          <p:nvPr/>
        </p:nvSpPr>
        <p:spPr bwMode="auto">
          <a:xfrm>
            <a:off x="4625975" y="4943475"/>
            <a:ext cx="1139825" cy="606425"/>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69" name="Oval 17"/>
          <p:cNvSpPr>
            <a:spLocks noChangeArrowheads="1"/>
          </p:cNvSpPr>
          <p:nvPr/>
        </p:nvSpPr>
        <p:spPr bwMode="auto">
          <a:xfrm>
            <a:off x="5953125" y="4899025"/>
            <a:ext cx="1139825" cy="606425"/>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25970" name="Line 18"/>
          <p:cNvSpPr>
            <a:spLocks noChangeShapeType="1"/>
          </p:cNvSpPr>
          <p:nvPr/>
        </p:nvSpPr>
        <p:spPr bwMode="auto">
          <a:xfrm flipH="1">
            <a:off x="2843213" y="3132138"/>
            <a:ext cx="1414462" cy="476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1" name="Line 19"/>
          <p:cNvSpPr>
            <a:spLocks noChangeShapeType="1"/>
          </p:cNvSpPr>
          <p:nvPr/>
        </p:nvSpPr>
        <p:spPr bwMode="auto">
          <a:xfrm>
            <a:off x="4271963" y="3132138"/>
            <a:ext cx="1355725"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2" name="Line 20"/>
          <p:cNvSpPr>
            <a:spLocks noChangeShapeType="1"/>
          </p:cNvSpPr>
          <p:nvPr/>
        </p:nvSpPr>
        <p:spPr bwMode="auto">
          <a:xfrm flipH="1">
            <a:off x="2020888" y="4141788"/>
            <a:ext cx="808037" cy="779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3" name="Line 21"/>
          <p:cNvSpPr>
            <a:spLocks noChangeShapeType="1"/>
          </p:cNvSpPr>
          <p:nvPr/>
        </p:nvSpPr>
        <p:spPr bwMode="auto">
          <a:xfrm>
            <a:off x="2828925" y="4141788"/>
            <a:ext cx="763588"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4" name="Line 22"/>
          <p:cNvSpPr>
            <a:spLocks noChangeShapeType="1"/>
          </p:cNvSpPr>
          <p:nvPr/>
        </p:nvSpPr>
        <p:spPr bwMode="auto">
          <a:xfrm flipH="1">
            <a:off x="5180013" y="4113213"/>
            <a:ext cx="504825" cy="836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5" name="Line 23"/>
          <p:cNvSpPr>
            <a:spLocks noChangeShapeType="1"/>
          </p:cNvSpPr>
          <p:nvPr/>
        </p:nvSpPr>
        <p:spPr bwMode="auto">
          <a:xfrm>
            <a:off x="5715000" y="4098925"/>
            <a:ext cx="808038"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76" name="Text Box 24"/>
          <p:cNvSpPr txBox="1">
            <a:spLocks noChangeArrowheads="1"/>
          </p:cNvSpPr>
          <p:nvPr/>
        </p:nvSpPr>
        <p:spPr bwMode="auto">
          <a:xfrm>
            <a:off x="715963" y="56784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sz="2400">
              <a:latin typeface="Times New Roman" pitchFamily="18" charset="0"/>
            </a:endParaRPr>
          </a:p>
        </p:txBody>
      </p:sp>
      <p:grpSp>
        <p:nvGrpSpPr>
          <p:cNvPr id="125977" name="Group 25"/>
          <p:cNvGrpSpPr>
            <a:grpSpLocks/>
          </p:cNvGrpSpPr>
          <p:nvPr/>
        </p:nvGrpSpPr>
        <p:grpSpPr bwMode="auto">
          <a:xfrm>
            <a:off x="779463" y="5810250"/>
            <a:ext cx="652462" cy="366713"/>
            <a:chOff x="491" y="3660"/>
            <a:chExt cx="411" cy="231"/>
          </a:xfrm>
        </p:grpSpPr>
        <p:sp>
          <p:nvSpPr>
            <p:cNvPr id="125979" name="Line 26"/>
            <p:cNvSpPr>
              <a:spLocks noChangeShapeType="1"/>
            </p:cNvSpPr>
            <p:nvPr/>
          </p:nvSpPr>
          <p:spPr bwMode="auto">
            <a:xfrm>
              <a:off x="491" y="3773"/>
              <a:ext cx="27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5980" name="Text Box 27"/>
            <p:cNvSpPr txBox="1">
              <a:spLocks noChangeArrowheads="1"/>
            </p:cNvSpPr>
            <p:nvPr/>
          </p:nvSpPr>
          <p:spPr bwMode="auto">
            <a:xfrm>
              <a:off x="705" y="3660"/>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a:latin typeface="Times New Roman" pitchFamily="18" charset="0"/>
                </a:rPr>
                <a:t>&gt;</a:t>
              </a:r>
              <a:endParaRPr lang="en-US" altLang="en-US" sz="2400">
                <a:latin typeface="Times New Roman" pitchFamily="18" charset="0"/>
              </a:endParaRPr>
            </a:p>
          </p:txBody>
        </p:sp>
      </p:grpSp>
      <p:sp>
        <p:nvSpPr>
          <p:cNvPr id="125978" name="Text Box 28"/>
          <p:cNvSpPr txBox="1">
            <a:spLocks noChangeArrowheads="1"/>
          </p:cNvSpPr>
          <p:nvPr/>
        </p:nvSpPr>
        <p:spPr bwMode="auto">
          <a:xfrm>
            <a:off x="1422400" y="5737225"/>
            <a:ext cx="470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Reduced attribute set:  {A1, A4, A6}</a:t>
            </a:r>
          </a:p>
        </p:txBody>
      </p:sp>
    </p:spTree>
    <p:extLst>
      <p:ext uri="{BB962C8B-B14F-4D97-AF65-F5344CB8AC3E}">
        <p14:creationId xmlns:p14="http://schemas.microsoft.com/office/powerpoint/2010/main" val="1057562856"/>
      </p:ext>
    </p:extLst>
  </p:cSld>
  <p:clrMapOvr>
    <a:masterClrMapping/>
  </p:clrMapOvr>
  <p:transition>
    <p:checker dir="vert"/>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1143000" y="381000"/>
            <a:ext cx="7696200" cy="838200"/>
          </a:xfrm>
        </p:spPr>
        <p:txBody>
          <a:bodyPr/>
          <a:lstStyle/>
          <a:p>
            <a:pPr>
              <a:defRPr/>
            </a:pPr>
            <a:r>
              <a:rPr lang="en-US"/>
              <a:t>Heuristic Feature Selection Methods</a:t>
            </a:r>
          </a:p>
        </p:txBody>
      </p:sp>
      <p:sp>
        <p:nvSpPr>
          <p:cNvPr id="183299" name="Rectangle 3"/>
          <p:cNvSpPr>
            <a:spLocks noGrp="1" noChangeArrowheads="1"/>
          </p:cNvSpPr>
          <p:nvPr>
            <p:ph type="body" idx="1"/>
          </p:nvPr>
        </p:nvSpPr>
        <p:spPr>
          <a:xfrm>
            <a:off x="381000" y="1676400"/>
            <a:ext cx="8382000" cy="4933950"/>
          </a:xfrm>
        </p:spPr>
        <p:txBody>
          <a:bodyPr/>
          <a:lstStyle/>
          <a:p>
            <a:pPr>
              <a:lnSpc>
                <a:spcPct val="90000"/>
              </a:lnSpc>
              <a:defRPr/>
            </a:pPr>
            <a:r>
              <a:rPr lang="en-US" sz="2800"/>
              <a:t>There are </a:t>
            </a:r>
            <a:r>
              <a:rPr lang="en-US" sz="2800" i="1"/>
              <a:t>2</a:t>
            </a:r>
            <a:r>
              <a:rPr lang="en-US" sz="2800" i="1" baseline="30000"/>
              <a:t>d</a:t>
            </a:r>
            <a:r>
              <a:rPr lang="en-US" sz="2800" baseline="30000"/>
              <a:t> </a:t>
            </a:r>
            <a:r>
              <a:rPr lang="en-US" sz="2800"/>
              <a:t>possible sub-features of </a:t>
            </a:r>
            <a:r>
              <a:rPr lang="en-US" sz="2800" i="1"/>
              <a:t>d</a:t>
            </a:r>
            <a:r>
              <a:rPr lang="en-US" sz="2800"/>
              <a:t> features</a:t>
            </a:r>
          </a:p>
          <a:p>
            <a:pPr>
              <a:lnSpc>
                <a:spcPct val="90000"/>
              </a:lnSpc>
              <a:defRPr/>
            </a:pPr>
            <a:r>
              <a:rPr lang="en-US" sz="2800"/>
              <a:t>Several heuristic feature selection methods:</a:t>
            </a:r>
          </a:p>
          <a:p>
            <a:pPr lvl="1">
              <a:lnSpc>
                <a:spcPct val="90000"/>
              </a:lnSpc>
              <a:defRPr/>
            </a:pPr>
            <a:r>
              <a:rPr lang="en-US" sz="2400"/>
              <a:t>Best single features under the feature independence assumption: choose by significance tests.</a:t>
            </a:r>
          </a:p>
          <a:p>
            <a:pPr lvl="1">
              <a:lnSpc>
                <a:spcPct val="90000"/>
              </a:lnSpc>
              <a:defRPr/>
            </a:pPr>
            <a:r>
              <a:rPr lang="en-US" sz="2400"/>
              <a:t>Best step-wise feature selection: </a:t>
            </a:r>
          </a:p>
          <a:p>
            <a:pPr lvl="2">
              <a:lnSpc>
                <a:spcPct val="90000"/>
              </a:lnSpc>
              <a:defRPr/>
            </a:pPr>
            <a:r>
              <a:rPr lang="en-US"/>
              <a:t>The best single-feature is picked first</a:t>
            </a:r>
          </a:p>
          <a:p>
            <a:pPr lvl="2">
              <a:lnSpc>
                <a:spcPct val="90000"/>
              </a:lnSpc>
              <a:defRPr/>
            </a:pPr>
            <a:r>
              <a:rPr lang="en-US"/>
              <a:t>Then next best feature condition to the first, ...</a:t>
            </a:r>
          </a:p>
          <a:p>
            <a:pPr lvl="1">
              <a:lnSpc>
                <a:spcPct val="90000"/>
              </a:lnSpc>
              <a:defRPr/>
            </a:pPr>
            <a:r>
              <a:rPr lang="en-US" sz="2400"/>
              <a:t>Step-wise feature elimination:</a:t>
            </a:r>
          </a:p>
          <a:p>
            <a:pPr lvl="2">
              <a:lnSpc>
                <a:spcPct val="90000"/>
              </a:lnSpc>
              <a:defRPr/>
            </a:pPr>
            <a:r>
              <a:rPr lang="en-US"/>
              <a:t>Repeatedly eliminate the worst feature</a:t>
            </a:r>
          </a:p>
          <a:p>
            <a:pPr lvl="1">
              <a:lnSpc>
                <a:spcPct val="90000"/>
              </a:lnSpc>
              <a:defRPr/>
            </a:pPr>
            <a:r>
              <a:rPr lang="en-US" sz="2400"/>
              <a:t>Best combined feature selection and elimination:</a:t>
            </a:r>
          </a:p>
          <a:p>
            <a:pPr lvl="1">
              <a:lnSpc>
                <a:spcPct val="90000"/>
              </a:lnSpc>
              <a:defRPr/>
            </a:pPr>
            <a:r>
              <a:rPr lang="en-US" sz="2400"/>
              <a:t>Optimal branch and bound:</a:t>
            </a:r>
          </a:p>
          <a:p>
            <a:pPr lvl="2">
              <a:lnSpc>
                <a:spcPct val="90000"/>
              </a:lnSpc>
              <a:defRPr/>
            </a:pPr>
            <a:r>
              <a:rPr lang="en-US">
                <a:sym typeface="Symbol" pitchFamily="18" charset="2"/>
              </a:rPr>
              <a:t>Use feature elimination and backtracking</a:t>
            </a:r>
          </a:p>
        </p:txBody>
      </p:sp>
    </p:spTree>
    <p:extLst>
      <p:ext uri="{BB962C8B-B14F-4D97-AF65-F5344CB8AC3E}">
        <p14:creationId xmlns:p14="http://schemas.microsoft.com/office/powerpoint/2010/main" val="1382479618"/>
      </p:ext>
    </p:extLst>
  </p:cSld>
  <p:clrMapOvr>
    <a:masterClrMapping/>
  </p:clrMapOvr>
  <p:transition>
    <p:checker dir="vert"/>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600200" y="381000"/>
            <a:ext cx="4800600" cy="838200"/>
          </a:xfrm>
        </p:spPr>
        <p:txBody>
          <a:bodyPr/>
          <a:lstStyle/>
          <a:p>
            <a:pPr>
              <a:defRPr/>
            </a:pPr>
            <a:r>
              <a:rPr lang="en-US"/>
              <a:t>Data Compression</a:t>
            </a:r>
          </a:p>
        </p:txBody>
      </p:sp>
      <p:sp>
        <p:nvSpPr>
          <p:cNvPr id="184323" name="Rectangle 3"/>
          <p:cNvSpPr>
            <a:spLocks noGrp="1" noChangeArrowheads="1"/>
          </p:cNvSpPr>
          <p:nvPr>
            <p:ph type="body" idx="1"/>
          </p:nvPr>
        </p:nvSpPr>
        <p:spPr>
          <a:xfrm>
            <a:off x="457200" y="1524000"/>
            <a:ext cx="8382000" cy="5162550"/>
          </a:xfrm>
        </p:spPr>
        <p:txBody>
          <a:bodyPr/>
          <a:lstStyle/>
          <a:p>
            <a:pPr>
              <a:defRPr/>
            </a:pPr>
            <a:r>
              <a:rPr lang="en-US" sz="2800"/>
              <a:t>String compression</a:t>
            </a:r>
          </a:p>
          <a:p>
            <a:pPr lvl="1">
              <a:defRPr/>
            </a:pPr>
            <a:r>
              <a:rPr lang="en-US" sz="2400"/>
              <a:t>There are extensive theories and well-tuned algorithms</a:t>
            </a:r>
          </a:p>
          <a:p>
            <a:pPr lvl="1">
              <a:defRPr/>
            </a:pPr>
            <a:r>
              <a:rPr lang="en-US" sz="2400"/>
              <a:t>Typically lossless</a:t>
            </a:r>
          </a:p>
          <a:p>
            <a:pPr lvl="1">
              <a:defRPr/>
            </a:pPr>
            <a:r>
              <a:rPr lang="en-US" sz="2400"/>
              <a:t>But only limited manipulation is possible without expansion</a:t>
            </a:r>
            <a:endParaRPr lang="en-US" sz="2400">
              <a:sym typeface="Symbol" pitchFamily="18" charset="2"/>
            </a:endParaRPr>
          </a:p>
          <a:p>
            <a:pPr>
              <a:defRPr/>
            </a:pPr>
            <a:r>
              <a:rPr lang="en-US" sz="2800">
                <a:sym typeface="Symbol" pitchFamily="18" charset="2"/>
              </a:rPr>
              <a:t>Audio/video compression</a:t>
            </a:r>
          </a:p>
          <a:p>
            <a:pPr lvl="1">
              <a:defRPr/>
            </a:pPr>
            <a:r>
              <a:rPr lang="en-US" sz="2400">
                <a:sym typeface="Symbol" pitchFamily="18" charset="2"/>
              </a:rPr>
              <a:t>Typically lossy compression, with progressive refinement</a:t>
            </a:r>
          </a:p>
          <a:p>
            <a:pPr lvl="1">
              <a:defRPr/>
            </a:pPr>
            <a:r>
              <a:rPr lang="en-US" sz="2400">
                <a:sym typeface="Symbol" pitchFamily="18" charset="2"/>
              </a:rPr>
              <a:t>Sometimes small fragments of signal can be reconstructed without reconstructing the whole</a:t>
            </a:r>
          </a:p>
          <a:p>
            <a:pPr>
              <a:defRPr/>
            </a:pPr>
            <a:r>
              <a:rPr lang="en-US" sz="2800">
                <a:sym typeface="Symbol" pitchFamily="18" charset="2"/>
              </a:rPr>
              <a:t>Time sequence is not audio</a:t>
            </a:r>
          </a:p>
          <a:p>
            <a:pPr lvl="1">
              <a:defRPr/>
            </a:pPr>
            <a:r>
              <a:rPr lang="en-US" sz="2400">
                <a:sym typeface="Symbol" pitchFamily="18" charset="2"/>
              </a:rPr>
              <a:t>Typically short and vary slowly with time</a:t>
            </a:r>
          </a:p>
        </p:txBody>
      </p:sp>
    </p:spTree>
    <p:extLst>
      <p:ext uri="{BB962C8B-B14F-4D97-AF65-F5344CB8AC3E}">
        <p14:creationId xmlns:p14="http://schemas.microsoft.com/office/powerpoint/2010/main" val="3628629028"/>
      </p:ext>
    </p:extLst>
  </p:cSld>
  <p:clrMapOvr>
    <a:masterClrMapping/>
  </p:clrMapOvr>
  <p:transition>
    <p:checker dir="vert"/>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503363" y="381000"/>
            <a:ext cx="4821237" cy="609600"/>
          </a:xfrm>
        </p:spPr>
        <p:txBody>
          <a:bodyPr/>
          <a:lstStyle/>
          <a:p>
            <a:pPr>
              <a:defRPr/>
            </a:pPr>
            <a:r>
              <a:rPr lang="en-US"/>
              <a:t>Data Compression</a:t>
            </a:r>
          </a:p>
        </p:txBody>
      </p:sp>
      <p:sp>
        <p:nvSpPr>
          <p:cNvPr id="129027" name="AutoShape 3"/>
          <p:cNvSpPr>
            <a:spLocks noChangeArrowheads="1"/>
          </p:cNvSpPr>
          <p:nvPr/>
        </p:nvSpPr>
        <p:spPr bwMode="auto">
          <a:xfrm>
            <a:off x="838200" y="1625600"/>
            <a:ext cx="3446463" cy="2595563"/>
          </a:xfrm>
          <a:prstGeom prst="can">
            <a:avLst>
              <a:gd name="adj" fmla="val 25000"/>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Original Data</a:t>
            </a:r>
          </a:p>
        </p:txBody>
      </p:sp>
      <p:sp>
        <p:nvSpPr>
          <p:cNvPr id="129028" name="AutoShape 4"/>
          <p:cNvSpPr>
            <a:spLocks noChangeArrowheads="1"/>
          </p:cNvSpPr>
          <p:nvPr/>
        </p:nvSpPr>
        <p:spPr bwMode="auto">
          <a:xfrm>
            <a:off x="6175375" y="2249488"/>
            <a:ext cx="2182813" cy="1608137"/>
          </a:xfrm>
          <a:prstGeom prst="cube">
            <a:avLst>
              <a:gd name="adj" fmla="val 25000"/>
            </a:avLst>
          </a:prstGeom>
          <a:solidFill>
            <a:srgbClr val="993366"/>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Compressed </a:t>
            </a:r>
          </a:p>
          <a:p>
            <a:pPr algn="ctr"/>
            <a:r>
              <a:rPr lang="en-US" altLang="en-US" sz="2400">
                <a:latin typeface="Times New Roman" pitchFamily="18" charset="0"/>
              </a:rPr>
              <a:t>Data</a:t>
            </a:r>
          </a:p>
        </p:txBody>
      </p:sp>
      <p:sp>
        <p:nvSpPr>
          <p:cNvPr id="129029" name="Line 5"/>
          <p:cNvSpPr>
            <a:spLocks noChangeShapeType="1"/>
          </p:cNvSpPr>
          <p:nvPr/>
        </p:nvSpPr>
        <p:spPr bwMode="auto">
          <a:xfrm>
            <a:off x="4319588"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030" name="Line 6"/>
          <p:cNvSpPr>
            <a:spLocks noChangeShapeType="1"/>
          </p:cNvSpPr>
          <p:nvPr/>
        </p:nvSpPr>
        <p:spPr bwMode="auto">
          <a:xfrm flipH="1">
            <a:off x="4319588"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031" name="Text Box 7"/>
          <p:cNvSpPr txBox="1">
            <a:spLocks noChangeArrowheads="1"/>
          </p:cNvSpPr>
          <p:nvPr/>
        </p:nvSpPr>
        <p:spPr bwMode="auto">
          <a:xfrm>
            <a:off x="4637088" y="3665538"/>
            <a:ext cx="111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lossless</a:t>
            </a:r>
          </a:p>
        </p:txBody>
      </p:sp>
      <p:sp>
        <p:nvSpPr>
          <p:cNvPr id="129032" name="AutoShape 8"/>
          <p:cNvSpPr>
            <a:spLocks noChangeArrowheads="1"/>
          </p:cNvSpPr>
          <p:nvPr/>
        </p:nvSpPr>
        <p:spPr bwMode="auto">
          <a:xfrm>
            <a:off x="950913"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Original Data</a:t>
            </a:r>
          </a:p>
          <a:p>
            <a:pPr algn="ctr"/>
            <a:r>
              <a:rPr lang="en-US" altLang="en-US" sz="2400">
                <a:latin typeface="Times New Roman" pitchFamily="18" charset="0"/>
              </a:rPr>
              <a:t>Approximated </a:t>
            </a:r>
          </a:p>
        </p:txBody>
      </p:sp>
      <p:sp>
        <p:nvSpPr>
          <p:cNvPr id="129033" name="Line 9"/>
          <p:cNvSpPr>
            <a:spLocks noChangeShapeType="1"/>
          </p:cNvSpPr>
          <p:nvPr/>
        </p:nvSpPr>
        <p:spPr bwMode="auto">
          <a:xfrm flipH="1">
            <a:off x="4252913" y="3875088"/>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034" name="Text Box 10"/>
          <p:cNvSpPr txBox="1">
            <a:spLocks noChangeArrowheads="1"/>
          </p:cNvSpPr>
          <p:nvPr/>
        </p:nvSpPr>
        <p:spPr bwMode="auto">
          <a:xfrm rot="-1797028">
            <a:off x="5227638" y="4783138"/>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lossy</a:t>
            </a:r>
          </a:p>
        </p:txBody>
      </p:sp>
    </p:spTree>
    <p:extLst>
      <p:ext uri="{BB962C8B-B14F-4D97-AF65-F5344CB8AC3E}">
        <p14:creationId xmlns:p14="http://schemas.microsoft.com/office/powerpoint/2010/main" val="1079659126"/>
      </p:ext>
    </p:extLst>
  </p:cSld>
  <p:clrMapOvr>
    <a:masterClrMapping/>
  </p:clrMapOvr>
  <p:transition>
    <p:checker dir="ver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52400" y="228600"/>
            <a:ext cx="6934200" cy="838200"/>
          </a:xfrm>
        </p:spPr>
        <p:txBody>
          <a:bodyPr/>
          <a:lstStyle/>
          <a:p>
            <a:pPr>
              <a:defRPr/>
            </a:pPr>
            <a:r>
              <a:rPr lang="en-US"/>
              <a:t>Wavelet Transforms </a:t>
            </a:r>
          </a:p>
        </p:txBody>
      </p:sp>
      <p:sp>
        <p:nvSpPr>
          <p:cNvPr id="186371" name="Rectangle 3"/>
          <p:cNvSpPr>
            <a:spLocks noGrp="1" noChangeArrowheads="1"/>
          </p:cNvSpPr>
          <p:nvPr>
            <p:ph type="body" idx="1"/>
          </p:nvPr>
        </p:nvSpPr>
        <p:spPr>
          <a:xfrm>
            <a:off x="381000" y="1600200"/>
            <a:ext cx="8458200" cy="4933950"/>
          </a:xfrm>
        </p:spPr>
        <p:txBody>
          <a:bodyPr/>
          <a:lstStyle/>
          <a:p>
            <a:pPr>
              <a:lnSpc>
                <a:spcPct val="110000"/>
              </a:lnSpc>
              <a:defRPr/>
            </a:pPr>
            <a:r>
              <a:rPr lang="en-US" sz="2800"/>
              <a:t>Discrete wavelet transform (DWT): linear signal processing </a:t>
            </a:r>
          </a:p>
          <a:p>
            <a:pPr>
              <a:lnSpc>
                <a:spcPct val="110000"/>
              </a:lnSpc>
              <a:defRPr/>
            </a:pPr>
            <a:r>
              <a:rPr lang="en-US" sz="2800"/>
              <a:t>Compressed approximation: store only a small fraction of the strongest of the wavelet coefficients</a:t>
            </a:r>
          </a:p>
          <a:p>
            <a:pPr>
              <a:lnSpc>
                <a:spcPct val="110000"/>
              </a:lnSpc>
              <a:defRPr/>
            </a:pPr>
            <a:r>
              <a:rPr lang="en-US" sz="2800"/>
              <a:t>Similar to discrete Fourier transform (DFT), but better lossy compression, localized in space</a:t>
            </a:r>
          </a:p>
        </p:txBody>
      </p:sp>
      <p:grpSp>
        <p:nvGrpSpPr>
          <p:cNvPr id="130052" name="Group 4"/>
          <p:cNvGrpSpPr>
            <a:grpSpLocks/>
          </p:cNvGrpSpPr>
          <p:nvPr/>
        </p:nvGrpSpPr>
        <p:grpSpPr bwMode="auto">
          <a:xfrm>
            <a:off x="6400800" y="152400"/>
            <a:ext cx="2590800" cy="1579563"/>
            <a:chOff x="3936" y="96"/>
            <a:chExt cx="1632" cy="995"/>
          </a:xfrm>
        </p:grpSpPr>
        <p:sp>
          <p:nvSpPr>
            <p:cNvPr id="130053" name="Rectangle 5"/>
            <p:cNvSpPr>
              <a:spLocks noChangeArrowheads="1"/>
            </p:cNvSpPr>
            <p:nvPr/>
          </p:nvSpPr>
          <p:spPr bwMode="auto">
            <a:xfrm>
              <a:off x="3936" y="96"/>
              <a:ext cx="1632" cy="96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a:latin typeface="Tahoma" pitchFamily="34" charset="0"/>
                </a:rPr>
                <a:t> </a:t>
              </a:r>
              <a:endParaRPr lang="en-US" altLang="en-US" sz="1600">
                <a:latin typeface="Tahoma" pitchFamily="34" charset="0"/>
              </a:endParaRPr>
            </a:p>
            <a:p>
              <a:pPr algn="ctr" eaLnBrk="1" hangingPunct="1"/>
              <a:endParaRPr lang="en-US" altLang="en-US" sz="2400">
                <a:latin typeface="Tahoma" pitchFamily="34" charset="0"/>
              </a:endParaRPr>
            </a:p>
          </p:txBody>
        </p:sp>
        <p:sp>
          <p:nvSpPr>
            <p:cNvPr id="130054" name="Line 6"/>
            <p:cNvSpPr>
              <a:spLocks noChangeShapeType="1"/>
            </p:cNvSpPr>
            <p:nvPr/>
          </p:nvSpPr>
          <p:spPr bwMode="auto">
            <a:xfrm>
              <a:off x="3984" y="864"/>
              <a:ext cx="14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55" name="Line 7"/>
            <p:cNvSpPr>
              <a:spLocks noChangeShapeType="1"/>
            </p:cNvSpPr>
            <p:nvPr/>
          </p:nvSpPr>
          <p:spPr bwMode="auto">
            <a:xfrm flipH="1" flipV="1">
              <a:off x="4128"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56" name="Line 8"/>
            <p:cNvSpPr>
              <a:spLocks noChangeShapeType="1"/>
            </p:cNvSpPr>
            <p:nvPr/>
          </p:nvSpPr>
          <p:spPr bwMode="auto">
            <a:xfrm>
              <a:off x="4128" y="288"/>
              <a:ext cx="2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57" name="Line 9"/>
            <p:cNvSpPr>
              <a:spLocks noChangeShapeType="1"/>
            </p:cNvSpPr>
            <p:nvPr/>
          </p:nvSpPr>
          <p:spPr bwMode="auto">
            <a:xfrm>
              <a:off x="4416"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58" name="Line 10"/>
            <p:cNvSpPr>
              <a:spLocks noChangeShapeType="1"/>
            </p:cNvSpPr>
            <p:nvPr/>
          </p:nvSpPr>
          <p:spPr bwMode="auto">
            <a:xfrm>
              <a:off x="4416" y="86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59" name="Line 11"/>
            <p:cNvSpPr>
              <a:spLocks noChangeShapeType="1"/>
            </p:cNvSpPr>
            <p:nvPr/>
          </p:nvSpPr>
          <p:spPr bwMode="auto">
            <a:xfrm>
              <a:off x="4848"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0" name="Line 12"/>
            <p:cNvSpPr>
              <a:spLocks noChangeShapeType="1"/>
            </p:cNvSpPr>
            <p:nvPr/>
          </p:nvSpPr>
          <p:spPr bwMode="auto">
            <a:xfrm flipV="1">
              <a:off x="4944" y="336"/>
              <a:ext cx="192" cy="5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1" name="Line 13"/>
            <p:cNvSpPr>
              <a:spLocks noChangeShapeType="1"/>
            </p:cNvSpPr>
            <p:nvPr/>
          </p:nvSpPr>
          <p:spPr bwMode="auto">
            <a:xfrm>
              <a:off x="5136" y="336"/>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2" name="Line 14"/>
            <p:cNvSpPr>
              <a:spLocks noChangeShapeType="1"/>
            </p:cNvSpPr>
            <p:nvPr/>
          </p:nvSpPr>
          <p:spPr bwMode="auto">
            <a:xfrm>
              <a:off x="5232" y="624"/>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3" name="Line 15"/>
            <p:cNvSpPr>
              <a:spLocks noChangeShapeType="1"/>
            </p:cNvSpPr>
            <p:nvPr/>
          </p:nvSpPr>
          <p:spPr bwMode="auto">
            <a:xfrm flipV="1">
              <a:off x="5328" y="864"/>
              <a:ext cx="96" cy="4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4" name="Line 16"/>
            <p:cNvSpPr>
              <a:spLocks noChangeShapeType="1"/>
            </p:cNvSpPr>
            <p:nvPr/>
          </p:nvSpPr>
          <p:spPr bwMode="auto">
            <a:xfrm>
              <a:off x="5424"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0065" name="Rectangle 17"/>
            <p:cNvSpPr>
              <a:spLocks noChangeArrowheads="1"/>
            </p:cNvSpPr>
            <p:nvPr/>
          </p:nvSpPr>
          <p:spPr bwMode="auto">
            <a:xfrm>
              <a:off x="4080" y="864"/>
              <a:ext cx="4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latin typeface="Tahoma" pitchFamily="34" charset="0"/>
                </a:rPr>
                <a:t>Haar2</a:t>
              </a:r>
            </a:p>
          </p:txBody>
        </p:sp>
        <p:sp>
          <p:nvSpPr>
            <p:cNvPr id="130066" name="Rectangle 18"/>
            <p:cNvSpPr>
              <a:spLocks noChangeArrowheads="1"/>
            </p:cNvSpPr>
            <p:nvPr/>
          </p:nvSpPr>
          <p:spPr bwMode="auto">
            <a:xfrm>
              <a:off x="4752" y="864"/>
              <a:ext cx="77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10000"/>
                </a:lnSpc>
                <a:spcBef>
                  <a:spcPct val="20000"/>
                </a:spcBef>
                <a:buClr>
                  <a:schemeClr val="folHlink"/>
                </a:buClr>
                <a:buSzPct val="60000"/>
                <a:buFont typeface="Wingdings" pitchFamily="2" charset="2"/>
                <a:buNone/>
              </a:pPr>
              <a:r>
                <a:rPr lang="en-US" altLang="en-US" sz="1600">
                  <a:latin typeface="Tahoma" pitchFamily="34" charset="0"/>
                </a:rPr>
                <a:t>Daubechie4</a:t>
              </a:r>
            </a:p>
          </p:txBody>
        </p:sp>
      </p:grpSp>
    </p:spTree>
    <p:extLst>
      <p:ext uri="{BB962C8B-B14F-4D97-AF65-F5344CB8AC3E}">
        <p14:creationId xmlns:p14="http://schemas.microsoft.com/office/powerpoint/2010/main" val="279098680"/>
      </p:ext>
    </p:extLst>
  </p:cSld>
  <p:clrMapOvr>
    <a:masterClrMapping/>
  </p:clrMapOvr>
  <p:transition>
    <p:checker dir="vert"/>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p:txBody>
          <a:bodyPr/>
          <a:lstStyle/>
          <a:p>
            <a:pPr>
              <a:lnSpc>
                <a:spcPct val="110000"/>
              </a:lnSpc>
              <a:defRPr/>
            </a:pPr>
            <a:r>
              <a:rPr lang="en-US" sz="2800"/>
              <a:t>Given </a:t>
            </a:r>
            <a:r>
              <a:rPr lang="en-US" sz="2800" i="1"/>
              <a:t>N</a:t>
            </a:r>
            <a:r>
              <a:rPr lang="en-US" sz="2800"/>
              <a:t> data vectors from </a:t>
            </a:r>
            <a:r>
              <a:rPr lang="en-US" sz="2800" i="1"/>
              <a:t>k</a:t>
            </a:r>
            <a:r>
              <a:rPr lang="en-US" sz="2800"/>
              <a:t>-dimensions, find </a:t>
            </a:r>
            <a:r>
              <a:rPr lang="en-US" sz="2800" i="1"/>
              <a:t>c &lt;=  k </a:t>
            </a:r>
            <a:r>
              <a:rPr lang="en-US" sz="2800"/>
              <a:t> orthogonal vectors that can be best used to represent data </a:t>
            </a:r>
          </a:p>
          <a:p>
            <a:pPr lvl="1">
              <a:lnSpc>
                <a:spcPct val="110000"/>
              </a:lnSpc>
              <a:defRPr/>
            </a:pPr>
            <a:r>
              <a:rPr lang="en-US" sz="2400">
                <a:sym typeface="Symbol" pitchFamily="18" charset="2"/>
              </a:rPr>
              <a:t>The original data set is reduced to one consisting of N data vectors on c principal components (reduced dimensions) </a:t>
            </a:r>
            <a:endParaRPr lang="en-US" sz="2400"/>
          </a:p>
          <a:p>
            <a:pPr>
              <a:lnSpc>
                <a:spcPct val="110000"/>
              </a:lnSpc>
              <a:defRPr/>
            </a:pPr>
            <a:r>
              <a:rPr lang="en-US" sz="2800"/>
              <a:t>Each data vector is a linear combination of the </a:t>
            </a:r>
            <a:r>
              <a:rPr lang="en-US" sz="2800" i="1"/>
              <a:t>c</a:t>
            </a:r>
            <a:r>
              <a:rPr lang="en-US" sz="2800"/>
              <a:t> principal component vectors</a:t>
            </a:r>
          </a:p>
          <a:p>
            <a:pPr>
              <a:lnSpc>
                <a:spcPct val="110000"/>
              </a:lnSpc>
              <a:defRPr/>
            </a:pPr>
            <a:r>
              <a:rPr lang="en-US" sz="2800"/>
              <a:t>Works for numeric data only</a:t>
            </a:r>
          </a:p>
          <a:p>
            <a:pPr>
              <a:lnSpc>
                <a:spcPct val="110000"/>
              </a:lnSpc>
              <a:defRPr/>
            </a:pPr>
            <a:r>
              <a:rPr lang="en-US" sz="2800"/>
              <a:t>Used when the number of dimensions is large</a:t>
            </a:r>
          </a:p>
        </p:txBody>
      </p:sp>
      <p:sp>
        <p:nvSpPr>
          <p:cNvPr id="187395" name="Rectangle 3"/>
          <p:cNvSpPr>
            <a:spLocks noGrp="1" noChangeArrowheads="1"/>
          </p:cNvSpPr>
          <p:nvPr>
            <p:ph type="title"/>
          </p:nvPr>
        </p:nvSpPr>
        <p:spPr/>
        <p:txBody>
          <a:bodyPr/>
          <a:lstStyle/>
          <a:p>
            <a:pPr>
              <a:defRPr/>
            </a:pPr>
            <a:r>
              <a:rPr lang="en-US"/>
              <a:t>Principal Component Analysis </a:t>
            </a:r>
          </a:p>
        </p:txBody>
      </p:sp>
    </p:spTree>
    <p:extLst>
      <p:ext uri="{BB962C8B-B14F-4D97-AF65-F5344CB8AC3E}">
        <p14:creationId xmlns:p14="http://schemas.microsoft.com/office/powerpoint/2010/main" val="3013802529"/>
      </p:ext>
    </p:extLst>
  </p:cSld>
  <p:clrMapOvr>
    <a:masterClrMapping/>
  </p:clrMapOvr>
  <p:transition>
    <p:checker dir="ver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Line 2"/>
          <p:cNvSpPr>
            <a:spLocks noChangeShapeType="1"/>
          </p:cNvSpPr>
          <p:nvPr/>
        </p:nvSpPr>
        <p:spPr bwMode="auto">
          <a:xfrm>
            <a:off x="1028700" y="4362450"/>
            <a:ext cx="7105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099" name="Line 3"/>
          <p:cNvSpPr>
            <a:spLocks noChangeShapeType="1"/>
          </p:cNvSpPr>
          <p:nvPr/>
        </p:nvSpPr>
        <p:spPr bwMode="auto">
          <a:xfrm rot="10800000">
            <a:off x="4229100" y="1619250"/>
            <a:ext cx="0" cy="4991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100" name="Oval 4"/>
          <p:cNvSpPr>
            <a:spLocks noChangeArrowheads="1"/>
          </p:cNvSpPr>
          <p:nvPr/>
        </p:nvSpPr>
        <p:spPr bwMode="auto">
          <a:xfrm rot="-1868112">
            <a:off x="2362200" y="3333750"/>
            <a:ext cx="4095750" cy="18097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2101" name="Line 5"/>
          <p:cNvSpPr>
            <a:spLocks noChangeShapeType="1"/>
          </p:cNvSpPr>
          <p:nvPr/>
        </p:nvSpPr>
        <p:spPr bwMode="auto">
          <a:xfrm rot="406919" flipV="1">
            <a:off x="2000250" y="2076450"/>
            <a:ext cx="5124450" cy="41338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102" name="Line 6"/>
          <p:cNvSpPr>
            <a:spLocks noChangeShapeType="1"/>
          </p:cNvSpPr>
          <p:nvPr/>
        </p:nvSpPr>
        <p:spPr bwMode="auto">
          <a:xfrm flipH="1" flipV="1">
            <a:off x="2686050" y="2800350"/>
            <a:ext cx="3124200" cy="31432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103" name="Text Box 7"/>
          <p:cNvSpPr txBox="1">
            <a:spLocks noChangeArrowheads="1"/>
          </p:cNvSpPr>
          <p:nvPr/>
        </p:nvSpPr>
        <p:spPr bwMode="auto">
          <a:xfrm>
            <a:off x="8080375" y="4403725"/>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X1</a:t>
            </a:r>
          </a:p>
        </p:txBody>
      </p:sp>
      <p:sp>
        <p:nvSpPr>
          <p:cNvPr id="132104" name="Text Box 8"/>
          <p:cNvSpPr txBox="1">
            <a:spLocks noChangeArrowheads="1"/>
          </p:cNvSpPr>
          <p:nvPr/>
        </p:nvSpPr>
        <p:spPr bwMode="auto">
          <a:xfrm>
            <a:off x="4308475" y="1431925"/>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X2</a:t>
            </a:r>
          </a:p>
        </p:txBody>
      </p:sp>
      <p:sp>
        <p:nvSpPr>
          <p:cNvPr id="132105" name="Text Box 9"/>
          <p:cNvSpPr txBox="1">
            <a:spLocks noChangeArrowheads="1"/>
          </p:cNvSpPr>
          <p:nvPr/>
        </p:nvSpPr>
        <p:spPr bwMode="auto">
          <a:xfrm>
            <a:off x="7489825" y="2117725"/>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solidFill>
                  <a:schemeClr val="tx2"/>
                </a:solidFill>
                <a:latin typeface="Times New Roman" pitchFamily="18" charset="0"/>
              </a:rPr>
              <a:t>Y1</a:t>
            </a:r>
          </a:p>
        </p:txBody>
      </p:sp>
      <p:sp>
        <p:nvSpPr>
          <p:cNvPr id="132106" name="Text Box 10"/>
          <p:cNvSpPr txBox="1">
            <a:spLocks noChangeArrowheads="1"/>
          </p:cNvSpPr>
          <p:nvPr/>
        </p:nvSpPr>
        <p:spPr bwMode="auto">
          <a:xfrm>
            <a:off x="2022475" y="2574925"/>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solidFill>
                  <a:schemeClr val="tx2"/>
                </a:solidFill>
                <a:latin typeface="Times New Roman" pitchFamily="18" charset="0"/>
              </a:rPr>
              <a:t>Y2</a:t>
            </a:r>
          </a:p>
        </p:txBody>
      </p:sp>
      <p:sp>
        <p:nvSpPr>
          <p:cNvPr id="132107" name="Text Box 11"/>
          <p:cNvSpPr txBox="1">
            <a:spLocks noChangeArrowheads="1"/>
          </p:cNvSpPr>
          <p:nvPr/>
        </p:nvSpPr>
        <p:spPr bwMode="auto">
          <a:xfrm>
            <a:off x="1371600" y="330200"/>
            <a:ext cx="670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3600" b="1">
                <a:latin typeface="Times New Roman" pitchFamily="18" charset="0"/>
              </a:rPr>
              <a:t>Principal Component Analysis</a:t>
            </a:r>
            <a:endParaRPr lang="en-US" altLang="en-US" sz="2400">
              <a:latin typeface="Times New Roman" pitchFamily="18" charset="0"/>
            </a:endParaRPr>
          </a:p>
        </p:txBody>
      </p:sp>
    </p:spTree>
    <p:extLst>
      <p:ext uri="{BB962C8B-B14F-4D97-AF65-F5344CB8AC3E}">
        <p14:creationId xmlns:p14="http://schemas.microsoft.com/office/powerpoint/2010/main" val="2532638673"/>
      </p:ext>
    </p:extLst>
  </p:cSld>
  <p:clrMapOvr>
    <a:masterClrMapping/>
  </p:clrMapOvr>
  <p:transition>
    <p:checker dir="ver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600200" y="381000"/>
            <a:ext cx="5334000" cy="838200"/>
          </a:xfrm>
        </p:spPr>
        <p:txBody>
          <a:bodyPr/>
          <a:lstStyle/>
          <a:p>
            <a:pPr>
              <a:defRPr/>
            </a:pPr>
            <a:r>
              <a:rPr lang="en-US"/>
              <a:t>Numerosity Reduction</a:t>
            </a:r>
          </a:p>
        </p:txBody>
      </p:sp>
      <p:sp>
        <p:nvSpPr>
          <p:cNvPr id="189443" name="Rectangle 3"/>
          <p:cNvSpPr>
            <a:spLocks noGrp="1" noChangeArrowheads="1"/>
          </p:cNvSpPr>
          <p:nvPr>
            <p:ph type="body" idx="1"/>
          </p:nvPr>
        </p:nvSpPr>
        <p:spPr>
          <a:xfrm>
            <a:off x="533400" y="1695450"/>
            <a:ext cx="8077200" cy="4629150"/>
          </a:xfrm>
        </p:spPr>
        <p:txBody>
          <a:bodyPr/>
          <a:lstStyle/>
          <a:p>
            <a:pPr>
              <a:lnSpc>
                <a:spcPct val="110000"/>
              </a:lnSpc>
              <a:defRPr/>
            </a:pPr>
            <a:r>
              <a:rPr lang="en-US" sz="2800"/>
              <a:t>Parametric methods</a:t>
            </a:r>
          </a:p>
          <a:p>
            <a:pPr lvl="1">
              <a:lnSpc>
                <a:spcPct val="110000"/>
              </a:lnSpc>
              <a:defRPr/>
            </a:pPr>
            <a:r>
              <a:rPr lang="en-US" sz="2400"/>
              <a:t>Assume the data fits some model, estimate model parameters, store only the parameters, and discard the data (except possible outliers)</a:t>
            </a:r>
            <a:endParaRPr lang="en-US" sz="2400">
              <a:sym typeface="Symbol" pitchFamily="18" charset="2"/>
            </a:endParaRPr>
          </a:p>
          <a:p>
            <a:pPr lvl="1">
              <a:lnSpc>
                <a:spcPct val="110000"/>
              </a:lnSpc>
              <a:defRPr/>
            </a:pPr>
            <a:r>
              <a:rPr lang="en-US" sz="2400"/>
              <a:t>Log-linear models: obtain value at a point in m-D space as the product on appropriate marginal subspaces </a:t>
            </a:r>
          </a:p>
          <a:p>
            <a:pPr>
              <a:lnSpc>
                <a:spcPct val="110000"/>
              </a:lnSpc>
              <a:defRPr/>
            </a:pPr>
            <a:r>
              <a:rPr lang="en-US" sz="2800"/>
              <a:t>Non-parametric methods</a:t>
            </a:r>
            <a:r>
              <a:rPr lang="en-US" sz="2800">
                <a:sym typeface="Symbol" pitchFamily="18" charset="2"/>
              </a:rPr>
              <a:t> </a:t>
            </a:r>
          </a:p>
          <a:p>
            <a:pPr lvl="1">
              <a:lnSpc>
                <a:spcPct val="110000"/>
              </a:lnSpc>
              <a:defRPr/>
            </a:pPr>
            <a:r>
              <a:rPr lang="en-US" sz="2400">
                <a:sym typeface="Symbol" pitchFamily="18" charset="2"/>
              </a:rPr>
              <a:t>Do not assume models</a:t>
            </a:r>
          </a:p>
          <a:p>
            <a:pPr lvl="1">
              <a:lnSpc>
                <a:spcPct val="110000"/>
              </a:lnSpc>
              <a:defRPr/>
            </a:pPr>
            <a:r>
              <a:rPr lang="en-US" sz="2400">
                <a:sym typeface="Symbol" pitchFamily="18" charset="2"/>
              </a:rPr>
              <a:t>Major families: histograms, clustering, sampling </a:t>
            </a:r>
          </a:p>
        </p:txBody>
      </p:sp>
    </p:spTree>
    <p:extLst>
      <p:ext uri="{BB962C8B-B14F-4D97-AF65-F5344CB8AC3E}">
        <p14:creationId xmlns:p14="http://schemas.microsoft.com/office/powerpoint/2010/main" val="2712705940"/>
      </p:ext>
    </p:extLst>
  </p:cSld>
  <p:clrMapOvr>
    <a:masterClrMapping/>
  </p:clrMapOvr>
  <p:transition>
    <p:checke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to Data Matrix</a:t>
            </a:r>
            <a:endParaRPr lang="en-US" dirty="0"/>
          </a:p>
        </p:txBody>
      </p:sp>
      <p:sp>
        <p:nvSpPr>
          <p:cNvPr id="3" name="Content Placeholder 2"/>
          <p:cNvSpPr>
            <a:spLocks noGrp="1"/>
          </p:cNvSpPr>
          <p:nvPr>
            <p:ph idx="1"/>
          </p:nvPr>
        </p:nvSpPr>
        <p:spPr>
          <a:xfrm>
            <a:off x="152400" y="3275380"/>
            <a:ext cx="8839200" cy="2668219"/>
          </a:xfrm>
        </p:spPr>
        <p:txBody>
          <a:bodyPr>
            <a:normAutofit lnSpcReduction="10000"/>
          </a:bodyPr>
          <a:lstStyle/>
          <a:p>
            <a:r>
              <a:rPr lang="en-US" dirty="0" smtClean="0"/>
              <a:t>Coding Issues among variables</a:t>
            </a:r>
          </a:p>
          <a:p>
            <a:pPr lvl="1">
              <a:lnSpc>
                <a:spcPct val="90000"/>
              </a:lnSpc>
              <a:defRPr/>
            </a:pPr>
            <a:r>
              <a:rPr lang="en-US" dirty="0"/>
              <a:t>i</a:t>
            </a:r>
            <a:r>
              <a:rPr lang="en-US" dirty="0" smtClean="0"/>
              <a:t>mplicit domain knowledge: customers buy items</a:t>
            </a:r>
          </a:p>
          <a:p>
            <a:pPr lvl="1">
              <a:lnSpc>
                <a:spcPct val="90000"/>
              </a:lnSpc>
              <a:defRPr/>
            </a:pPr>
            <a:r>
              <a:rPr lang="en-US" dirty="0"/>
              <a:t>l</a:t>
            </a:r>
            <a:r>
              <a:rPr lang="en-US" dirty="0" smtClean="0"/>
              <a:t>arge number of categorical values: number </a:t>
            </a:r>
            <a:r>
              <a:rPr lang="en-US" dirty="0"/>
              <a:t>of items </a:t>
            </a:r>
            <a:r>
              <a:rPr lang="en-US" dirty="0" smtClean="0"/>
              <a:t>bought</a:t>
            </a:r>
            <a:endParaRPr lang="en-US" dirty="0"/>
          </a:p>
          <a:p>
            <a:pPr lvl="1">
              <a:lnSpc>
                <a:spcPct val="90000"/>
              </a:lnSpc>
              <a:defRPr/>
            </a:pPr>
            <a:r>
              <a:rPr lang="en-US" dirty="0"/>
              <a:t>s</a:t>
            </a:r>
            <a:r>
              <a:rPr lang="en-US" dirty="0" smtClean="0"/>
              <a:t>purious regularities, e.g. “item” </a:t>
            </a:r>
            <a:r>
              <a:rPr lang="en-US" dirty="0"/>
              <a:t>predicts “</a:t>
            </a:r>
            <a:r>
              <a:rPr lang="en-US" dirty="0" smtClean="0"/>
              <a:t>supplier”</a:t>
            </a:r>
          </a:p>
          <a:p>
            <a:pPr lvl="1">
              <a:lnSpc>
                <a:spcPct val="90000"/>
              </a:lnSpc>
              <a:defRPr/>
            </a:pPr>
            <a:r>
              <a:rPr lang="en-US" dirty="0" smtClean="0"/>
              <a:t>usual data issues, e.g. date/time, composite fields, entity resolution, etc..</a:t>
            </a:r>
            <a:endParaRPr lang="en-US" dirty="0"/>
          </a:p>
          <a:p>
            <a:pPr lvl="1"/>
            <a:endParaRPr lang="en-US" dirty="0" smtClean="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42121169"/>
              </p:ext>
            </p:extLst>
          </p:nvPr>
        </p:nvGraphicFramePr>
        <p:xfrm>
          <a:off x="3565565" y="1259430"/>
          <a:ext cx="4501290" cy="1478280"/>
        </p:xfrm>
        <a:graphic>
          <a:graphicData uri="http://schemas.openxmlformats.org/drawingml/2006/table">
            <a:tbl>
              <a:tblPr firstRow="1" bandRow="1">
                <a:tableStyleId>{5C22544A-7EE6-4342-B048-85BDC9FD1C3A}</a:tableStyleId>
              </a:tblPr>
              <a:tblGrid>
                <a:gridCol w="1125322"/>
                <a:gridCol w="1334016"/>
                <a:gridCol w="916630"/>
                <a:gridCol w="1125322"/>
              </a:tblGrid>
              <a:tr h="0">
                <a:tc>
                  <a:txBody>
                    <a:bodyPr/>
                    <a:lstStyle/>
                    <a:p>
                      <a:r>
                        <a:rPr lang="en-US" sz="1100" dirty="0" smtClean="0"/>
                        <a:t>Customer</a:t>
                      </a:r>
                      <a:endParaRPr lang="en-US" sz="1100" dirty="0"/>
                    </a:p>
                  </a:txBody>
                  <a:tcPr/>
                </a:tc>
                <a:tc>
                  <a:txBody>
                    <a:bodyPr/>
                    <a:lstStyle/>
                    <a:p>
                      <a:r>
                        <a:rPr lang="en-US" sz="1100" dirty="0" smtClean="0"/>
                        <a:t>Item</a:t>
                      </a:r>
                      <a:endParaRPr lang="en-US" sz="1100" dirty="0"/>
                    </a:p>
                  </a:txBody>
                  <a:tcPr/>
                </a:tc>
                <a:tc>
                  <a:txBody>
                    <a:bodyPr/>
                    <a:lstStyle/>
                    <a:p>
                      <a:r>
                        <a:rPr lang="en-US" sz="1100" dirty="0" smtClean="0"/>
                        <a:t>Price</a:t>
                      </a:r>
                      <a:endParaRPr lang="en-US" sz="1100" dirty="0"/>
                    </a:p>
                  </a:txBody>
                  <a:tcPr/>
                </a:tc>
                <a:tc>
                  <a:txBody>
                    <a:bodyPr/>
                    <a:lstStyle/>
                    <a:p>
                      <a:r>
                        <a:rPr lang="en-US" sz="1100" dirty="0" smtClean="0"/>
                        <a:t>Date</a:t>
                      </a:r>
                      <a:endParaRPr lang="en-US" sz="1100" dirty="0"/>
                    </a:p>
                  </a:txBody>
                  <a:tcPr/>
                </a:tc>
              </a:tr>
              <a:tr h="0">
                <a:tc>
                  <a:txBody>
                    <a:bodyPr/>
                    <a:lstStyle/>
                    <a:p>
                      <a:r>
                        <a:rPr lang="en-US" sz="1000" dirty="0" smtClean="0"/>
                        <a:t>John</a:t>
                      </a:r>
                      <a:endParaRPr lang="en-US" sz="1000" dirty="0"/>
                    </a:p>
                  </a:txBody>
                  <a:tcPr/>
                </a:tc>
                <a:tc>
                  <a:txBody>
                    <a:bodyPr/>
                    <a:lstStyle/>
                    <a:p>
                      <a:r>
                        <a:rPr lang="en-US" sz="1000" dirty="0" smtClean="0"/>
                        <a:t>Acme Mower</a:t>
                      </a:r>
                      <a:endParaRPr lang="en-US" sz="1000" dirty="0"/>
                    </a:p>
                  </a:txBody>
                  <a:tcPr/>
                </a:tc>
                <a:tc>
                  <a:txBody>
                    <a:bodyPr/>
                    <a:lstStyle/>
                    <a:p>
                      <a:r>
                        <a:rPr lang="en-US" sz="1000" dirty="0" smtClean="0"/>
                        <a:t>100</a:t>
                      </a:r>
                      <a:endParaRPr lang="en-US" sz="1000" dirty="0"/>
                    </a:p>
                  </a:txBody>
                  <a:tcPr/>
                </a:tc>
                <a:tc>
                  <a:txBody>
                    <a:bodyPr/>
                    <a:lstStyle/>
                    <a:p>
                      <a:r>
                        <a:rPr lang="en-US" sz="1000" dirty="0" smtClean="0"/>
                        <a:t>Jan 2000</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Acme Wrench</a:t>
                      </a:r>
                      <a:endParaRPr lang="en-US" sz="1000" dirty="0"/>
                    </a:p>
                  </a:txBody>
                  <a:tcPr/>
                </a:tc>
                <a:tc>
                  <a:txBody>
                    <a:bodyPr/>
                    <a:lstStyle/>
                    <a:p>
                      <a:r>
                        <a:rPr lang="en-US" sz="1000" dirty="0" smtClean="0"/>
                        <a:t>10</a:t>
                      </a:r>
                      <a:endParaRPr lang="en-US" sz="1000" dirty="0"/>
                    </a:p>
                  </a:txBody>
                  <a:tcPr/>
                </a:tc>
                <a:tc>
                  <a:txBody>
                    <a:bodyPr/>
                    <a:lstStyle/>
                    <a:p>
                      <a:r>
                        <a:rPr lang="en-US" sz="1000" dirty="0" smtClean="0"/>
                        <a:t>Sept 2000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Mower</a:t>
                      </a:r>
                      <a:endParaRPr lang="en-US" sz="1000" dirty="0"/>
                    </a:p>
                  </a:txBody>
                  <a:tcPr/>
                </a:tc>
                <a:tc>
                  <a:txBody>
                    <a:bodyPr/>
                    <a:lstStyle/>
                    <a:p>
                      <a:r>
                        <a:rPr lang="en-US" sz="1000" dirty="0" smtClean="0"/>
                        <a:t>120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Rake</a:t>
                      </a:r>
                      <a:endParaRPr lang="en-US" sz="1000" dirty="0"/>
                    </a:p>
                  </a:txBody>
                  <a:tcPr/>
                </a:tc>
                <a:tc>
                  <a:txBody>
                    <a:bodyPr/>
                    <a:lstStyle/>
                    <a:p>
                      <a:r>
                        <a:rPr lang="en-US" sz="1000" dirty="0" smtClean="0"/>
                        <a:t>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Ace</a:t>
                      </a:r>
                      <a:r>
                        <a:rPr lang="en-US" sz="1000" baseline="0" dirty="0" smtClean="0"/>
                        <a:t> </a:t>
                      </a:r>
                      <a:r>
                        <a:rPr lang="en-US" sz="1000" dirty="0" smtClean="0"/>
                        <a:t>Hammer</a:t>
                      </a:r>
                      <a:endParaRPr lang="en-US" sz="1000" dirty="0"/>
                    </a:p>
                  </a:txBody>
                  <a:tcPr/>
                </a:tc>
                <a:tc>
                  <a:txBody>
                    <a:bodyPr/>
                    <a:lstStyle/>
                    <a:p>
                      <a:r>
                        <a:rPr lang="en-US" sz="1000" dirty="0" smtClean="0"/>
                        <a:t>15</a:t>
                      </a:r>
                      <a:endParaRPr lang="en-US" sz="1000" dirty="0"/>
                    </a:p>
                  </a:txBody>
                  <a:tcPr/>
                </a:tc>
                <a:tc>
                  <a:txBody>
                    <a:bodyPr/>
                    <a:lstStyle/>
                    <a:p>
                      <a:r>
                        <a:rPr lang="en-US" sz="1000" dirty="0" smtClean="0"/>
                        <a:t>July 2002</a:t>
                      </a:r>
                      <a:endParaRPr lang="en-US" sz="10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36472541"/>
              </p:ext>
            </p:extLst>
          </p:nvPr>
        </p:nvGraphicFramePr>
        <p:xfrm>
          <a:off x="1269170" y="1347052"/>
          <a:ext cx="1881845" cy="975360"/>
        </p:xfrm>
        <a:graphic>
          <a:graphicData uri="http://schemas.openxmlformats.org/drawingml/2006/table">
            <a:tbl>
              <a:tblPr firstRow="1" bandRow="1">
                <a:tableStyleId>{5C22544A-7EE6-4342-B048-85BDC9FD1C3A}</a:tableStyleId>
              </a:tblPr>
              <a:tblGrid>
                <a:gridCol w="1164951"/>
                <a:gridCol w="716894"/>
              </a:tblGrid>
              <a:tr h="0">
                <a:tc>
                  <a:txBody>
                    <a:bodyPr/>
                    <a:lstStyle/>
                    <a:p>
                      <a:r>
                        <a:rPr lang="en-US" sz="1000" dirty="0" smtClean="0"/>
                        <a:t>Customer</a:t>
                      </a:r>
                      <a:endParaRPr lang="en-US" sz="1000" dirty="0"/>
                    </a:p>
                  </a:txBody>
                  <a:tcPr/>
                </a:tc>
                <a:tc>
                  <a:txBody>
                    <a:bodyPr/>
                    <a:lstStyle/>
                    <a:p>
                      <a:r>
                        <a:rPr lang="en-US" sz="1000" dirty="0" smtClean="0"/>
                        <a:t>Zip</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99000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11000</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99000</a:t>
                      </a:r>
                      <a:endParaRPr lang="en-US" sz="1000" dirty="0"/>
                    </a:p>
                  </a:txBody>
                  <a:tcPr/>
                </a:tc>
              </a:tr>
            </a:tbl>
          </a:graphicData>
        </a:graphic>
      </p:graphicFrame>
    </p:spTree>
    <p:extLst>
      <p:ext uri="{BB962C8B-B14F-4D97-AF65-F5344CB8AC3E}">
        <p14:creationId xmlns:p14="http://schemas.microsoft.com/office/powerpoint/2010/main" val="948576748"/>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1371600" y="381000"/>
            <a:ext cx="7391400" cy="838200"/>
          </a:xfrm>
        </p:spPr>
        <p:txBody>
          <a:bodyPr/>
          <a:lstStyle/>
          <a:p>
            <a:pPr>
              <a:defRPr/>
            </a:pPr>
            <a:r>
              <a:rPr lang="en-US"/>
              <a:t>Regression and Log-Linear Models</a:t>
            </a:r>
          </a:p>
        </p:txBody>
      </p:sp>
      <p:sp>
        <p:nvSpPr>
          <p:cNvPr id="190467" name="Rectangle 3"/>
          <p:cNvSpPr>
            <a:spLocks noGrp="1" noChangeArrowheads="1"/>
          </p:cNvSpPr>
          <p:nvPr>
            <p:ph type="body" idx="1"/>
          </p:nvPr>
        </p:nvSpPr>
        <p:spPr>
          <a:xfrm>
            <a:off x="0" y="1295400"/>
            <a:ext cx="9144000" cy="5181600"/>
          </a:xfrm>
        </p:spPr>
        <p:txBody>
          <a:bodyPr/>
          <a:lstStyle/>
          <a:p>
            <a:pPr>
              <a:lnSpc>
                <a:spcPct val="160000"/>
              </a:lnSpc>
              <a:defRPr/>
            </a:pPr>
            <a:r>
              <a:rPr lang="en-US" sz="2800"/>
              <a:t>Linear regression: Data modeled to fit a straight line</a:t>
            </a:r>
          </a:p>
          <a:p>
            <a:pPr lvl="1">
              <a:lnSpc>
                <a:spcPct val="160000"/>
              </a:lnSpc>
              <a:defRPr/>
            </a:pPr>
            <a:r>
              <a:rPr lang="en-US" sz="2400"/>
              <a:t>Often uses the least-square method to fit the line</a:t>
            </a:r>
          </a:p>
          <a:p>
            <a:pPr>
              <a:lnSpc>
                <a:spcPct val="160000"/>
              </a:lnSpc>
              <a:defRPr/>
            </a:pPr>
            <a:r>
              <a:rPr lang="en-US" sz="2800">
                <a:sym typeface="Symbol" pitchFamily="18" charset="2"/>
              </a:rPr>
              <a:t>Multiple regression: allows a response variable Y to be modeled as a linear function of multidimensional feature vector</a:t>
            </a:r>
          </a:p>
          <a:p>
            <a:pPr>
              <a:lnSpc>
                <a:spcPct val="160000"/>
              </a:lnSpc>
              <a:defRPr/>
            </a:pPr>
            <a:r>
              <a:rPr lang="en-US" sz="2800">
                <a:sym typeface="Symbol" pitchFamily="18" charset="2"/>
              </a:rPr>
              <a:t>Log-linear model: approximates discrete multidimensional probability distributions</a:t>
            </a:r>
          </a:p>
        </p:txBody>
      </p:sp>
    </p:spTree>
    <p:extLst>
      <p:ext uri="{BB962C8B-B14F-4D97-AF65-F5344CB8AC3E}">
        <p14:creationId xmlns:p14="http://schemas.microsoft.com/office/powerpoint/2010/main" val="1471627993"/>
      </p:ext>
    </p:extLst>
  </p:cSld>
  <p:clrMapOvr>
    <a:masterClrMapping/>
  </p:clrMapOvr>
  <p:transition>
    <p:checker dir="vert"/>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body" idx="1"/>
          </p:nvPr>
        </p:nvSpPr>
        <p:spPr>
          <a:xfrm>
            <a:off x="533400" y="1524000"/>
            <a:ext cx="8382000" cy="5029200"/>
          </a:xfrm>
        </p:spPr>
        <p:txBody>
          <a:bodyPr lIns="92075" tIns="46038" rIns="92075" bIns="46038"/>
          <a:lstStyle/>
          <a:p>
            <a:pPr>
              <a:lnSpc>
                <a:spcPct val="90000"/>
              </a:lnSpc>
              <a:defRPr/>
            </a:pPr>
            <a:r>
              <a:rPr lang="en-US" sz="2800" u="sng"/>
              <a:t>Linear regression</a:t>
            </a:r>
            <a:r>
              <a:rPr lang="en-US" sz="2400"/>
              <a:t>: </a:t>
            </a:r>
            <a:r>
              <a:rPr lang="en-US" sz="2400" i="1"/>
              <a:t>Y = </a:t>
            </a:r>
            <a:r>
              <a:rPr lang="en-US" sz="2400" i="1">
                <a:sym typeface="Symbol" pitchFamily="18" charset="2"/>
              </a:rPr>
              <a:t> +  X</a:t>
            </a:r>
            <a:endParaRPr lang="en-US" sz="2400" i="1"/>
          </a:p>
          <a:p>
            <a:pPr lvl="1">
              <a:lnSpc>
                <a:spcPct val="90000"/>
              </a:lnSpc>
              <a:defRPr/>
            </a:pPr>
            <a:r>
              <a:rPr lang="en-US" sz="2400"/>
              <a:t>Two parameters , </a:t>
            </a:r>
            <a:r>
              <a:rPr lang="en-US" sz="2400">
                <a:sym typeface="Symbol" pitchFamily="18" charset="2"/>
              </a:rPr>
              <a:t> and </a:t>
            </a:r>
            <a:r>
              <a:rPr lang="en-US" sz="2400"/>
              <a:t> specify the line and are to be estimated by using the data at hand.</a:t>
            </a:r>
          </a:p>
          <a:p>
            <a:pPr lvl="1">
              <a:lnSpc>
                <a:spcPct val="90000"/>
              </a:lnSpc>
              <a:defRPr/>
            </a:pPr>
            <a:r>
              <a:rPr lang="en-US" sz="2400"/>
              <a:t>using the least squares criterion to the known values of </a:t>
            </a:r>
            <a:r>
              <a:rPr lang="en-US" sz="2400" i="1"/>
              <a:t>Y</a:t>
            </a:r>
            <a:r>
              <a:rPr lang="en-US" sz="1800" i="1"/>
              <a:t>1</a:t>
            </a:r>
            <a:r>
              <a:rPr lang="en-US" sz="2400" i="1"/>
              <a:t>, Y</a:t>
            </a:r>
            <a:r>
              <a:rPr lang="en-US" sz="1800" i="1"/>
              <a:t>2</a:t>
            </a:r>
            <a:r>
              <a:rPr lang="en-US" sz="2400" i="1"/>
              <a:t>, …, X</a:t>
            </a:r>
            <a:r>
              <a:rPr lang="en-US" sz="1800" i="1"/>
              <a:t>1</a:t>
            </a:r>
            <a:r>
              <a:rPr lang="en-US" sz="2400" i="1"/>
              <a:t>, X</a:t>
            </a:r>
            <a:r>
              <a:rPr lang="en-US" sz="2000" i="1"/>
              <a:t>2</a:t>
            </a:r>
            <a:r>
              <a:rPr lang="en-US" sz="2400" i="1"/>
              <a:t>, ….</a:t>
            </a:r>
          </a:p>
          <a:p>
            <a:pPr>
              <a:lnSpc>
                <a:spcPct val="90000"/>
              </a:lnSpc>
              <a:defRPr/>
            </a:pPr>
            <a:r>
              <a:rPr lang="en-US" sz="2800" u="sng"/>
              <a:t>Multiple regression</a:t>
            </a:r>
            <a:r>
              <a:rPr lang="en-US" sz="2400"/>
              <a:t>: </a:t>
            </a:r>
            <a:r>
              <a:rPr lang="en-US" sz="2400" i="1"/>
              <a:t>Y = b0 + b1 X1 + b2 X2.</a:t>
            </a:r>
            <a:endParaRPr lang="en-US" sz="2800" i="1"/>
          </a:p>
          <a:p>
            <a:pPr lvl="1">
              <a:lnSpc>
                <a:spcPct val="90000"/>
              </a:lnSpc>
              <a:defRPr/>
            </a:pPr>
            <a:r>
              <a:rPr lang="en-US" sz="2400"/>
              <a:t>Many nonlinear functions can be transformed into the above.</a:t>
            </a:r>
          </a:p>
          <a:p>
            <a:pPr>
              <a:lnSpc>
                <a:spcPct val="90000"/>
              </a:lnSpc>
              <a:defRPr/>
            </a:pPr>
            <a:r>
              <a:rPr lang="en-US" sz="2800" u="sng"/>
              <a:t>Log-linear models</a:t>
            </a:r>
            <a:r>
              <a:rPr lang="en-US" sz="2400"/>
              <a:t>:</a:t>
            </a:r>
          </a:p>
          <a:p>
            <a:pPr lvl="1">
              <a:lnSpc>
                <a:spcPct val="90000"/>
              </a:lnSpc>
              <a:defRPr/>
            </a:pPr>
            <a:r>
              <a:rPr lang="en-US" sz="2400"/>
              <a:t>The multi-way table of joint probabilities is approximated by a product of lower-order tables.</a:t>
            </a:r>
          </a:p>
          <a:p>
            <a:pPr lvl="1">
              <a:lnSpc>
                <a:spcPct val="90000"/>
              </a:lnSpc>
              <a:defRPr/>
            </a:pPr>
            <a:r>
              <a:rPr lang="en-US" sz="2400"/>
              <a:t>Probability:  </a:t>
            </a:r>
            <a:r>
              <a:rPr lang="en-US" sz="2400" i="1"/>
              <a:t>p(a, b, c, d) = </a:t>
            </a:r>
            <a:r>
              <a:rPr lang="en-US" i="1">
                <a:sym typeface="Symbol" pitchFamily="18" charset="2"/>
              </a:rPr>
              <a:t></a:t>
            </a:r>
            <a:r>
              <a:rPr lang="en-US" sz="2000" i="1">
                <a:sym typeface="Symbol" pitchFamily="18" charset="2"/>
              </a:rPr>
              <a:t>ab </a:t>
            </a:r>
            <a:r>
              <a:rPr lang="en-US" i="1">
                <a:sym typeface="Symbol" pitchFamily="18" charset="2"/>
              </a:rPr>
              <a:t></a:t>
            </a:r>
            <a:r>
              <a:rPr lang="en-US" sz="2000" i="1">
                <a:sym typeface="Symbol" pitchFamily="18" charset="2"/>
              </a:rPr>
              <a:t>ac</a:t>
            </a:r>
            <a:r>
              <a:rPr lang="en-US" i="1">
                <a:sym typeface="Symbol" pitchFamily="18" charset="2"/>
              </a:rPr>
              <a:t></a:t>
            </a:r>
            <a:r>
              <a:rPr lang="en-US" sz="2000" i="1">
                <a:sym typeface="Symbol" pitchFamily="18" charset="2"/>
              </a:rPr>
              <a:t>ad</a:t>
            </a:r>
            <a:r>
              <a:rPr lang="en-US" i="1">
                <a:sym typeface="Symbol" pitchFamily="18" charset="2"/>
              </a:rPr>
              <a:t> </a:t>
            </a:r>
            <a:r>
              <a:rPr lang="en-US" sz="2000" i="1">
                <a:sym typeface="Symbol" pitchFamily="18" charset="2"/>
              </a:rPr>
              <a:t>bcd</a:t>
            </a:r>
            <a:endParaRPr lang="en-US" sz="2000" i="1"/>
          </a:p>
        </p:txBody>
      </p:sp>
      <p:sp>
        <p:nvSpPr>
          <p:cNvPr id="191491" name="Rectangle 3"/>
          <p:cNvSpPr>
            <a:spLocks noGrp="1" noChangeArrowheads="1"/>
          </p:cNvSpPr>
          <p:nvPr>
            <p:ph type="title"/>
          </p:nvPr>
        </p:nvSpPr>
        <p:spPr>
          <a:xfrm>
            <a:off x="1447800" y="228600"/>
            <a:ext cx="6553200" cy="838200"/>
          </a:xfrm>
        </p:spPr>
        <p:txBody>
          <a:bodyPr lIns="92075" tIns="46038" rIns="92075" bIns="46038"/>
          <a:lstStyle/>
          <a:p>
            <a:pPr>
              <a:defRPr/>
            </a:pPr>
            <a:r>
              <a:rPr lang="en-US"/>
              <a:t>Regress Analysis and Log-Linear Models</a:t>
            </a:r>
            <a:endParaRPr lang="en-US" sz="3200"/>
          </a:p>
        </p:txBody>
      </p:sp>
    </p:spTree>
    <p:extLst>
      <p:ext uri="{BB962C8B-B14F-4D97-AF65-F5344CB8AC3E}">
        <p14:creationId xmlns:p14="http://schemas.microsoft.com/office/powerpoint/2010/main" val="2414364054"/>
      </p:ext>
    </p:extLst>
  </p:cSld>
  <p:clrMapOvr>
    <a:masterClrMapping/>
  </p:clrMapOvr>
  <p:transition>
    <p:checker dir="vert"/>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1447800" y="381000"/>
            <a:ext cx="7391400" cy="838200"/>
          </a:xfrm>
        </p:spPr>
        <p:txBody>
          <a:bodyPr/>
          <a:lstStyle/>
          <a:p>
            <a:pPr>
              <a:defRPr/>
            </a:pPr>
            <a:r>
              <a:rPr lang="en-US"/>
              <a:t>Histograms</a:t>
            </a:r>
          </a:p>
        </p:txBody>
      </p:sp>
      <p:sp>
        <p:nvSpPr>
          <p:cNvPr id="192515" name="Rectangle 3"/>
          <p:cNvSpPr>
            <a:spLocks noGrp="1" noChangeArrowheads="1"/>
          </p:cNvSpPr>
          <p:nvPr>
            <p:ph type="body" idx="1"/>
          </p:nvPr>
        </p:nvSpPr>
        <p:spPr>
          <a:xfrm>
            <a:off x="0" y="1295400"/>
            <a:ext cx="4419600" cy="5162550"/>
          </a:xfrm>
        </p:spPr>
        <p:txBody>
          <a:bodyPr/>
          <a:lstStyle/>
          <a:p>
            <a:pPr>
              <a:defRPr/>
            </a:pPr>
            <a:r>
              <a:rPr lang="en-US" sz="2800"/>
              <a:t>A popular data reduction technique</a:t>
            </a:r>
          </a:p>
          <a:p>
            <a:pPr>
              <a:defRPr/>
            </a:pPr>
            <a:r>
              <a:rPr lang="en-US" sz="2800"/>
              <a:t>Divide data into buckets and store average (sum) for each bucket</a:t>
            </a:r>
          </a:p>
          <a:p>
            <a:pPr>
              <a:defRPr/>
            </a:pPr>
            <a:r>
              <a:rPr lang="en-US" sz="2800"/>
              <a:t>Can be constructed optimally in one dimension using dynamic programming</a:t>
            </a:r>
            <a:endParaRPr lang="en-US"/>
          </a:p>
          <a:p>
            <a:pPr>
              <a:defRPr/>
            </a:pPr>
            <a:r>
              <a:rPr lang="en-US" sz="2800"/>
              <a:t>Related to quantization problems.</a:t>
            </a:r>
          </a:p>
        </p:txBody>
      </p:sp>
      <p:graphicFrame>
        <p:nvGraphicFramePr>
          <p:cNvPr id="16386" name="Object 2"/>
          <p:cNvGraphicFramePr>
            <a:graphicFrameLocks/>
          </p:cNvGraphicFramePr>
          <p:nvPr/>
        </p:nvGraphicFramePr>
        <p:xfrm>
          <a:off x="3886200" y="1447800"/>
          <a:ext cx="6477000" cy="5410200"/>
        </p:xfrm>
        <a:graphic>
          <a:graphicData uri="http://schemas.openxmlformats.org/presentationml/2006/ole">
            <mc:AlternateContent xmlns:mc="http://schemas.openxmlformats.org/markup-compatibility/2006">
              <mc:Choice xmlns:v="urn:schemas-microsoft-com:vml" Requires="v">
                <p:oleObj spid="_x0000_s31748" name="Chart" r:id="rId3" imgW="7917272" imgH="3848040" progId="MSGraph.Chart.8">
                  <p:embed followColorScheme="full"/>
                </p:oleObj>
              </mc:Choice>
              <mc:Fallback>
                <p:oleObj name="Chart" r:id="rId3" imgW="7917272" imgH="3848040" progId="MSGraph.Chart.8">
                  <p:embed followColorScheme="full"/>
                  <p:pic>
                    <p:nvPicPr>
                      <p:cNvPr id="0" name=""/>
                      <p:cNvPicPr>
                        <a:picLocks noChangeArrowheads="1"/>
                      </p:cNvPicPr>
                      <p:nvPr/>
                    </p:nvPicPr>
                    <p:blipFill>
                      <a:blip r:embed="rId4"/>
                      <a:srcRect/>
                      <a:stretch>
                        <a:fillRect/>
                      </a:stretch>
                    </p:blipFill>
                    <p:spPr bwMode="auto">
                      <a:xfrm>
                        <a:off x="3886200" y="1447800"/>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88089113"/>
      </p:ext>
    </p:extLst>
  </p:cSld>
  <p:clrMapOvr>
    <a:masterClrMapping/>
  </p:clrMapOvr>
  <p:transition>
    <p:checker dir="vert"/>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524000" y="381000"/>
            <a:ext cx="3581400" cy="838200"/>
          </a:xfrm>
        </p:spPr>
        <p:txBody>
          <a:bodyPr/>
          <a:lstStyle/>
          <a:p>
            <a:pPr>
              <a:defRPr/>
            </a:pPr>
            <a:r>
              <a:rPr lang="en-US"/>
              <a:t>Clustering</a:t>
            </a:r>
          </a:p>
        </p:txBody>
      </p:sp>
      <p:sp>
        <p:nvSpPr>
          <p:cNvPr id="193539" name="Rectangle 3"/>
          <p:cNvSpPr>
            <a:spLocks noGrp="1" noChangeArrowheads="1"/>
          </p:cNvSpPr>
          <p:nvPr>
            <p:ph type="body" idx="1"/>
          </p:nvPr>
        </p:nvSpPr>
        <p:spPr>
          <a:xfrm>
            <a:off x="0" y="1219200"/>
            <a:ext cx="8839200" cy="5238750"/>
          </a:xfrm>
        </p:spPr>
        <p:txBody>
          <a:bodyPr/>
          <a:lstStyle/>
          <a:p>
            <a:pPr>
              <a:lnSpc>
                <a:spcPct val="140000"/>
              </a:lnSpc>
              <a:defRPr/>
            </a:pPr>
            <a:r>
              <a:rPr lang="en-US" sz="2800"/>
              <a:t>Partition data set into clusters, and one can store cluster representation only</a:t>
            </a:r>
          </a:p>
          <a:p>
            <a:pPr>
              <a:lnSpc>
                <a:spcPct val="140000"/>
              </a:lnSpc>
              <a:defRPr/>
            </a:pPr>
            <a:r>
              <a:rPr lang="en-US" sz="2800"/>
              <a:t>Can be very effective if data is clustered but not if data is “smeared”</a:t>
            </a:r>
          </a:p>
          <a:p>
            <a:pPr>
              <a:lnSpc>
                <a:spcPct val="140000"/>
              </a:lnSpc>
              <a:defRPr/>
            </a:pPr>
            <a:r>
              <a:rPr lang="en-US" sz="2800"/>
              <a:t>Can have hierarchical clustering and be stored in multi-dimensional index tree structures</a:t>
            </a:r>
          </a:p>
          <a:p>
            <a:pPr>
              <a:lnSpc>
                <a:spcPct val="140000"/>
              </a:lnSpc>
              <a:defRPr/>
            </a:pPr>
            <a:r>
              <a:rPr lang="en-US" sz="2800"/>
              <a:t>There are many choices of clustering definitions and clustering algorithms, as you have seen</a:t>
            </a:r>
            <a:endParaRPr lang="en-US" sz="2800">
              <a:sym typeface="Symbol" pitchFamily="18" charset="2"/>
            </a:endParaRPr>
          </a:p>
        </p:txBody>
      </p:sp>
    </p:spTree>
    <p:extLst>
      <p:ext uri="{BB962C8B-B14F-4D97-AF65-F5344CB8AC3E}">
        <p14:creationId xmlns:p14="http://schemas.microsoft.com/office/powerpoint/2010/main" val="546404235"/>
      </p:ext>
    </p:extLst>
  </p:cSld>
  <p:clrMapOvr>
    <a:masterClrMapping/>
  </p:clrMapOvr>
  <p:transition>
    <p:checker dir="vert"/>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1371600" y="381000"/>
            <a:ext cx="7467600" cy="838200"/>
          </a:xfrm>
        </p:spPr>
        <p:txBody>
          <a:bodyPr/>
          <a:lstStyle/>
          <a:p>
            <a:pPr>
              <a:defRPr/>
            </a:pPr>
            <a:r>
              <a:rPr lang="en-US"/>
              <a:t>Sampling</a:t>
            </a:r>
          </a:p>
        </p:txBody>
      </p:sp>
      <p:sp>
        <p:nvSpPr>
          <p:cNvPr id="194563" name="Rectangle 3"/>
          <p:cNvSpPr>
            <a:spLocks noGrp="1" noChangeArrowheads="1"/>
          </p:cNvSpPr>
          <p:nvPr>
            <p:ph type="body" idx="1"/>
          </p:nvPr>
        </p:nvSpPr>
        <p:spPr>
          <a:xfrm>
            <a:off x="0" y="1371600"/>
            <a:ext cx="8839200" cy="5086350"/>
          </a:xfrm>
        </p:spPr>
        <p:txBody>
          <a:bodyPr/>
          <a:lstStyle/>
          <a:p>
            <a:pPr>
              <a:defRPr/>
            </a:pPr>
            <a:r>
              <a:rPr lang="en-US" sz="2800"/>
              <a:t>Allow a mining algorithm to run in complexity that is potentially sub-linear to the size of the data</a:t>
            </a:r>
          </a:p>
          <a:p>
            <a:pPr>
              <a:defRPr/>
            </a:pPr>
            <a:r>
              <a:rPr lang="en-US" sz="2800"/>
              <a:t>Choose a </a:t>
            </a:r>
            <a:r>
              <a:rPr lang="en-US" sz="2800">
                <a:solidFill>
                  <a:schemeClr val="hlink"/>
                </a:solidFill>
              </a:rPr>
              <a:t>representative</a:t>
            </a:r>
            <a:r>
              <a:rPr lang="en-US" sz="2800"/>
              <a:t> subset of the data</a:t>
            </a:r>
          </a:p>
          <a:p>
            <a:pPr lvl="1">
              <a:defRPr/>
            </a:pPr>
            <a:r>
              <a:rPr lang="en-US" sz="2400"/>
              <a:t>Simple random sampling may have very poor performance in the presence of skew</a:t>
            </a:r>
          </a:p>
          <a:p>
            <a:pPr>
              <a:defRPr/>
            </a:pPr>
            <a:r>
              <a:rPr lang="en-US" sz="2800"/>
              <a:t>Develop adaptive sampling methods</a:t>
            </a:r>
          </a:p>
          <a:p>
            <a:pPr lvl="1">
              <a:defRPr/>
            </a:pPr>
            <a:r>
              <a:rPr lang="en-US" sz="2400"/>
              <a:t>Stratified sampling: </a:t>
            </a:r>
          </a:p>
          <a:p>
            <a:pPr lvl="2">
              <a:defRPr/>
            </a:pPr>
            <a:r>
              <a:rPr lang="en-US"/>
              <a:t>Approximate the percentage of each class (or subpopulation of interest) in the overall database </a:t>
            </a:r>
          </a:p>
          <a:p>
            <a:pPr lvl="2">
              <a:defRPr/>
            </a:pPr>
            <a:r>
              <a:rPr lang="en-US"/>
              <a:t>Used in conjunction with skewed data</a:t>
            </a:r>
          </a:p>
        </p:txBody>
      </p:sp>
    </p:spTree>
    <p:extLst>
      <p:ext uri="{BB962C8B-B14F-4D97-AF65-F5344CB8AC3E}">
        <p14:creationId xmlns:p14="http://schemas.microsoft.com/office/powerpoint/2010/main" val="1900012683"/>
      </p:ext>
    </p:extLst>
  </p:cSld>
  <p:clrMapOvr>
    <a:masterClrMapping/>
  </p:clrMapOvr>
  <p:transition>
    <p:checker dir="ver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828800" y="381000"/>
            <a:ext cx="203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3600" b="1">
                <a:latin typeface="Times New Roman" pitchFamily="18" charset="0"/>
              </a:rPr>
              <a:t>Sampling</a:t>
            </a:r>
          </a:p>
        </p:txBody>
      </p:sp>
      <p:sp>
        <p:nvSpPr>
          <p:cNvPr id="138243" name="Text Box 3"/>
          <p:cNvSpPr txBox="1">
            <a:spLocks noChangeArrowheads="1"/>
          </p:cNvSpPr>
          <p:nvPr/>
        </p:nvSpPr>
        <p:spPr bwMode="auto">
          <a:xfrm rot="-1013563">
            <a:off x="3733800" y="2819400"/>
            <a:ext cx="22050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SRSWOR</a:t>
            </a:r>
          </a:p>
          <a:p>
            <a:r>
              <a:rPr lang="en-US" altLang="en-US" sz="2400">
                <a:latin typeface="Times New Roman" pitchFamily="18" charset="0"/>
              </a:rPr>
              <a:t>(simple random</a:t>
            </a:r>
          </a:p>
          <a:p>
            <a:r>
              <a:rPr lang="en-US" altLang="en-US" sz="2400">
                <a:latin typeface="Times New Roman" pitchFamily="18" charset="0"/>
              </a:rPr>
              <a:t> sample without </a:t>
            </a:r>
          </a:p>
          <a:p>
            <a:r>
              <a:rPr lang="en-US" altLang="en-US" sz="2400">
                <a:latin typeface="Times New Roman" pitchFamily="18" charset="0"/>
              </a:rPr>
              <a:t>replacement)</a:t>
            </a:r>
          </a:p>
        </p:txBody>
      </p:sp>
      <p:grpSp>
        <p:nvGrpSpPr>
          <p:cNvPr id="138244" name="Group 4"/>
          <p:cNvGrpSpPr>
            <a:grpSpLocks/>
          </p:cNvGrpSpPr>
          <p:nvPr/>
        </p:nvGrpSpPr>
        <p:grpSpPr bwMode="auto">
          <a:xfrm>
            <a:off x="5695950" y="1771650"/>
            <a:ext cx="2438400" cy="1676400"/>
            <a:chOff x="3588" y="1116"/>
            <a:chExt cx="1536" cy="1056"/>
          </a:xfrm>
        </p:grpSpPr>
        <p:sp>
          <p:nvSpPr>
            <p:cNvPr id="138265"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6"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7"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8"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
        <p:nvSpPr>
          <p:cNvPr id="138245" name="Text Box 9"/>
          <p:cNvSpPr txBox="1">
            <a:spLocks noChangeArrowheads="1"/>
          </p:cNvSpPr>
          <p:nvPr/>
        </p:nvSpPr>
        <p:spPr bwMode="auto">
          <a:xfrm rot="848056">
            <a:off x="3962400" y="5105400"/>
            <a:ext cx="1217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SRSWR</a:t>
            </a:r>
          </a:p>
        </p:txBody>
      </p:sp>
      <p:grpSp>
        <p:nvGrpSpPr>
          <p:cNvPr id="138246" name="Group 10"/>
          <p:cNvGrpSpPr>
            <a:grpSpLocks/>
          </p:cNvGrpSpPr>
          <p:nvPr/>
        </p:nvGrpSpPr>
        <p:grpSpPr bwMode="auto">
          <a:xfrm>
            <a:off x="5772150" y="4457700"/>
            <a:ext cx="2438400" cy="1676400"/>
            <a:chOff x="3636" y="2808"/>
            <a:chExt cx="1536" cy="1056"/>
          </a:xfrm>
        </p:grpSpPr>
        <p:sp>
          <p:nvSpPr>
            <p:cNvPr id="138261"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2"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3"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4"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grpSp>
        <p:nvGrpSpPr>
          <p:cNvPr id="138247" name="Group 15"/>
          <p:cNvGrpSpPr>
            <a:grpSpLocks/>
          </p:cNvGrpSpPr>
          <p:nvPr/>
        </p:nvGrpSpPr>
        <p:grpSpPr bwMode="auto">
          <a:xfrm>
            <a:off x="876300" y="1905000"/>
            <a:ext cx="2724150" cy="4556125"/>
            <a:chOff x="564" y="1284"/>
            <a:chExt cx="1716" cy="2870"/>
          </a:xfrm>
        </p:grpSpPr>
        <p:sp>
          <p:nvSpPr>
            <p:cNvPr id="138250"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1"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2"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3"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4"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5"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6"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7"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8"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59"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8260" name="Text Box 26"/>
            <p:cNvSpPr txBox="1">
              <a:spLocks noChangeArrowheads="1"/>
            </p:cNvSpPr>
            <p:nvPr/>
          </p:nvSpPr>
          <p:spPr bwMode="auto">
            <a:xfrm>
              <a:off x="974" y="3866"/>
              <a:ext cx="8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Raw Data</a:t>
              </a:r>
            </a:p>
          </p:txBody>
        </p:sp>
      </p:grpSp>
      <p:sp>
        <p:nvSpPr>
          <p:cNvPr id="138248" name="Line 27"/>
          <p:cNvSpPr>
            <a:spLocks noChangeShapeType="1"/>
          </p:cNvSpPr>
          <p:nvPr/>
        </p:nvSpPr>
        <p:spPr bwMode="auto">
          <a:xfrm flipV="1">
            <a:off x="3810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8249" name="Line 28"/>
          <p:cNvSpPr>
            <a:spLocks noChangeShapeType="1"/>
          </p:cNvSpPr>
          <p:nvPr/>
        </p:nvSpPr>
        <p:spPr bwMode="auto">
          <a:xfrm>
            <a:off x="3829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434965119"/>
      </p:ext>
    </p:extLst>
  </p:cSld>
  <p:clrMapOvr>
    <a:masterClrMapping/>
  </p:clrMapOvr>
  <p:transition>
    <p:checker dir="vert"/>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defRPr/>
            </a:pPr>
            <a:r>
              <a:rPr lang="en-US"/>
              <a:t>Sampling</a:t>
            </a:r>
          </a:p>
        </p:txBody>
      </p:sp>
      <p:grpSp>
        <p:nvGrpSpPr>
          <p:cNvPr id="139267" name="Group 3"/>
          <p:cNvGrpSpPr>
            <a:grpSpLocks/>
          </p:cNvGrpSpPr>
          <p:nvPr/>
        </p:nvGrpSpPr>
        <p:grpSpPr bwMode="auto">
          <a:xfrm>
            <a:off x="520700" y="2698750"/>
            <a:ext cx="3751263" cy="3348038"/>
            <a:chOff x="274" y="1418"/>
            <a:chExt cx="2363" cy="2109"/>
          </a:xfrm>
        </p:grpSpPr>
        <p:sp>
          <p:nvSpPr>
            <p:cNvPr id="139288"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9"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0"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1"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2"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3"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4"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5"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6"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7" name="Freeform 13"/>
            <p:cNvSpPr>
              <a:spLocks/>
            </p:cNvSpPr>
            <p:nvPr/>
          </p:nvSpPr>
          <p:spPr bwMode="auto">
            <a:xfrm>
              <a:off x="1376" y="1763"/>
              <a:ext cx="686" cy="877"/>
            </a:xfrm>
            <a:custGeom>
              <a:avLst/>
              <a:gdLst>
                <a:gd name="T0" fmla="*/ 1041 w 1101"/>
                <a:gd name="T1" fmla="*/ 294 h 1077"/>
                <a:gd name="T2" fmla="*/ 1077 w 1101"/>
                <a:gd name="T3" fmla="*/ 485 h 1077"/>
                <a:gd name="T4" fmla="*/ 1013 w 1101"/>
                <a:gd name="T5" fmla="*/ 930 h 1077"/>
                <a:gd name="T6" fmla="*/ 950 w 1101"/>
                <a:gd name="T7" fmla="*/ 1040 h 1077"/>
                <a:gd name="T8" fmla="*/ 850 w 1101"/>
                <a:gd name="T9" fmla="*/ 1076 h 1077"/>
                <a:gd name="T10" fmla="*/ 595 w 1101"/>
                <a:gd name="T11" fmla="*/ 1040 h 1077"/>
                <a:gd name="T12" fmla="*/ 486 w 1101"/>
                <a:gd name="T13" fmla="*/ 994 h 1077"/>
                <a:gd name="T14" fmla="*/ 459 w 1101"/>
                <a:gd name="T15" fmla="*/ 985 h 1077"/>
                <a:gd name="T16" fmla="*/ 322 w 1101"/>
                <a:gd name="T17" fmla="*/ 876 h 1077"/>
                <a:gd name="T18" fmla="*/ 232 w 1101"/>
                <a:gd name="T19" fmla="*/ 803 h 1077"/>
                <a:gd name="T20" fmla="*/ 104 w 1101"/>
                <a:gd name="T21" fmla="*/ 685 h 1077"/>
                <a:gd name="T22" fmla="*/ 4 w 1101"/>
                <a:gd name="T23" fmla="*/ 449 h 1077"/>
                <a:gd name="T24" fmla="*/ 13 w 1101"/>
                <a:gd name="T25" fmla="*/ 130 h 1077"/>
                <a:gd name="T26" fmla="*/ 186 w 1101"/>
                <a:gd name="T27" fmla="*/ 21 h 1077"/>
                <a:gd name="T28" fmla="*/ 222 w 1101"/>
                <a:gd name="T29" fmla="*/ 12 h 1077"/>
                <a:gd name="T30" fmla="*/ 422 w 1101"/>
                <a:gd name="T31" fmla="*/ 30 h 1077"/>
                <a:gd name="T32" fmla="*/ 577 w 1101"/>
                <a:gd name="T33" fmla="*/ 103 h 1077"/>
                <a:gd name="T34" fmla="*/ 695 w 1101"/>
                <a:gd name="T35" fmla="*/ 176 h 1077"/>
                <a:gd name="T36" fmla="*/ 768 w 1101"/>
                <a:gd name="T37" fmla="*/ 203 h 1077"/>
                <a:gd name="T38" fmla="*/ 1041 w 1101"/>
                <a:gd name="T39" fmla="*/ 294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8"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99"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0"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1"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2"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3"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4"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5"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6"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07" name="Freeform 23"/>
            <p:cNvSpPr>
              <a:spLocks/>
            </p:cNvSpPr>
            <p:nvPr/>
          </p:nvSpPr>
          <p:spPr bwMode="auto">
            <a:xfrm>
              <a:off x="1061" y="2373"/>
              <a:ext cx="573" cy="785"/>
            </a:xfrm>
            <a:custGeom>
              <a:avLst/>
              <a:gdLst>
                <a:gd name="T0" fmla="*/ 227 w 918"/>
                <a:gd name="T1" fmla="*/ 818 h 965"/>
                <a:gd name="T2" fmla="*/ 191 w 918"/>
                <a:gd name="T3" fmla="*/ 782 h 965"/>
                <a:gd name="T4" fmla="*/ 118 w 918"/>
                <a:gd name="T5" fmla="*/ 737 h 965"/>
                <a:gd name="T6" fmla="*/ 81 w 918"/>
                <a:gd name="T7" fmla="*/ 700 h 965"/>
                <a:gd name="T8" fmla="*/ 45 w 918"/>
                <a:gd name="T9" fmla="*/ 646 h 965"/>
                <a:gd name="T10" fmla="*/ 0 w 918"/>
                <a:gd name="T11" fmla="*/ 464 h 965"/>
                <a:gd name="T12" fmla="*/ 9 w 918"/>
                <a:gd name="T13" fmla="*/ 200 h 965"/>
                <a:gd name="T14" fmla="*/ 81 w 918"/>
                <a:gd name="T15" fmla="*/ 136 h 965"/>
                <a:gd name="T16" fmla="*/ 291 w 918"/>
                <a:gd name="T17" fmla="*/ 0 h 965"/>
                <a:gd name="T18" fmla="*/ 391 w 918"/>
                <a:gd name="T19" fmla="*/ 18 h 965"/>
                <a:gd name="T20" fmla="*/ 491 w 918"/>
                <a:gd name="T21" fmla="*/ 55 h 965"/>
                <a:gd name="T22" fmla="*/ 691 w 918"/>
                <a:gd name="T23" fmla="*/ 164 h 965"/>
                <a:gd name="T24" fmla="*/ 718 w 918"/>
                <a:gd name="T25" fmla="*/ 218 h 965"/>
                <a:gd name="T26" fmla="*/ 745 w 918"/>
                <a:gd name="T27" fmla="*/ 246 h 965"/>
                <a:gd name="T28" fmla="*/ 809 w 918"/>
                <a:gd name="T29" fmla="*/ 346 h 965"/>
                <a:gd name="T30" fmla="*/ 845 w 918"/>
                <a:gd name="T31" fmla="*/ 427 h 965"/>
                <a:gd name="T32" fmla="*/ 863 w 918"/>
                <a:gd name="T33" fmla="*/ 518 h 965"/>
                <a:gd name="T34" fmla="*/ 890 w 918"/>
                <a:gd name="T35" fmla="*/ 609 h 965"/>
                <a:gd name="T36" fmla="*/ 918 w 918"/>
                <a:gd name="T37" fmla="*/ 773 h 965"/>
                <a:gd name="T38" fmla="*/ 827 w 918"/>
                <a:gd name="T39" fmla="*/ 927 h 965"/>
                <a:gd name="T40" fmla="*/ 754 w 918"/>
                <a:gd name="T41" fmla="*/ 946 h 965"/>
                <a:gd name="T42" fmla="*/ 718 w 918"/>
                <a:gd name="T43" fmla="*/ 955 h 965"/>
                <a:gd name="T44" fmla="*/ 354 w 918"/>
                <a:gd name="T45" fmla="*/ 937 h 965"/>
                <a:gd name="T46" fmla="*/ 245 w 918"/>
                <a:gd name="T47" fmla="*/ 864 h 965"/>
                <a:gd name="T48" fmla="*/ 227 w 918"/>
                <a:gd name="T49" fmla="*/ 81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nvGrpSpPr>
            <p:cNvPr id="139308" name="Group 24"/>
            <p:cNvGrpSpPr>
              <a:grpSpLocks/>
            </p:cNvGrpSpPr>
            <p:nvPr/>
          </p:nvGrpSpPr>
          <p:grpSpPr bwMode="auto">
            <a:xfrm>
              <a:off x="551" y="1796"/>
              <a:ext cx="542" cy="954"/>
              <a:chOff x="551" y="1796"/>
              <a:chExt cx="542" cy="954"/>
            </a:xfrm>
          </p:grpSpPr>
          <p:sp>
            <p:nvSpPr>
              <p:cNvPr id="139309"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0"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1"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2"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3"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4"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5"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6"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7"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8"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319" name="Freeform 35"/>
              <p:cNvSpPr>
                <a:spLocks/>
              </p:cNvSpPr>
              <p:nvPr/>
            </p:nvSpPr>
            <p:spPr bwMode="auto">
              <a:xfrm>
                <a:off x="551" y="1796"/>
                <a:ext cx="542" cy="954"/>
              </a:xfrm>
              <a:custGeom>
                <a:avLst/>
                <a:gdLst>
                  <a:gd name="T0" fmla="*/ 754 w 869"/>
                  <a:gd name="T1" fmla="*/ 791 h 1173"/>
                  <a:gd name="T2" fmla="*/ 699 w 869"/>
                  <a:gd name="T3" fmla="*/ 945 h 1173"/>
                  <a:gd name="T4" fmla="*/ 654 w 869"/>
                  <a:gd name="T5" fmla="*/ 1082 h 1173"/>
                  <a:gd name="T6" fmla="*/ 636 w 869"/>
                  <a:gd name="T7" fmla="*/ 1136 h 1173"/>
                  <a:gd name="T8" fmla="*/ 618 w 869"/>
                  <a:gd name="T9" fmla="*/ 1155 h 1173"/>
                  <a:gd name="T10" fmla="*/ 563 w 869"/>
                  <a:gd name="T11" fmla="*/ 1173 h 1173"/>
                  <a:gd name="T12" fmla="*/ 290 w 869"/>
                  <a:gd name="T13" fmla="*/ 1145 h 1173"/>
                  <a:gd name="T14" fmla="*/ 127 w 869"/>
                  <a:gd name="T15" fmla="*/ 1073 h 1173"/>
                  <a:gd name="T16" fmla="*/ 36 w 869"/>
                  <a:gd name="T17" fmla="*/ 1009 h 1173"/>
                  <a:gd name="T18" fmla="*/ 0 w 869"/>
                  <a:gd name="T19" fmla="*/ 955 h 1173"/>
                  <a:gd name="T20" fmla="*/ 81 w 869"/>
                  <a:gd name="T21" fmla="*/ 500 h 1173"/>
                  <a:gd name="T22" fmla="*/ 109 w 869"/>
                  <a:gd name="T23" fmla="*/ 236 h 1173"/>
                  <a:gd name="T24" fmla="*/ 154 w 869"/>
                  <a:gd name="T25" fmla="*/ 164 h 1173"/>
                  <a:gd name="T26" fmla="*/ 200 w 869"/>
                  <a:gd name="T27" fmla="*/ 136 h 1173"/>
                  <a:gd name="T28" fmla="*/ 309 w 869"/>
                  <a:gd name="T29" fmla="*/ 73 h 1173"/>
                  <a:gd name="T30" fmla="*/ 354 w 869"/>
                  <a:gd name="T31" fmla="*/ 45 h 1173"/>
                  <a:gd name="T32" fmla="*/ 427 w 869"/>
                  <a:gd name="T33" fmla="*/ 0 h 1173"/>
                  <a:gd name="T34" fmla="*/ 709 w 869"/>
                  <a:gd name="T35" fmla="*/ 82 h 1173"/>
                  <a:gd name="T36" fmla="*/ 809 w 869"/>
                  <a:gd name="T37" fmla="*/ 200 h 1173"/>
                  <a:gd name="T38" fmla="*/ 845 w 869"/>
                  <a:gd name="T39" fmla="*/ 255 h 1173"/>
                  <a:gd name="T40" fmla="*/ 863 w 869"/>
                  <a:gd name="T41" fmla="*/ 309 h 1173"/>
                  <a:gd name="T42" fmla="*/ 790 w 869"/>
                  <a:gd name="T43" fmla="*/ 709 h 1173"/>
                  <a:gd name="T44" fmla="*/ 754 w 869"/>
                  <a:gd name="T45" fmla="*/ 791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grpSp>
      <p:sp>
        <p:nvSpPr>
          <p:cNvPr id="139268" name="Rectangle 36"/>
          <p:cNvSpPr>
            <a:spLocks noChangeArrowheads="1"/>
          </p:cNvSpPr>
          <p:nvPr/>
        </p:nvSpPr>
        <p:spPr bwMode="auto">
          <a:xfrm>
            <a:off x="4802188" y="2678113"/>
            <a:ext cx="3751262" cy="334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nvGrpSpPr>
          <p:cNvPr id="139269" name="Group 37"/>
          <p:cNvGrpSpPr>
            <a:grpSpLocks/>
          </p:cNvGrpSpPr>
          <p:nvPr/>
        </p:nvGrpSpPr>
        <p:grpSpPr bwMode="auto">
          <a:xfrm>
            <a:off x="5241925" y="3225800"/>
            <a:ext cx="2398713" cy="2214563"/>
            <a:chOff x="3302" y="2032"/>
            <a:chExt cx="1511" cy="1395"/>
          </a:xfrm>
        </p:grpSpPr>
        <p:sp>
          <p:nvSpPr>
            <p:cNvPr id="13927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7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5" name="Freeform 51"/>
            <p:cNvSpPr>
              <a:spLocks/>
            </p:cNvSpPr>
            <p:nvPr/>
          </p:nvSpPr>
          <p:spPr bwMode="auto">
            <a:xfrm>
              <a:off x="4127" y="2032"/>
              <a:ext cx="686" cy="877"/>
            </a:xfrm>
            <a:custGeom>
              <a:avLst/>
              <a:gdLst>
                <a:gd name="T0" fmla="*/ 1041 w 1101"/>
                <a:gd name="T1" fmla="*/ 294 h 1077"/>
                <a:gd name="T2" fmla="*/ 1077 w 1101"/>
                <a:gd name="T3" fmla="*/ 485 h 1077"/>
                <a:gd name="T4" fmla="*/ 1013 w 1101"/>
                <a:gd name="T5" fmla="*/ 930 h 1077"/>
                <a:gd name="T6" fmla="*/ 950 w 1101"/>
                <a:gd name="T7" fmla="*/ 1040 h 1077"/>
                <a:gd name="T8" fmla="*/ 850 w 1101"/>
                <a:gd name="T9" fmla="*/ 1076 h 1077"/>
                <a:gd name="T10" fmla="*/ 595 w 1101"/>
                <a:gd name="T11" fmla="*/ 1040 h 1077"/>
                <a:gd name="T12" fmla="*/ 486 w 1101"/>
                <a:gd name="T13" fmla="*/ 994 h 1077"/>
                <a:gd name="T14" fmla="*/ 459 w 1101"/>
                <a:gd name="T15" fmla="*/ 985 h 1077"/>
                <a:gd name="T16" fmla="*/ 322 w 1101"/>
                <a:gd name="T17" fmla="*/ 876 h 1077"/>
                <a:gd name="T18" fmla="*/ 232 w 1101"/>
                <a:gd name="T19" fmla="*/ 803 h 1077"/>
                <a:gd name="T20" fmla="*/ 104 w 1101"/>
                <a:gd name="T21" fmla="*/ 685 h 1077"/>
                <a:gd name="T22" fmla="*/ 4 w 1101"/>
                <a:gd name="T23" fmla="*/ 449 h 1077"/>
                <a:gd name="T24" fmla="*/ 13 w 1101"/>
                <a:gd name="T25" fmla="*/ 130 h 1077"/>
                <a:gd name="T26" fmla="*/ 186 w 1101"/>
                <a:gd name="T27" fmla="*/ 21 h 1077"/>
                <a:gd name="T28" fmla="*/ 222 w 1101"/>
                <a:gd name="T29" fmla="*/ 12 h 1077"/>
                <a:gd name="T30" fmla="*/ 422 w 1101"/>
                <a:gd name="T31" fmla="*/ 30 h 1077"/>
                <a:gd name="T32" fmla="*/ 577 w 1101"/>
                <a:gd name="T33" fmla="*/ 103 h 1077"/>
                <a:gd name="T34" fmla="*/ 695 w 1101"/>
                <a:gd name="T35" fmla="*/ 176 h 1077"/>
                <a:gd name="T36" fmla="*/ 768 w 1101"/>
                <a:gd name="T37" fmla="*/ 203 h 1077"/>
                <a:gd name="T38" fmla="*/ 1041 w 1101"/>
                <a:gd name="T39" fmla="*/ 294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6" name="Freeform 52"/>
            <p:cNvSpPr>
              <a:spLocks/>
            </p:cNvSpPr>
            <p:nvPr/>
          </p:nvSpPr>
          <p:spPr bwMode="auto">
            <a:xfrm>
              <a:off x="3812" y="2642"/>
              <a:ext cx="573" cy="785"/>
            </a:xfrm>
            <a:custGeom>
              <a:avLst/>
              <a:gdLst>
                <a:gd name="T0" fmla="*/ 227 w 918"/>
                <a:gd name="T1" fmla="*/ 818 h 965"/>
                <a:gd name="T2" fmla="*/ 191 w 918"/>
                <a:gd name="T3" fmla="*/ 782 h 965"/>
                <a:gd name="T4" fmla="*/ 118 w 918"/>
                <a:gd name="T5" fmla="*/ 737 h 965"/>
                <a:gd name="T6" fmla="*/ 81 w 918"/>
                <a:gd name="T7" fmla="*/ 700 h 965"/>
                <a:gd name="T8" fmla="*/ 45 w 918"/>
                <a:gd name="T9" fmla="*/ 646 h 965"/>
                <a:gd name="T10" fmla="*/ 0 w 918"/>
                <a:gd name="T11" fmla="*/ 464 h 965"/>
                <a:gd name="T12" fmla="*/ 9 w 918"/>
                <a:gd name="T13" fmla="*/ 200 h 965"/>
                <a:gd name="T14" fmla="*/ 81 w 918"/>
                <a:gd name="T15" fmla="*/ 136 h 965"/>
                <a:gd name="T16" fmla="*/ 291 w 918"/>
                <a:gd name="T17" fmla="*/ 0 h 965"/>
                <a:gd name="T18" fmla="*/ 391 w 918"/>
                <a:gd name="T19" fmla="*/ 18 h 965"/>
                <a:gd name="T20" fmla="*/ 491 w 918"/>
                <a:gd name="T21" fmla="*/ 55 h 965"/>
                <a:gd name="T22" fmla="*/ 691 w 918"/>
                <a:gd name="T23" fmla="*/ 164 h 965"/>
                <a:gd name="T24" fmla="*/ 718 w 918"/>
                <a:gd name="T25" fmla="*/ 218 h 965"/>
                <a:gd name="T26" fmla="*/ 745 w 918"/>
                <a:gd name="T27" fmla="*/ 246 h 965"/>
                <a:gd name="T28" fmla="*/ 809 w 918"/>
                <a:gd name="T29" fmla="*/ 346 h 965"/>
                <a:gd name="T30" fmla="*/ 845 w 918"/>
                <a:gd name="T31" fmla="*/ 427 h 965"/>
                <a:gd name="T32" fmla="*/ 863 w 918"/>
                <a:gd name="T33" fmla="*/ 518 h 965"/>
                <a:gd name="T34" fmla="*/ 890 w 918"/>
                <a:gd name="T35" fmla="*/ 609 h 965"/>
                <a:gd name="T36" fmla="*/ 918 w 918"/>
                <a:gd name="T37" fmla="*/ 773 h 965"/>
                <a:gd name="T38" fmla="*/ 827 w 918"/>
                <a:gd name="T39" fmla="*/ 927 h 965"/>
                <a:gd name="T40" fmla="*/ 754 w 918"/>
                <a:gd name="T41" fmla="*/ 946 h 965"/>
                <a:gd name="T42" fmla="*/ 718 w 918"/>
                <a:gd name="T43" fmla="*/ 955 h 965"/>
                <a:gd name="T44" fmla="*/ 354 w 918"/>
                <a:gd name="T45" fmla="*/ 937 h 965"/>
                <a:gd name="T46" fmla="*/ 245 w 918"/>
                <a:gd name="T47" fmla="*/ 864 h 965"/>
                <a:gd name="T48" fmla="*/ 227 w 918"/>
                <a:gd name="T49" fmla="*/ 81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sp>
          <p:nvSpPr>
            <p:cNvPr id="139287" name="Freeform 53"/>
            <p:cNvSpPr>
              <a:spLocks/>
            </p:cNvSpPr>
            <p:nvPr/>
          </p:nvSpPr>
          <p:spPr bwMode="auto">
            <a:xfrm>
              <a:off x="3302" y="2065"/>
              <a:ext cx="542" cy="954"/>
            </a:xfrm>
            <a:custGeom>
              <a:avLst/>
              <a:gdLst>
                <a:gd name="T0" fmla="*/ 754 w 869"/>
                <a:gd name="T1" fmla="*/ 791 h 1173"/>
                <a:gd name="T2" fmla="*/ 699 w 869"/>
                <a:gd name="T3" fmla="*/ 945 h 1173"/>
                <a:gd name="T4" fmla="*/ 654 w 869"/>
                <a:gd name="T5" fmla="*/ 1082 h 1173"/>
                <a:gd name="T6" fmla="*/ 636 w 869"/>
                <a:gd name="T7" fmla="*/ 1136 h 1173"/>
                <a:gd name="T8" fmla="*/ 618 w 869"/>
                <a:gd name="T9" fmla="*/ 1155 h 1173"/>
                <a:gd name="T10" fmla="*/ 563 w 869"/>
                <a:gd name="T11" fmla="*/ 1173 h 1173"/>
                <a:gd name="T12" fmla="*/ 290 w 869"/>
                <a:gd name="T13" fmla="*/ 1145 h 1173"/>
                <a:gd name="T14" fmla="*/ 127 w 869"/>
                <a:gd name="T15" fmla="*/ 1073 h 1173"/>
                <a:gd name="T16" fmla="*/ 36 w 869"/>
                <a:gd name="T17" fmla="*/ 1009 h 1173"/>
                <a:gd name="T18" fmla="*/ 0 w 869"/>
                <a:gd name="T19" fmla="*/ 955 h 1173"/>
                <a:gd name="T20" fmla="*/ 81 w 869"/>
                <a:gd name="T21" fmla="*/ 500 h 1173"/>
                <a:gd name="T22" fmla="*/ 109 w 869"/>
                <a:gd name="T23" fmla="*/ 236 h 1173"/>
                <a:gd name="T24" fmla="*/ 154 w 869"/>
                <a:gd name="T25" fmla="*/ 164 h 1173"/>
                <a:gd name="T26" fmla="*/ 200 w 869"/>
                <a:gd name="T27" fmla="*/ 136 h 1173"/>
                <a:gd name="T28" fmla="*/ 309 w 869"/>
                <a:gd name="T29" fmla="*/ 73 h 1173"/>
                <a:gd name="T30" fmla="*/ 354 w 869"/>
                <a:gd name="T31" fmla="*/ 45 h 1173"/>
                <a:gd name="T32" fmla="*/ 427 w 869"/>
                <a:gd name="T33" fmla="*/ 0 h 1173"/>
                <a:gd name="T34" fmla="*/ 709 w 869"/>
                <a:gd name="T35" fmla="*/ 82 h 1173"/>
                <a:gd name="T36" fmla="*/ 809 w 869"/>
                <a:gd name="T37" fmla="*/ 200 h 1173"/>
                <a:gd name="T38" fmla="*/ 845 w 869"/>
                <a:gd name="T39" fmla="*/ 255 h 1173"/>
                <a:gd name="T40" fmla="*/ 863 w 869"/>
                <a:gd name="T41" fmla="*/ 309 h 1173"/>
                <a:gd name="T42" fmla="*/ 790 w 869"/>
                <a:gd name="T43" fmla="*/ 709 h 1173"/>
                <a:gd name="T44" fmla="*/ 754 w 869"/>
                <a:gd name="T45" fmla="*/ 791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a:p>
          </p:txBody>
        </p:sp>
      </p:grpSp>
      <p:sp>
        <p:nvSpPr>
          <p:cNvPr id="139270" name="Text Box 54"/>
          <p:cNvSpPr txBox="1">
            <a:spLocks noChangeArrowheads="1"/>
          </p:cNvSpPr>
          <p:nvPr/>
        </p:nvSpPr>
        <p:spPr bwMode="auto">
          <a:xfrm>
            <a:off x="1463675" y="1897063"/>
            <a:ext cx="1470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Raw Data </a:t>
            </a:r>
          </a:p>
        </p:txBody>
      </p:sp>
      <p:sp>
        <p:nvSpPr>
          <p:cNvPr id="139271" name="Text Box 55"/>
          <p:cNvSpPr txBox="1">
            <a:spLocks noChangeArrowheads="1"/>
          </p:cNvSpPr>
          <p:nvPr/>
        </p:nvSpPr>
        <p:spPr bwMode="auto">
          <a:xfrm>
            <a:off x="5043488" y="1839913"/>
            <a:ext cx="3268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Cluster/Stratified Sample</a:t>
            </a:r>
          </a:p>
        </p:txBody>
      </p:sp>
    </p:spTree>
    <p:extLst>
      <p:ext uri="{BB962C8B-B14F-4D97-AF65-F5344CB8AC3E}">
        <p14:creationId xmlns:p14="http://schemas.microsoft.com/office/powerpoint/2010/main" val="777131280"/>
      </p:ext>
    </p:extLst>
  </p:cSld>
  <p:clrMapOvr>
    <a:masterClrMapping/>
  </p:clrMapOvr>
  <p:transition>
    <p:checker dir="ver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1524000" y="381000"/>
            <a:ext cx="7315200" cy="838200"/>
          </a:xfrm>
        </p:spPr>
        <p:txBody>
          <a:bodyPr/>
          <a:lstStyle/>
          <a:p>
            <a:pPr>
              <a:defRPr/>
            </a:pPr>
            <a:r>
              <a:rPr lang="en-US"/>
              <a:t>Hierarchical Reduction</a:t>
            </a:r>
          </a:p>
        </p:txBody>
      </p:sp>
      <p:sp>
        <p:nvSpPr>
          <p:cNvPr id="197635" name="Rectangle 3"/>
          <p:cNvSpPr>
            <a:spLocks noGrp="1" noChangeArrowheads="1"/>
          </p:cNvSpPr>
          <p:nvPr>
            <p:ph type="body" idx="1"/>
          </p:nvPr>
        </p:nvSpPr>
        <p:spPr>
          <a:xfrm>
            <a:off x="0" y="1295400"/>
            <a:ext cx="8839200" cy="5257800"/>
          </a:xfrm>
        </p:spPr>
        <p:txBody>
          <a:bodyPr/>
          <a:lstStyle/>
          <a:p>
            <a:pPr>
              <a:defRPr/>
            </a:pPr>
            <a:r>
              <a:rPr lang="en-US" sz="2800"/>
              <a:t>Use multi-resolution structure with different degrees of reduction</a:t>
            </a:r>
          </a:p>
          <a:p>
            <a:pPr>
              <a:defRPr/>
            </a:pPr>
            <a:r>
              <a:rPr lang="en-US" sz="2800"/>
              <a:t>Hierarchical clustering is often performed but tends to define partitions of data sets rather than “clusters”</a:t>
            </a:r>
          </a:p>
          <a:p>
            <a:pPr>
              <a:defRPr/>
            </a:pPr>
            <a:r>
              <a:rPr lang="en-US" sz="2800"/>
              <a:t>Parametric methods are usually not amenable to hierarchical representation</a:t>
            </a:r>
          </a:p>
          <a:p>
            <a:pPr>
              <a:defRPr/>
            </a:pPr>
            <a:r>
              <a:rPr lang="en-US" sz="2800"/>
              <a:t>Hierarchical aggregation </a:t>
            </a:r>
          </a:p>
          <a:p>
            <a:pPr lvl="1">
              <a:defRPr/>
            </a:pPr>
            <a:r>
              <a:rPr lang="en-US" sz="2400"/>
              <a:t>An index tree hierarchically divides a data set into partitions by value range of some attributes</a:t>
            </a:r>
          </a:p>
          <a:p>
            <a:pPr lvl="1">
              <a:defRPr/>
            </a:pPr>
            <a:r>
              <a:rPr lang="en-US" sz="2400"/>
              <a:t>Each partition can be considered as a bucket</a:t>
            </a:r>
          </a:p>
          <a:p>
            <a:pPr lvl="1">
              <a:defRPr/>
            </a:pPr>
            <a:r>
              <a:rPr lang="en-US" sz="2400"/>
              <a:t>Thus an index tree with aggregates stored at each node is a hierarchical histogram</a:t>
            </a:r>
          </a:p>
        </p:txBody>
      </p:sp>
    </p:spTree>
    <p:extLst>
      <p:ext uri="{BB962C8B-B14F-4D97-AF65-F5344CB8AC3E}">
        <p14:creationId xmlns:p14="http://schemas.microsoft.com/office/powerpoint/2010/main" val="4177330661"/>
      </p:ext>
    </p:extLst>
  </p:cSld>
  <p:clrMapOvr>
    <a:masterClrMapping/>
  </p:clrMapOvr>
  <p:transition>
    <p:checker dir="vert"/>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219200" y="304800"/>
            <a:ext cx="7467600" cy="914400"/>
          </a:xfrm>
        </p:spPr>
        <p:txBody>
          <a:bodyPr lIns="92075" tIns="46038" rIns="92075" bIns="46038"/>
          <a:lstStyle/>
          <a:p>
            <a:pPr>
              <a:defRPr/>
            </a:pPr>
            <a:r>
              <a:rPr lang="en-US"/>
              <a:t>Overview of Basic Data Preparation Techniques</a:t>
            </a:r>
          </a:p>
        </p:txBody>
      </p:sp>
      <p:sp>
        <p:nvSpPr>
          <p:cNvPr id="198659"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t>Data cleaning </a:t>
            </a:r>
          </a:p>
          <a:p>
            <a:pPr>
              <a:lnSpc>
                <a:spcPct val="140000"/>
              </a:lnSpc>
              <a:defRPr/>
            </a:pPr>
            <a:r>
              <a:rPr lang="en-US"/>
              <a:t>Data integration and transformation</a:t>
            </a:r>
          </a:p>
          <a:p>
            <a:pPr>
              <a:lnSpc>
                <a:spcPct val="140000"/>
              </a:lnSpc>
              <a:defRPr/>
            </a:pPr>
            <a:r>
              <a:rPr lang="en-US"/>
              <a:t>Data reduction</a:t>
            </a:r>
            <a:endParaRPr lang="en-US">
              <a:solidFill>
                <a:schemeClr val="hlink"/>
              </a:solidFill>
            </a:endParaRPr>
          </a:p>
          <a:p>
            <a:pPr>
              <a:lnSpc>
                <a:spcPct val="140000"/>
              </a:lnSpc>
              <a:defRPr/>
            </a:pPr>
            <a:r>
              <a:rPr lang="en-US">
                <a:solidFill>
                  <a:schemeClr val="hlink"/>
                </a:solidFill>
              </a:rPr>
              <a:t>Discretization and concept hierarchy generation</a:t>
            </a:r>
            <a:endParaRPr lang="en-US"/>
          </a:p>
          <a:p>
            <a:pPr>
              <a:lnSpc>
                <a:spcPct val="140000"/>
              </a:lnSpc>
              <a:defRPr/>
            </a:pPr>
            <a:r>
              <a:rPr lang="en-US"/>
              <a:t>Summary</a:t>
            </a:r>
          </a:p>
        </p:txBody>
      </p:sp>
    </p:spTree>
    <p:extLst>
      <p:ext uri="{BB962C8B-B14F-4D97-AF65-F5344CB8AC3E}">
        <p14:creationId xmlns:p14="http://schemas.microsoft.com/office/powerpoint/2010/main" val="416844948"/>
      </p:ext>
    </p:extLst>
  </p:cSld>
  <p:clrMapOvr>
    <a:masterClrMapping/>
  </p:clrMapOvr>
  <p:transition>
    <p:checker dir="ver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defRPr/>
            </a:pPr>
            <a:r>
              <a:rPr lang="en-US"/>
              <a:t>Discretization</a:t>
            </a:r>
          </a:p>
        </p:txBody>
      </p:sp>
      <p:sp>
        <p:nvSpPr>
          <p:cNvPr id="199683" name="Rectangle 3"/>
          <p:cNvSpPr>
            <a:spLocks noGrp="1" noChangeArrowheads="1"/>
          </p:cNvSpPr>
          <p:nvPr>
            <p:ph type="body" idx="1"/>
          </p:nvPr>
        </p:nvSpPr>
        <p:spPr>
          <a:xfrm>
            <a:off x="533400" y="1619250"/>
            <a:ext cx="8172450" cy="4572000"/>
          </a:xfrm>
        </p:spPr>
        <p:txBody>
          <a:bodyPr/>
          <a:lstStyle/>
          <a:p>
            <a:pPr>
              <a:lnSpc>
                <a:spcPct val="90000"/>
              </a:lnSpc>
              <a:defRPr/>
            </a:pPr>
            <a:r>
              <a:rPr lang="en-US" sz="2800" dirty="0"/>
              <a:t>Three types of attributes:</a:t>
            </a:r>
          </a:p>
          <a:p>
            <a:pPr lvl="1">
              <a:lnSpc>
                <a:spcPct val="90000"/>
              </a:lnSpc>
              <a:defRPr/>
            </a:pPr>
            <a:r>
              <a:rPr lang="en-US" sz="2400" dirty="0"/>
              <a:t>Nominal — values from an unordered set</a:t>
            </a:r>
          </a:p>
          <a:p>
            <a:pPr lvl="1">
              <a:lnSpc>
                <a:spcPct val="90000"/>
              </a:lnSpc>
              <a:defRPr/>
            </a:pPr>
            <a:r>
              <a:rPr lang="en-US" sz="2400" dirty="0"/>
              <a:t>Ordinal — values from an ordered set</a:t>
            </a:r>
          </a:p>
          <a:p>
            <a:pPr lvl="1">
              <a:lnSpc>
                <a:spcPct val="90000"/>
              </a:lnSpc>
              <a:defRPr/>
            </a:pPr>
            <a:r>
              <a:rPr lang="en-US" sz="2400" dirty="0"/>
              <a:t>Continuous — real numbers</a:t>
            </a:r>
          </a:p>
          <a:p>
            <a:pPr>
              <a:lnSpc>
                <a:spcPct val="90000"/>
              </a:lnSpc>
              <a:defRPr/>
            </a:pPr>
            <a:r>
              <a:rPr lang="en-US" sz="2800" dirty="0" err="1"/>
              <a:t>Discretization</a:t>
            </a:r>
            <a:r>
              <a:rPr lang="en-US" sz="2800" dirty="0"/>
              <a:t>: </a:t>
            </a:r>
          </a:p>
          <a:p>
            <a:pPr lvl="1">
              <a:lnSpc>
                <a:spcPct val="90000"/>
              </a:lnSpc>
              <a:buFont typeface="Monotype Sorts" pitchFamily="2" charset="2"/>
              <a:buChar char="*"/>
              <a:defRPr/>
            </a:pPr>
            <a:r>
              <a:rPr lang="en-US" sz="2400" dirty="0"/>
              <a:t>divide the range of a continuous attribute into intervals</a:t>
            </a:r>
          </a:p>
          <a:p>
            <a:pPr lvl="1">
              <a:lnSpc>
                <a:spcPct val="90000"/>
              </a:lnSpc>
              <a:defRPr/>
            </a:pPr>
            <a:r>
              <a:rPr lang="en-US" sz="2400" dirty="0"/>
              <a:t>Some classification algorithms only accept categorical </a:t>
            </a:r>
            <a:r>
              <a:rPr lang="en-US" sz="2400" dirty="0" smtClean="0"/>
              <a:t>attributes</a:t>
            </a:r>
            <a:endParaRPr lang="en-US" sz="2400" dirty="0"/>
          </a:p>
          <a:p>
            <a:pPr lvl="1">
              <a:lnSpc>
                <a:spcPct val="90000"/>
              </a:lnSpc>
              <a:defRPr/>
            </a:pPr>
            <a:r>
              <a:rPr lang="en-US" sz="2400" dirty="0"/>
              <a:t>Reduce data size by </a:t>
            </a:r>
            <a:r>
              <a:rPr lang="en-US" sz="2400" dirty="0" err="1"/>
              <a:t>discretization</a:t>
            </a:r>
            <a:endParaRPr lang="en-US" sz="2400" dirty="0"/>
          </a:p>
          <a:p>
            <a:pPr lvl="1">
              <a:lnSpc>
                <a:spcPct val="90000"/>
              </a:lnSpc>
              <a:defRPr/>
            </a:pPr>
            <a:r>
              <a:rPr lang="en-US" sz="2400" dirty="0"/>
              <a:t>Prepare for further analysis</a:t>
            </a:r>
          </a:p>
        </p:txBody>
      </p:sp>
    </p:spTree>
    <p:extLst>
      <p:ext uri="{BB962C8B-B14F-4D97-AF65-F5344CB8AC3E}">
        <p14:creationId xmlns:p14="http://schemas.microsoft.com/office/powerpoint/2010/main" val="554312172"/>
      </p:ext>
    </p:extLst>
  </p:cSld>
  <p:clrMapOvr>
    <a:masterClrMapping/>
  </p:clrMapOvr>
  <p:transition>
    <p:checke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to Data Matrix</a:t>
            </a:r>
            <a:endParaRPr lang="en-US" dirty="0"/>
          </a:p>
        </p:txBody>
      </p:sp>
      <p:sp>
        <p:nvSpPr>
          <p:cNvPr id="3" name="Content Placeholder 2"/>
          <p:cNvSpPr>
            <a:spLocks noGrp="1"/>
          </p:cNvSpPr>
          <p:nvPr>
            <p:ph idx="1"/>
          </p:nvPr>
        </p:nvSpPr>
        <p:spPr>
          <a:xfrm>
            <a:off x="152400" y="3275380"/>
            <a:ext cx="8839200" cy="2668219"/>
          </a:xfrm>
        </p:spPr>
        <p:txBody>
          <a:bodyPr>
            <a:normAutofit/>
          </a:bodyPr>
          <a:lstStyle/>
          <a:p>
            <a:pPr marL="0" indent="0">
              <a:buNone/>
            </a:pPr>
            <a:r>
              <a:rPr lang="en-US" i="1" dirty="0" smtClean="0"/>
              <a:t>How similar are zip codes?</a:t>
            </a:r>
            <a:endParaRPr lang="en-US" dirty="0" smtClean="0"/>
          </a:p>
          <a:p>
            <a:pPr marL="0" indent="0">
              <a:buNone/>
            </a:pPr>
            <a:endParaRPr lang="en-US" i="1" dirty="0"/>
          </a:p>
          <a:p>
            <a:pPr marL="0" indent="0">
              <a:buNone/>
            </a:pPr>
            <a:r>
              <a:rPr lang="en-US" dirty="0" smtClean="0"/>
              <a:t>‘similar’ </a:t>
            </a:r>
            <a:r>
              <a:rPr lang="en-US" dirty="0" err="1" smtClean="0"/>
              <a:t>wrt</a:t>
            </a:r>
            <a:r>
              <a:rPr lang="en-US" dirty="0" smtClean="0"/>
              <a:t> to what entities?</a:t>
            </a:r>
          </a:p>
          <a:p>
            <a:pPr marL="0" indent="0">
              <a:buNone/>
            </a:pPr>
            <a:r>
              <a:rPr lang="en-US" dirty="0" smtClean="0"/>
              <a:t>‘similar’ implies a comparison?</a:t>
            </a:r>
          </a:p>
          <a:p>
            <a:pPr marL="0" indent="0">
              <a:buNone/>
            </a:pPr>
            <a:endParaRPr lang="en-US" dirty="0" smtClean="0"/>
          </a:p>
          <a:p>
            <a:pPr lvl="1"/>
            <a:endParaRPr lang="en-US" dirty="0" smtClean="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31583148"/>
              </p:ext>
            </p:extLst>
          </p:nvPr>
        </p:nvGraphicFramePr>
        <p:xfrm>
          <a:off x="3565565" y="1259430"/>
          <a:ext cx="4501290" cy="1478280"/>
        </p:xfrm>
        <a:graphic>
          <a:graphicData uri="http://schemas.openxmlformats.org/drawingml/2006/table">
            <a:tbl>
              <a:tblPr firstRow="1" bandRow="1">
                <a:tableStyleId>{5C22544A-7EE6-4342-B048-85BDC9FD1C3A}</a:tableStyleId>
              </a:tblPr>
              <a:tblGrid>
                <a:gridCol w="1125322"/>
                <a:gridCol w="1334016"/>
                <a:gridCol w="916630"/>
                <a:gridCol w="1125322"/>
              </a:tblGrid>
              <a:tr h="0">
                <a:tc>
                  <a:txBody>
                    <a:bodyPr/>
                    <a:lstStyle/>
                    <a:p>
                      <a:r>
                        <a:rPr lang="en-US" sz="1100" dirty="0" smtClean="0"/>
                        <a:t>Customer</a:t>
                      </a:r>
                      <a:endParaRPr lang="en-US" sz="1100" dirty="0"/>
                    </a:p>
                  </a:txBody>
                  <a:tcPr/>
                </a:tc>
                <a:tc>
                  <a:txBody>
                    <a:bodyPr/>
                    <a:lstStyle/>
                    <a:p>
                      <a:r>
                        <a:rPr lang="en-US" sz="1100" dirty="0" smtClean="0"/>
                        <a:t>Item</a:t>
                      </a:r>
                      <a:endParaRPr lang="en-US" sz="1100" dirty="0"/>
                    </a:p>
                  </a:txBody>
                  <a:tcPr/>
                </a:tc>
                <a:tc>
                  <a:txBody>
                    <a:bodyPr/>
                    <a:lstStyle/>
                    <a:p>
                      <a:r>
                        <a:rPr lang="en-US" sz="1100" dirty="0" smtClean="0"/>
                        <a:t>Price</a:t>
                      </a:r>
                      <a:endParaRPr lang="en-US" sz="1100" dirty="0"/>
                    </a:p>
                  </a:txBody>
                  <a:tcPr/>
                </a:tc>
                <a:tc>
                  <a:txBody>
                    <a:bodyPr/>
                    <a:lstStyle/>
                    <a:p>
                      <a:r>
                        <a:rPr lang="en-US" sz="1100" dirty="0" smtClean="0"/>
                        <a:t>Date</a:t>
                      </a:r>
                      <a:endParaRPr lang="en-US" sz="1100" dirty="0"/>
                    </a:p>
                  </a:txBody>
                  <a:tcPr/>
                </a:tc>
              </a:tr>
              <a:tr h="0">
                <a:tc>
                  <a:txBody>
                    <a:bodyPr/>
                    <a:lstStyle/>
                    <a:p>
                      <a:r>
                        <a:rPr lang="en-US" sz="1000" dirty="0" smtClean="0"/>
                        <a:t>John</a:t>
                      </a:r>
                      <a:endParaRPr lang="en-US" sz="1000" dirty="0"/>
                    </a:p>
                  </a:txBody>
                  <a:tcPr/>
                </a:tc>
                <a:tc>
                  <a:txBody>
                    <a:bodyPr/>
                    <a:lstStyle/>
                    <a:p>
                      <a:r>
                        <a:rPr lang="en-US" sz="1000" dirty="0" smtClean="0"/>
                        <a:t>Acme Mower</a:t>
                      </a:r>
                      <a:endParaRPr lang="en-US" sz="1000" dirty="0"/>
                    </a:p>
                  </a:txBody>
                  <a:tcPr/>
                </a:tc>
                <a:tc>
                  <a:txBody>
                    <a:bodyPr/>
                    <a:lstStyle/>
                    <a:p>
                      <a:r>
                        <a:rPr lang="en-US" sz="1000" dirty="0" smtClean="0"/>
                        <a:t>100</a:t>
                      </a:r>
                      <a:endParaRPr lang="en-US" sz="1000" dirty="0"/>
                    </a:p>
                  </a:txBody>
                  <a:tcPr/>
                </a:tc>
                <a:tc>
                  <a:txBody>
                    <a:bodyPr/>
                    <a:lstStyle/>
                    <a:p>
                      <a:r>
                        <a:rPr lang="en-US" sz="1000" dirty="0" smtClean="0"/>
                        <a:t>Jan 2000</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Acme Wrench</a:t>
                      </a:r>
                      <a:endParaRPr lang="en-US" sz="1000" dirty="0"/>
                    </a:p>
                  </a:txBody>
                  <a:tcPr/>
                </a:tc>
                <a:tc>
                  <a:txBody>
                    <a:bodyPr/>
                    <a:lstStyle/>
                    <a:p>
                      <a:r>
                        <a:rPr lang="en-US" sz="1000" dirty="0" smtClean="0"/>
                        <a:t>10</a:t>
                      </a:r>
                      <a:endParaRPr lang="en-US" sz="1000" dirty="0"/>
                    </a:p>
                  </a:txBody>
                  <a:tcPr/>
                </a:tc>
                <a:tc>
                  <a:txBody>
                    <a:bodyPr/>
                    <a:lstStyle/>
                    <a:p>
                      <a:r>
                        <a:rPr lang="en-US" sz="1000" dirty="0" smtClean="0"/>
                        <a:t>Sept 2000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Mower</a:t>
                      </a:r>
                      <a:endParaRPr lang="en-US" sz="1000" dirty="0"/>
                    </a:p>
                  </a:txBody>
                  <a:tcPr/>
                </a:tc>
                <a:tc>
                  <a:txBody>
                    <a:bodyPr/>
                    <a:lstStyle/>
                    <a:p>
                      <a:r>
                        <a:rPr lang="en-US" sz="1000" dirty="0" smtClean="0"/>
                        <a:t>120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Rake</a:t>
                      </a:r>
                      <a:endParaRPr lang="en-US" sz="1000" dirty="0"/>
                    </a:p>
                  </a:txBody>
                  <a:tcPr/>
                </a:tc>
                <a:tc>
                  <a:txBody>
                    <a:bodyPr/>
                    <a:lstStyle/>
                    <a:p>
                      <a:r>
                        <a:rPr lang="en-US" sz="1000" dirty="0" smtClean="0"/>
                        <a:t>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Ace</a:t>
                      </a:r>
                      <a:r>
                        <a:rPr lang="en-US" sz="1000" baseline="0" dirty="0" smtClean="0"/>
                        <a:t> </a:t>
                      </a:r>
                      <a:r>
                        <a:rPr lang="en-US" sz="1000" dirty="0" smtClean="0"/>
                        <a:t>Hammer</a:t>
                      </a:r>
                      <a:endParaRPr lang="en-US" sz="1000" dirty="0"/>
                    </a:p>
                  </a:txBody>
                  <a:tcPr/>
                </a:tc>
                <a:tc>
                  <a:txBody>
                    <a:bodyPr/>
                    <a:lstStyle/>
                    <a:p>
                      <a:r>
                        <a:rPr lang="en-US" sz="1000" dirty="0" smtClean="0"/>
                        <a:t>15</a:t>
                      </a:r>
                      <a:endParaRPr lang="en-US" sz="1000" dirty="0"/>
                    </a:p>
                  </a:txBody>
                  <a:tcPr/>
                </a:tc>
                <a:tc>
                  <a:txBody>
                    <a:bodyPr/>
                    <a:lstStyle/>
                    <a:p>
                      <a:r>
                        <a:rPr lang="en-US" sz="1000" dirty="0" smtClean="0"/>
                        <a:t>July 2002</a:t>
                      </a:r>
                      <a:endParaRPr lang="en-US" sz="10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85256930"/>
              </p:ext>
            </p:extLst>
          </p:nvPr>
        </p:nvGraphicFramePr>
        <p:xfrm>
          <a:off x="1269170" y="1347052"/>
          <a:ext cx="1881845" cy="975360"/>
        </p:xfrm>
        <a:graphic>
          <a:graphicData uri="http://schemas.openxmlformats.org/drawingml/2006/table">
            <a:tbl>
              <a:tblPr firstRow="1" bandRow="1">
                <a:tableStyleId>{5C22544A-7EE6-4342-B048-85BDC9FD1C3A}</a:tableStyleId>
              </a:tblPr>
              <a:tblGrid>
                <a:gridCol w="1164951"/>
                <a:gridCol w="716894"/>
              </a:tblGrid>
              <a:tr h="0">
                <a:tc>
                  <a:txBody>
                    <a:bodyPr/>
                    <a:lstStyle/>
                    <a:p>
                      <a:r>
                        <a:rPr lang="en-US" sz="1000" dirty="0" smtClean="0"/>
                        <a:t>Customer</a:t>
                      </a:r>
                      <a:endParaRPr lang="en-US" sz="1000" dirty="0"/>
                    </a:p>
                  </a:txBody>
                  <a:tcPr/>
                </a:tc>
                <a:tc>
                  <a:txBody>
                    <a:bodyPr/>
                    <a:lstStyle/>
                    <a:p>
                      <a:r>
                        <a:rPr lang="en-US" sz="1000" dirty="0" smtClean="0"/>
                        <a:t>Zip</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99000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11000</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99000</a:t>
                      </a:r>
                      <a:endParaRPr lang="en-US" sz="1000" dirty="0"/>
                    </a:p>
                  </a:txBody>
                  <a:tcPr/>
                </a:tc>
              </a:tr>
            </a:tbl>
          </a:graphicData>
        </a:graphic>
      </p:graphicFrame>
    </p:spTree>
    <p:extLst>
      <p:ext uri="{BB962C8B-B14F-4D97-AF65-F5344CB8AC3E}">
        <p14:creationId xmlns:p14="http://schemas.microsoft.com/office/powerpoint/2010/main" val="1215860391"/>
      </p:ext>
    </p:extLst>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defRPr/>
            </a:pPr>
            <a:r>
              <a:rPr lang="en-US"/>
              <a:t>Discretization and Concept hierarchy</a:t>
            </a:r>
          </a:p>
        </p:txBody>
      </p:sp>
      <p:sp>
        <p:nvSpPr>
          <p:cNvPr id="200707" name="Rectangle 3"/>
          <p:cNvSpPr>
            <a:spLocks noGrp="1" noChangeArrowheads="1"/>
          </p:cNvSpPr>
          <p:nvPr>
            <p:ph type="body" idx="1"/>
          </p:nvPr>
        </p:nvSpPr>
        <p:spPr>
          <a:xfrm>
            <a:off x="685800" y="1905000"/>
            <a:ext cx="8077200" cy="4572000"/>
          </a:xfrm>
        </p:spPr>
        <p:txBody>
          <a:bodyPr/>
          <a:lstStyle/>
          <a:p>
            <a:pPr>
              <a:lnSpc>
                <a:spcPct val="110000"/>
              </a:lnSpc>
              <a:defRPr/>
            </a:pPr>
            <a:r>
              <a:rPr lang="en-US" sz="2800">
                <a:solidFill>
                  <a:schemeClr val="tx2"/>
                </a:solidFill>
              </a:rPr>
              <a:t>Discretization</a:t>
            </a:r>
            <a:r>
              <a:rPr lang="en-US" sz="2800"/>
              <a:t> </a:t>
            </a:r>
          </a:p>
          <a:p>
            <a:pPr lvl="1">
              <a:lnSpc>
                <a:spcPct val="110000"/>
              </a:lnSpc>
              <a:defRPr/>
            </a:pPr>
            <a:r>
              <a:rPr lang="en-US" sz="2400"/>
              <a:t>reduce the number of values for a given continuous attribute by dividing the range of the attribute into intervals. Interval labels can then be used to replace actual data values.</a:t>
            </a:r>
          </a:p>
          <a:p>
            <a:pPr>
              <a:lnSpc>
                <a:spcPct val="110000"/>
              </a:lnSpc>
              <a:defRPr/>
            </a:pPr>
            <a:r>
              <a:rPr lang="en-US" sz="2800">
                <a:solidFill>
                  <a:schemeClr val="tx2"/>
                </a:solidFill>
              </a:rPr>
              <a:t>Concept hierarchies</a:t>
            </a:r>
            <a:r>
              <a:rPr lang="en-US" sz="2800"/>
              <a:t> </a:t>
            </a:r>
          </a:p>
          <a:p>
            <a:pPr lvl="1">
              <a:lnSpc>
                <a:spcPct val="110000"/>
              </a:lnSpc>
              <a:defRPr/>
            </a:pPr>
            <a:r>
              <a:rPr lang="en-US" sz="2400"/>
              <a:t>reduce the data by collecting and replacing low level concepts (such as numeric values for the attribute age) by higher level concepts (such as young, middle-aged, or senior).</a:t>
            </a:r>
          </a:p>
        </p:txBody>
      </p:sp>
    </p:spTree>
    <p:extLst>
      <p:ext uri="{BB962C8B-B14F-4D97-AF65-F5344CB8AC3E}">
        <p14:creationId xmlns:p14="http://schemas.microsoft.com/office/powerpoint/2010/main" val="3856383270"/>
      </p:ext>
    </p:extLst>
  </p:cSld>
  <p:clrMapOvr>
    <a:masterClrMapping/>
  </p:clrMapOvr>
  <p:transition>
    <p:checker dir="ver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0" y="0"/>
            <a:ext cx="9144000" cy="1676400"/>
          </a:xfrm>
        </p:spPr>
        <p:txBody>
          <a:bodyPr/>
          <a:lstStyle/>
          <a:p>
            <a:pPr>
              <a:defRPr/>
            </a:pPr>
            <a:r>
              <a:rPr lang="en-US" sz="4200"/>
              <a:t>Discretization and concept hierarchy generation for numeric data</a:t>
            </a:r>
          </a:p>
        </p:txBody>
      </p:sp>
      <p:sp>
        <p:nvSpPr>
          <p:cNvPr id="201731" name="Rectangle 3"/>
          <p:cNvSpPr>
            <a:spLocks noGrp="1" noChangeArrowheads="1"/>
          </p:cNvSpPr>
          <p:nvPr>
            <p:ph type="body" idx="1"/>
          </p:nvPr>
        </p:nvSpPr>
        <p:spPr/>
        <p:txBody>
          <a:bodyPr/>
          <a:lstStyle/>
          <a:p>
            <a:pPr>
              <a:lnSpc>
                <a:spcPct val="170000"/>
              </a:lnSpc>
              <a:defRPr/>
            </a:pPr>
            <a:r>
              <a:rPr lang="en-US"/>
              <a:t>Binning </a:t>
            </a:r>
          </a:p>
          <a:p>
            <a:pPr>
              <a:lnSpc>
                <a:spcPct val="170000"/>
              </a:lnSpc>
              <a:defRPr/>
            </a:pPr>
            <a:r>
              <a:rPr lang="en-US"/>
              <a:t>Histogram analysis  </a:t>
            </a:r>
          </a:p>
          <a:p>
            <a:pPr>
              <a:lnSpc>
                <a:spcPct val="170000"/>
              </a:lnSpc>
              <a:defRPr/>
            </a:pPr>
            <a:r>
              <a:rPr lang="en-US"/>
              <a:t>Clustering analysis  </a:t>
            </a:r>
          </a:p>
          <a:p>
            <a:pPr>
              <a:lnSpc>
                <a:spcPct val="170000"/>
              </a:lnSpc>
              <a:defRPr/>
            </a:pPr>
            <a:r>
              <a:rPr lang="en-US"/>
              <a:t>Entropy-based discretization</a:t>
            </a:r>
          </a:p>
          <a:p>
            <a:pPr>
              <a:lnSpc>
                <a:spcPct val="170000"/>
              </a:lnSpc>
              <a:defRPr/>
            </a:pPr>
            <a:r>
              <a:rPr lang="en-US"/>
              <a:t>Segmentation by natural partitioning</a:t>
            </a:r>
          </a:p>
        </p:txBody>
      </p:sp>
    </p:spTree>
    <p:extLst>
      <p:ext uri="{BB962C8B-B14F-4D97-AF65-F5344CB8AC3E}">
        <p14:creationId xmlns:p14="http://schemas.microsoft.com/office/powerpoint/2010/main" val="3191709965"/>
      </p:ext>
    </p:extLst>
  </p:cSld>
  <p:clrMapOvr>
    <a:masterClrMapping/>
  </p:clrMapOvr>
  <p:transition>
    <p:checker dir="ver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defRPr/>
            </a:pPr>
            <a:r>
              <a:rPr lang="en-US"/>
              <a:t>Entropy-Based Discretization</a:t>
            </a:r>
          </a:p>
        </p:txBody>
      </p:sp>
      <p:sp>
        <p:nvSpPr>
          <p:cNvPr id="202755" name="Rectangle 3"/>
          <p:cNvSpPr>
            <a:spLocks noGrp="1" noChangeArrowheads="1"/>
          </p:cNvSpPr>
          <p:nvPr>
            <p:ph type="body" idx="1"/>
          </p:nvPr>
        </p:nvSpPr>
        <p:spPr>
          <a:xfrm>
            <a:off x="266700" y="1581150"/>
            <a:ext cx="8401050" cy="4572000"/>
          </a:xfrm>
        </p:spPr>
        <p:txBody>
          <a:bodyPr/>
          <a:lstStyle/>
          <a:p>
            <a:pPr>
              <a:defRPr/>
            </a:pPr>
            <a:r>
              <a:rPr lang="en-US" sz="2800"/>
              <a:t>Given a set of samples S, if S is partitioned into two intervals S1 and S2 using boundary T, the entropy after partitioning is</a:t>
            </a:r>
          </a:p>
          <a:p>
            <a:pPr>
              <a:defRPr/>
            </a:pPr>
            <a:endParaRPr lang="en-US" sz="2800"/>
          </a:p>
          <a:p>
            <a:pPr>
              <a:defRPr/>
            </a:pPr>
            <a:r>
              <a:rPr lang="en-US" sz="2800"/>
              <a:t>The boundary that minimizes the entropy function over all possible boundaries is selected as a binary discretization.</a:t>
            </a:r>
          </a:p>
          <a:p>
            <a:pPr>
              <a:defRPr/>
            </a:pPr>
            <a:r>
              <a:rPr lang="en-US" sz="2800"/>
              <a:t>The process is recursively applied to partitions obtained until some stopping criterion is met, e.g.,</a:t>
            </a:r>
          </a:p>
          <a:p>
            <a:pPr>
              <a:defRPr/>
            </a:pPr>
            <a:endParaRPr lang="en-US" sz="2800"/>
          </a:p>
        </p:txBody>
      </p:sp>
      <p:graphicFrame>
        <p:nvGraphicFramePr>
          <p:cNvPr id="17410" name="Object 2"/>
          <p:cNvGraphicFramePr>
            <a:graphicFrameLocks noChangeAspect="1"/>
          </p:cNvGraphicFramePr>
          <p:nvPr/>
        </p:nvGraphicFramePr>
        <p:xfrm>
          <a:off x="5029200" y="2590800"/>
          <a:ext cx="3657600" cy="647700"/>
        </p:xfrm>
        <a:graphic>
          <a:graphicData uri="http://schemas.openxmlformats.org/presentationml/2006/ole">
            <mc:AlternateContent xmlns:mc="http://schemas.openxmlformats.org/markup-compatibility/2006">
              <mc:Choice xmlns:v="urn:schemas-microsoft-com:vml" Requires="v">
                <p:oleObj spid="_x0000_s32774" name="Equation" r:id="rId4" imgW="3657600" imgH="647640" progId="Equation.2">
                  <p:embed/>
                </p:oleObj>
              </mc:Choice>
              <mc:Fallback>
                <p:oleObj name="Equation" r:id="rId4" imgW="3657600" imgH="647640" progId="Equation.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590800"/>
                        <a:ext cx="36576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3"/>
          <p:cNvGraphicFramePr>
            <a:graphicFrameLocks noChangeAspect="1"/>
          </p:cNvGraphicFramePr>
          <p:nvPr/>
        </p:nvGraphicFramePr>
        <p:xfrm>
          <a:off x="3124200" y="5811838"/>
          <a:ext cx="2927350" cy="436562"/>
        </p:xfrm>
        <a:graphic>
          <a:graphicData uri="http://schemas.openxmlformats.org/presentationml/2006/ole">
            <mc:AlternateContent xmlns:mc="http://schemas.openxmlformats.org/markup-compatibility/2006">
              <mc:Choice xmlns:v="urn:schemas-microsoft-com:vml" Requires="v">
                <p:oleObj spid="_x0000_s32775" name="Equation" r:id="rId6" imgW="1955520" imgH="279360" progId="Equation.2">
                  <p:embed/>
                </p:oleObj>
              </mc:Choice>
              <mc:Fallback>
                <p:oleObj name="Equation" r:id="rId6" imgW="1955520" imgH="279360" progId="Equation.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5811838"/>
                        <a:ext cx="2927350"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23839084"/>
      </p:ext>
    </p:extLst>
  </p:cSld>
  <p:clrMapOvr>
    <a:masterClrMapping/>
  </p:clrMapOvr>
  <p:transition>
    <p:checker dir="vert"/>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defRPr/>
            </a:pPr>
            <a:r>
              <a:rPr lang="en-US"/>
              <a:t>Segmentation by natural partitioning</a:t>
            </a:r>
          </a:p>
        </p:txBody>
      </p:sp>
      <p:sp>
        <p:nvSpPr>
          <p:cNvPr id="203779" name="Rectangle 3"/>
          <p:cNvSpPr>
            <a:spLocks noGrp="1" noChangeArrowheads="1"/>
          </p:cNvSpPr>
          <p:nvPr>
            <p:ph type="body" idx="1"/>
          </p:nvPr>
        </p:nvSpPr>
        <p:spPr>
          <a:xfrm>
            <a:off x="0" y="1524000"/>
            <a:ext cx="9144000" cy="5334000"/>
          </a:xfrm>
        </p:spPr>
        <p:txBody>
          <a:bodyPr/>
          <a:lstStyle/>
          <a:p>
            <a:pPr>
              <a:lnSpc>
                <a:spcPct val="120000"/>
              </a:lnSpc>
              <a:defRPr/>
            </a:pPr>
            <a:r>
              <a:rPr lang="en-US" sz="2800">
                <a:solidFill>
                  <a:schemeClr val="tx2"/>
                </a:solidFill>
              </a:rPr>
              <a:t>“3-4-5” rule can be used to segment numeric data into </a:t>
            </a:r>
          </a:p>
          <a:p>
            <a:pPr>
              <a:lnSpc>
                <a:spcPct val="120000"/>
              </a:lnSpc>
              <a:buFont typeface="Wingdings" pitchFamily="2" charset="2"/>
              <a:buNone/>
              <a:defRPr/>
            </a:pPr>
            <a:r>
              <a:rPr lang="en-US" sz="2800">
                <a:solidFill>
                  <a:schemeClr val="tx2"/>
                </a:solidFill>
              </a:rPr>
              <a:t>relatively uniform, “natural” intervals.</a:t>
            </a:r>
          </a:p>
          <a:p>
            <a:pPr>
              <a:lnSpc>
                <a:spcPct val="120000"/>
              </a:lnSpc>
              <a:defRPr/>
            </a:pPr>
            <a:r>
              <a:rPr lang="en-US" sz="2800"/>
              <a:t>If an interval covers 3, 6, 7 or 9 distinct values at the most significant digit, partition the range into 3 equal-width intervals</a:t>
            </a:r>
          </a:p>
          <a:p>
            <a:pPr>
              <a:lnSpc>
                <a:spcPct val="120000"/>
              </a:lnSpc>
              <a:defRPr/>
            </a:pPr>
            <a:r>
              <a:rPr lang="en-US" sz="2800"/>
              <a:t>If it covers 2, 4, or 8 distinct values at the most significant digit, partition the range into 4 intervals</a:t>
            </a:r>
          </a:p>
          <a:p>
            <a:pPr>
              <a:lnSpc>
                <a:spcPct val="120000"/>
              </a:lnSpc>
              <a:defRPr/>
            </a:pPr>
            <a:r>
              <a:rPr lang="en-US" sz="2800"/>
              <a:t>If it covers 1, 5, or 10 distinct values at the most significant digit, partition the range into 5 intervals</a:t>
            </a:r>
          </a:p>
        </p:txBody>
      </p:sp>
    </p:spTree>
    <p:extLst>
      <p:ext uri="{BB962C8B-B14F-4D97-AF65-F5344CB8AC3E}">
        <p14:creationId xmlns:p14="http://schemas.microsoft.com/office/powerpoint/2010/main" val="2802000926"/>
      </p:ext>
    </p:extLst>
  </p:cSld>
  <p:clrMapOvr>
    <a:masterClrMapping/>
  </p:clrMapOvr>
  <p:transition>
    <p:checker dir="ver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a:defRPr/>
            </a:pPr>
            <a:r>
              <a:rPr lang="en-US"/>
              <a:t>Concept hierarchy generation for categorical data</a:t>
            </a:r>
          </a:p>
        </p:txBody>
      </p:sp>
      <p:sp>
        <p:nvSpPr>
          <p:cNvPr id="205827" name="Rectangle 3"/>
          <p:cNvSpPr>
            <a:spLocks noGrp="1" noChangeArrowheads="1"/>
          </p:cNvSpPr>
          <p:nvPr>
            <p:ph type="body" idx="1"/>
          </p:nvPr>
        </p:nvSpPr>
        <p:spPr/>
        <p:txBody>
          <a:bodyPr/>
          <a:lstStyle/>
          <a:p>
            <a:pPr>
              <a:defRPr/>
            </a:pPr>
            <a:r>
              <a:rPr lang="en-US" sz="2800"/>
              <a:t>Specification of a partial ordering of attributes explicitly at the schema level by users or experts</a:t>
            </a:r>
          </a:p>
          <a:p>
            <a:pPr>
              <a:lnSpc>
                <a:spcPct val="130000"/>
              </a:lnSpc>
              <a:defRPr/>
            </a:pPr>
            <a:r>
              <a:rPr lang="en-US" sz="2800"/>
              <a:t>Specification of a portion of a hierarchy by explicit data grouping</a:t>
            </a:r>
          </a:p>
          <a:p>
            <a:pPr>
              <a:lnSpc>
                <a:spcPct val="130000"/>
              </a:lnSpc>
              <a:defRPr/>
            </a:pPr>
            <a:r>
              <a:rPr lang="en-US" sz="2800"/>
              <a:t>Specification of a set of attributes, but not of their partial ordering</a:t>
            </a:r>
          </a:p>
          <a:p>
            <a:pPr>
              <a:lnSpc>
                <a:spcPct val="130000"/>
              </a:lnSpc>
              <a:defRPr/>
            </a:pPr>
            <a:r>
              <a:rPr lang="en-US" sz="2800"/>
              <a:t>Specification of only a partial set of attributes</a:t>
            </a:r>
            <a:endParaRPr lang="en-US"/>
          </a:p>
        </p:txBody>
      </p:sp>
    </p:spTree>
    <p:extLst>
      <p:ext uri="{BB962C8B-B14F-4D97-AF65-F5344CB8AC3E}">
        <p14:creationId xmlns:p14="http://schemas.microsoft.com/office/powerpoint/2010/main" val="486863274"/>
      </p:ext>
    </p:extLst>
  </p:cSld>
  <p:clrMapOvr>
    <a:masterClrMapping/>
  </p:clrMapOvr>
  <p:transition>
    <p:checker dir="vert"/>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defRPr/>
            </a:pPr>
            <a:r>
              <a:rPr lang="en-US"/>
              <a:t>Specification of a set of attributes</a:t>
            </a:r>
          </a:p>
        </p:txBody>
      </p:sp>
      <p:sp>
        <p:nvSpPr>
          <p:cNvPr id="206851" name="Rectangle 3"/>
          <p:cNvSpPr>
            <a:spLocks noGrp="1" noChangeArrowheads="1"/>
          </p:cNvSpPr>
          <p:nvPr>
            <p:ph type="body" idx="1"/>
          </p:nvPr>
        </p:nvSpPr>
        <p:spPr>
          <a:xfrm>
            <a:off x="685800" y="1752600"/>
            <a:ext cx="7848600" cy="1905000"/>
          </a:xfrm>
        </p:spPr>
        <p:txBody>
          <a:bodyPr/>
          <a:lstStyle/>
          <a:p>
            <a:pPr>
              <a:lnSpc>
                <a:spcPct val="90000"/>
              </a:lnSpc>
              <a:buFont typeface="Wingdings" pitchFamily="2" charset="2"/>
              <a:buNone/>
              <a:defRPr/>
            </a:pPr>
            <a:r>
              <a:rPr lang="en-US" sz="2800"/>
              <a:t>Concept hierarchy can be automatically generated based on the number of distinct values per attribute in the given attribute set. The attribute with the most distinct values is placed at the lowest level of the hierarchy.</a:t>
            </a:r>
          </a:p>
        </p:txBody>
      </p:sp>
      <p:sp>
        <p:nvSpPr>
          <p:cNvPr id="147460" name="Oval 4"/>
          <p:cNvSpPr>
            <a:spLocks noChangeArrowheads="1"/>
          </p:cNvSpPr>
          <p:nvPr/>
        </p:nvSpPr>
        <p:spPr bwMode="auto">
          <a:xfrm>
            <a:off x="1066800" y="3962400"/>
            <a:ext cx="3581400" cy="342900"/>
          </a:xfrm>
          <a:prstGeom prst="ellipse">
            <a:avLst/>
          </a:prstGeom>
          <a:solidFill>
            <a:srgbClr val="333399"/>
          </a:solidFill>
          <a:ln w="9525">
            <a:solidFill>
              <a:schemeClr val="folHlink"/>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solidFill>
                  <a:srgbClr val="F6E6EA"/>
                </a:solidFill>
                <a:latin typeface="Times New Roman" pitchFamily="18" charset="0"/>
              </a:rPr>
              <a:t>country</a:t>
            </a:r>
          </a:p>
        </p:txBody>
      </p:sp>
      <p:sp>
        <p:nvSpPr>
          <p:cNvPr id="147461" name="Oval 5"/>
          <p:cNvSpPr>
            <a:spLocks noChangeArrowheads="1"/>
          </p:cNvSpPr>
          <p:nvPr/>
        </p:nvSpPr>
        <p:spPr bwMode="auto">
          <a:xfrm>
            <a:off x="1123950" y="4686300"/>
            <a:ext cx="3581400" cy="342900"/>
          </a:xfrm>
          <a:prstGeom prst="ellipse">
            <a:avLst/>
          </a:prstGeom>
          <a:solidFill>
            <a:srgbClr val="333399"/>
          </a:solidFill>
          <a:ln w="9525">
            <a:solidFill>
              <a:schemeClr val="folHlink"/>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solidFill>
                  <a:srgbClr val="FAE2F6"/>
                </a:solidFill>
                <a:latin typeface="Times New Roman" pitchFamily="18" charset="0"/>
              </a:rPr>
              <a:t>province_or_ state</a:t>
            </a:r>
          </a:p>
        </p:txBody>
      </p:sp>
      <p:sp>
        <p:nvSpPr>
          <p:cNvPr id="147462" name="Oval 6"/>
          <p:cNvSpPr>
            <a:spLocks noChangeArrowheads="1"/>
          </p:cNvSpPr>
          <p:nvPr/>
        </p:nvSpPr>
        <p:spPr bwMode="auto">
          <a:xfrm>
            <a:off x="1200150" y="5486400"/>
            <a:ext cx="3581400" cy="342900"/>
          </a:xfrm>
          <a:prstGeom prst="ellipse">
            <a:avLst/>
          </a:prstGeom>
          <a:solidFill>
            <a:srgbClr val="333399"/>
          </a:solidFill>
          <a:ln w="9525">
            <a:solidFill>
              <a:schemeClr val="folHlink"/>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solidFill>
                  <a:srgbClr val="FAE2F6"/>
                </a:solidFill>
                <a:latin typeface="Times New Roman" pitchFamily="18" charset="0"/>
              </a:rPr>
              <a:t>city</a:t>
            </a:r>
          </a:p>
        </p:txBody>
      </p:sp>
      <p:sp>
        <p:nvSpPr>
          <p:cNvPr id="147463" name="Oval 7"/>
          <p:cNvSpPr>
            <a:spLocks noChangeArrowheads="1"/>
          </p:cNvSpPr>
          <p:nvPr/>
        </p:nvSpPr>
        <p:spPr bwMode="auto">
          <a:xfrm>
            <a:off x="1181100" y="6248400"/>
            <a:ext cx="3581400" cy="342900"/>
          </a:xfrm>
          <a:prstGeom prst="ellipse">
            <a:avLst/>
          </a:prstGeom>
          <a:solidFill>
            <a:srgbClr val="333399"/>
          </a:solidFill>
          <a:ln w="9525">
            <a:solidFill>
              <a:schemeClr val="folHlink"/>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solidFill>
                  <a:srgbClr val="FAE2F6"/>
                </a:solidFill>
                <a:latin typeface="Times New Roman" pitchFamily="18" charset="0"/>
              </a:rPr>
              <a:t>street</a:t>
            </a:r>
          </a:p>
        </p:txBody>
      </p:sp>
      <p:sp>
        <p:nvSpPr>
          <p:cNvPr id="147464" name="Line 8"/>
          <p:cNvSpPr>
            <a:spLocks noChangeShapeType="1"/>
          </p:cNvSpPr>
          <p:nvPr/>
        </p:nvSpPr>
        <p:spPr bwMode="auto">
          <a:xfrm flipH="1">
            <a:off x="2914650" y="4343400"/>
            <a:ext cx="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5" name="Line 9"/>
          <p:cNvSpPr>
            <a:spLocks noChangeShapeType="1"/>
          </p:cNvSpPr>
          <p:nvPr/>
        </p:nvSpPr>
        <p:spPr bwMode="auto">
          <a:xfrm>
            <a:off x="2914650" y="4914900"/>
            <a:ext cx="0" cy="533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6" name="Line 10"/>
          <p:cNvSpPr>
            <a:spLocks noChangeShapeType="1"/>
          </p:cNvSpPr>
          <p:nvPr/>
        </p:nvSpPr>
        <p:spPr bwMode="auto">
          <a:xfrm>
            <a:off x="2914650" y="5734050"/>
            <a:ext cx="0" cy="55245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7" name="Text Box 11"/>
          <p:cNvSpPr txBox="1">
            <a:spLocks noChangeArrowheads="1"/>
          </p:cNvSpPr>
          <p:nvPr/>
        </p:nvSpPr>
        <p:spPr bwMode="auto">
          <a:xfrm>
            <a:off x="5622925" y="3870325"/>
            <a:ext cx="231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15 distinct values</a:t>
            </a:r>
          </a:p>
        </p:txBody>
      </p:sp>
      <p:sp>
        <p:nvSpPr>
          <p:cNvPr id="147468" name="Text Box 12"/>
          <p:cNvSpPr txBox="1">
            <a:spLocks noChangeArrowheads="1"/>
          </p:cNvSpPr>
          <p:nvPr/>
        </p:nvSpPr>
        <p:spPr bwMode="auto">
          <a:xfrm>
            <a:off x="5737225" y="4670425"/>
            <a:ext cx="231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65 distinct values</a:t>
            </a:r>
          </a:p>
        </p:txBody>
      </p:sp>
      <p:sp>
        <p:nvSpPr>
          <p:cNvPr id="147469" name="Text Box 13"/>
          <p:cNvSpPr txBox="1">
            <a:spLocks noChangeArrowheads="1"/>
          </p:cNvSpPr>
          <p:nvPr/>
        </p:nvSpPr>
        <p:spPr bwMode="auto">
          <a:xfrm>
            <a:off x="5508625" y="5413375"/>
            <a:ext cx="261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3567 distinct values</a:t>
            </a:r>
          </a:p>
        </p:txBody>
      </p:sp>
      <p:sp>
        <p:nvSpPr>
          <p:cNvPr id="147470" name="Text Box 14"/>
          <p:cNvSpPr txBox="1">
            <a:spLocks noChangeArrowheads="1"/>
          </p:cNvSpPr>
          <p:nvPr/>
        </p:nvSpPr>
        <p:spPr bwMode="auto">
          <a:xfrm>
            <a:off x="5222875" y="6137275"/>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2400">
                <a:latin typeface="Times New Roman" pitchFamily="18" charset="0"/>
              </a:rPr>
              <a:t>674,339 distinct values</a:t>
            </a:r>
          </a:p>
        </p:txBody>
      </p:sp>
    </p:spTree>
    <p:extLst>
      <p:ext uri="{BB962C8B-B14F-4D97-AF65-F5344CB8AC3E}">
        <p14:creationId xmlns:p14="http://schemas.microsoft.com/office/powerpoint/2010/main" val="2333172707"/>
      </p:ext>
    </p:extLst>
  </p:cSld>
  <p:clrMapOvr>
    <a:masterClrMapping/>
  </p:clrMapOvr>
  <p:transition>
    <p:checker dir="ver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219200" y="304800"/>
            <a:ext cx="7467600" cy="914400"/>
          </a:xfrm>
        </p:spPr>
        <p:txBody>
          <a:bodyPr lIns="92075" tIns="46038" rIns="92075" bIns="46038"/>
          <a:lstStyle/>
          <a:p>
            <a:pPr>
              <a:defRPr/>
            </a:pPr>
            <a:r>
              <a:rPr lang="en-US"/>
              <a:t>Overview of Basic Data Preparation Techniques</a:t>
            </a:r>
          </a:p>
        </p:txBody>
      </p:sp>
      <p:sp>
        <p:nvSpPr>
          <p:cNvPr id="207875" name="Rectangle 3"/>
          <p:cNvSpPr>
            <a:spLocks noGrp="1" noChangeArrowheads="1"/>
          </p:cNvSpPr>
          <p:nvPr>
            <p:ph type="body" idx="1"/>
          </p:nvPr>
        </p:nvSpPr>
        <p:spPr>
          <a:xfrm>
            <a:off x="762000" y="1981200"/>
            <a:ext cx="8077200" cy="4495800"/>
          </a:xfrm>
        </p:spPr>
        <p:txBody>
          <a:bodyPr lIns="92075" tIns="46038" rIns="92075" bIns="46038"/>
          <a:lstStyle/>
          <a:p>
            <a:pPr>
              <a:lnSpc>
                <a:spcPct val="140000"/>
              </a:lnSpc>
              <a:defRPr/>
            </a:pPr>
            <a:r>
              <a:rPr lang="en-US"/>
              <a:t>Data cleaning </a:t>
            </a:r>
          </a:p>
          <a:p>
            <a:pPr>
              <a:lnSpc>
                <a:spcPct val="140000"/>
              </a:lnSpc>
              <a:defRPr/>
            </a:pPr>
            <a:r>
              <a:rPr lang="en-US"/>
              <a:t>Data integration and transformation</a:t>
            </a:r>
          </a:p>
          <a:p>
            <a:pPr>
              <a:lnSpc>
                <a:spcPct val="140000"/>
              </a:lnSpc>
              <a:defRPr/>
            </a:pPr>
            <a:r>
              <a:rPr lang="en-US"/>
              <a:t>Data reduction</a:t>
            </a:r>
            <a:endParaRPr lang="en-US">
              <a:solidFill>
                <a:schemeClr val="hlink"/>
              </a:solidFill>
            </a:endParaRPr>
          </a:p>
          <a:p>
            <a:pPr>
              <a:lnSpc>
                <a:spcPct val="140000"/>
              </a:lnSpc>
              <a:defRPr/>
            </a:pPr>
            <a:r>
              <a:rPr lang="en-US"/>
              <a:t>Discretization and concept hierarchy generation</a:t>
            </a:r>
          </a:p>
          <a:p>
            <a:pPr>
              <a:lnSpc>
                <a:spcPct val="140000"/>
              </a:lnSpc>
              <a:defRPr/>
            </a:pPr>
            <a:r>
              <a:rPr lang="en-US">
                <a:solidFill>
                  <a:schemeClr val="hlink"/>
                </a:solidFill>
              </a:rPr>
              <a:t>Summary</a:t>
            </a:r>
            <a:endParaRPr lang="en-US"/>
          </a:p>
        </p:txBody>
      </p:sp>
    </p:spTree>
    <p:extLst>
      <p:ext uri="{BB962C8B-B14F-4D97-AF65-F5344CB8AC3E}">
        <p14:creationId xmlns:p14="http://schemas.microsoft.com/office/powerpoint/2010/main" val="319033901"/>
      </p:ext>
    </p:extLst>
  </p:cSld>
  <p:clrMapOvr>
    <a:masterClrMapping/>
  </p:clrMapOvr>
  <p:transition>
    <p:checker dir="ver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752600" y="457200"/>
            <a:ext cx="4821238" cy="609600"/>
          </a:xfrm>
        </p:spPr>
        <p:txBody>
          <a:bodyPr/>
          <a:lstStyle/>
          <a:p>
            <a:pPr>
              <a:defRPr/>
            </a:pPr>
            <a:r>
              <a:rPr lang="en-US"/>
              <a:t>Summary</a:t>
            </a:r>
          </a:p>
        </p:txBody>
      </p:sp>
      <p:sp>
        <p:nvSpPr>
          <p:cNvPr id="208899" name="Rectangle 3"/>
          <p:cNvSpPr>
            <a:spLocks noGrp="1" noChangeArrowheads="1"/>
          </p:cNvSpPr>
          <p:nvPr>
            <p:ph type="body" idx="1"/>
          </p:nvPr>
        </p:nvSpPr>
        <p:spPr>
          <a:xfrm>
            <a:off x="685800" y="1752600"/>
            <a:ext cx="8077200" cy="4495800"/>
          </a:xfrm>
        </p:spPr>
        <p:txBody>
          <a:bodyPr/>
          <a:lstStyle/>
          <a:p>
            <a:pPr>
              <a:lnSpc>
                <a:spcPct val="140000"/>
              </a:lnSpc>
              <a:defRPr/>
            </a:pPr>
            <a:r>
              <a:rPr lang="en-US" sz="2800"/>
              <a:t>Data  preparation is a big issue for mining</a:t>
            </a:r>
          </a:p>
          <a:p>
            <a:pPr>
              <a:lnSpc>
                <a:spcPct val="140000"/>
              </a:lnSpc>
              <a:defRPr/>
            </a:pPr>
            <a:r>
              <a:rPr lang="en-US" sz="2800"/>
              <a:t>Data preparation includes</a:t>
            </a:r>
          </a:p>
          <a:p>
            <a:pPr lvl="1">
              <a:lnSpc>
                <a:spcPct val="140000"/>
              </a:lnSpc>
              <a:defRPr/>
            </a:pPr>
            <a:r>
              <a:rPr lang="en-US" sz="2400"/>
              <a:t>Data cleaning and data integration</a:t>
            </a:r>
          </a:p>
          <a:p>
            <a:pPr lvl="1">
              <a:lnSpc>
                <a:spcPct val="140000"/>
              </a:lnSpc>
              <a:defRPr/>
            </a:pPr>
            <a:r>
              <a:rPr lang="en-US" sz="2400"/>
              <a:t>Data reduction and feature selection</a:t>
            </a:r>
            <a:endParaRPr lang="en-US" sz="2400">
              <a:solidFill>
                <a:schemeClr val="hlink"/>
              </a:solidFill>
            </a:endParaRPr>
          </a:p>
          <a:p>
            <a:pPr lvl="1">
              <a:lnSpc>
                <a:spcPct val="140000"/>
              </a:lnSpc>
              <a:defRPr/>
            </a:pPr>
            <a:r>
              <a:rPr lang="en-US" sz="2400"/>
              <a:t>Discretization</a:t>
            </a:r>
          </a:p>
          <a:p>
            <a:pPr>
              <a:lnSpc>
                <a:spcPct val="140000"/>
              </a:lnSpc>
              <a:defRPr/>
            </a:pPr>
            <a:r>
              <a:rPr lang="en-US" sz="2800"/>
              <a:t>A lot a methods have been developed but still an active area of research</a:t>
            </a:r>
          </a:p>
        </p:txBody>
      </p:sp>
    </p:spTree>
    <p:extLst>
      <p:ext uri="{BB962C8B-B14F-4D97-AF65-F5344CB8AC3E}">
        <p14:creationId xmlns:p14="http://schemas.microsoft.com/office/powerpoint/2010/main" val="496323783"/>
      </p:ext>
    </p:extLst>
  </p:cSld>
  <p:clrMapOvr>
    <a:masterClrMapping/>
  </p:clrMapOvr>
  <p:transition>
    <p:checker dir="ver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Weka</a:t>
            </a:r>
            <a:r>
              <a:rPr lang="en-US" dirty="0" smtClean="0"/>
              <a:t> Exercise</a:t>
            </a:r>
            <a:endParaRPr lang="en-US" dirty="0"/>
          </a:p>
        </p:txBody>
      </p:sp>
      <p:sp>
        <p:nvSpPr>
          <p:cNvPr id="3" name="Content Placeholder 2"/>
          <p:cNvSpPr>
            <a:spLocks noGrp="1"/>
          </p:cNvSpPr>
          <p:nvPr>
            <p:ph idx="1"/>
          </p:nvPr>
        </p:nvSpPr>
        <p:spPr/>
        <p:txBody>
          <a:bodyPr/>
          <a:lstStyle/>
          <a:p>
            <a:r>
              <a:rPr lang="en-US" dirty="0" smtClean="0"/>
              <a:t>Open </a:t>
            </a:r>
            <a:r>
              <a:rPr lang="en-US" dirty="0" err="1" smtClean="0"/>
              <a:t>Weka</a:t>
            </a:r>
            <a:endParaRPr lang="en-US" dirty="0" smtClean="0"/>
          </a:p>
          <a:p>
            <a:r>
              <a:rPr lang="en-US" dirty="0" smtClean="0"/>
              <a:t>Choose Explorer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2718215"/>
            <a:ext cx="34385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572111"/>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Weka</a:t>
            </a:r>
            <a:r>
              <a:rPr lang="en-US" dirty="0" smtClean="0"/>
              <a:t> Exercise</a:t>
            </a:r>
            <a:endParaRPr lang="en-US" dirty="0"/>
          </a:p>
        </p:txBody>
      </p:sp>
      <p:sp>
        <p:nvSpPr>
          <p:cNvPr id="3" name="Content Placeholder 2"/>
          <p:cNvSpPr>
            <a:spLocks noGrp="1"/>
          </p:cNvSpPr>
          <p:nvPr>
            <p:ph idx="1"/>
          </p:nvPr>
        </p:nvSpPr>
        <p:spPr/>
        <p:txBody>
          <a:bodyPr/>
          <a:lstStyle/>
          <a:p>
            <a:r>
              <a:rPr lang="en-US" dirty="0" smtClean="0"/>
              <a:t>Open Athletes height and weight file (ahw_1.csv)</a:t>
            </a:r>
          </a:p>
          <a:p>
            <a:pPr marL="0" indent="0">
              <a:buNone/>
            </a:pPr>
            <a:r>
              <a:rPr lang="en-US" sz="2000" b="0" dirty="0" smtClean="0"/>
              <a:t>(preprocessing tab, open file, select </a:t>
            </a:r>
            <a:r>
              <a:rPr lang="en-US" sz="2000" b="0" dirty="0" err="1" smtClean="0"/>
              <a:t>csv</a:t>
            </a:r>
            <a:r>
              <a:rPr lang="en-US" sz="2000" b="0" dirty="0" smtClean="0"/>
              <a:t> as type, select ahw_1.csv)</a:t>
            </a:r>
          </a:p>
          <a:p>
            <a:pPr marL="0" indent="0">
              <a:buNone/>
            </a:pPr>
            <a:r>
              <a:rPr lang="en-US" dirty="0" smtClean="0"/>
              <a:t> </a:t>
            </a:r>
          </a:p>
          <a:p>
            <a:pPr marL="0" indent="0">
              <a:buNone/>
            </a:pPr>
            <a:r>
              <a:rPr lang="en-US" dirty="0"/>
              <a:t>	</a:t>
            </a:r>
            <a:r>
              <a:rPr lang="en-US" dirty="0" smtClean="0"/>
              <a:t>What are the statistical distributions of 			variables using no class? </a:t>
            </a:r>
            <a:endParaRPr lang="en-US" dirty="0"/>
          </a:p>
          <a:p>
            <a:pPr marL="0" indent="0">
              <a:buNone/>
            </a:pPr>
            <a:endParaRPr lang="en-US" dirty="0" smtClean="0"/>
          </a:p>
          <a:p>
            <a:pPr marL="0" indent="0">
              <a:buNone/>
            </a:pPr>
            <a:r>
              <a:rPr lang="en-US" dirty="0"/>
              <a:t>	</a:t>
            </a:r>
            <a:r>
              <a:rPr lang="en-US" dirty="0" smtClean="0"/>
              <a:t>How do distributions differ by sex?</a:t>
            </a:r>
          </a:p>
          <a:p>
            <a:pPr marL="0" indent="0">
              <a:buNone/>
            </a:pPr>
            <a:r>
              <a:rPr lang="en-US" dirty="0"/>
              <a:t>		</a:t>
            </a:r>
            <a:r>
              <a:rPr lang="en-US" dirty="0" smtClean="0"/>
              <a:t>(hint use sex as the class nominal)</a:t>
            </a:r>
          </a:p>
          <a:p>
            <a:pPr marL="0" indent="0">
              <a:buNone/>
            </a:pPr>
            <a:r>
              <a:rPr lang="en-US" dirty="0"/>
              <a:t>	</a:t>
            </a:r>
            <a:endParaRPr lang="en-US" dirty="0" smtClean="0"/>
          </a:p>
          <a:p>
            <a:endParaRPr lang="en-US" dirty="0"/>
          </a:p>
        </p:txBody>
      </p:sp>
    </p:spTree>
    <p:extLst>
      <p:ext uri="{BB962C8B-B14F-4D97-AF65-F5344CB8AC3E}">
        <p14:creationId xmlns:p14="http://schemas.microsoft.com/office/powerpoint/2010/main" val="24792504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152400" y="659375"/>
            <a:ext cx="8839200" cy="1041400"/>
          </a:xfrm>
        </p:spPr>
        <p:txBody>
          <a:bodyPr/>
          <a:lstStyle/>
          <a:p>
            <a:pPr>
              <a:defRPr/>
            </a:pPr>
            <a:r>
              <a:rPr lang="en-US" sz="4000" dirty="0" smtClean="0"/>
              <a:t>An approach: instances </a:t>
            </a:r>
            <a:r>
              <a:rPr lang="en-US" sz="4000" dirty="0"/>
              <a:t>are transpose of </a:t>
            </a:r>
            <a:r>
              <a:rPr lang="en-US" sz="4000" dirty="0" smtClean="0"/>
              <a:t>items, cell values are counts</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1147778616"/>
              </p:ext>
            </p:extLst>
          </p:nvPr>
        </p:nvGraphicFramePr>
        <p:xfrm>
          <a:off x="462665" y="2046420"/>
          <a:ext cx="7848601" cy="1752600"/>
        </p:xfrm>
        <a:graphic>
          <a:graphicData uri="http://schemas.openxmlformats.org/drawingml/2006/table">
            <a:tbl>
              <a:tblPr firstRow="1" bandRow="1">
                <a:tableStyleId>{5C22544A-7EE6-4342-B048-85BDC9FD1C3A}</a:tableStyleId>
              </a:tblPr>
              <a:tblGrid>
                <a:gridCol w="1121229"/>
                <a:gridCol w="1329163"/>
                <a:gridCol w="1512008"/>
                <a:gridCol w="1219200"/>
                <a:gridCol w="1143000"/>
                <a:gridCol w="402772"/>
                <a:gridCol w="1121229"/>
              </a:tblGrid>
              <a:tr h="127000">
                <a:tc>
                  <a:txBody>
                    <a:bodyPr/>
                    <a:lstStyle/>
                    <a:p>
                      <a:r>
                        <a:rPr lang="en-US" dirty="0" smtClean="0"/>
                        <a:t>Customer Zip</a:t>
                      </a:r>
                      <a:endParaRPr lang="en-US" dirty="0"/>
                    </a:p>
                  </a:txBody>
                  <a:tcPr/>
                </a:tc>
                <a:tc>
                  <a:txBody>
                    <a:bodyPr/>
                    <a:lstStyle/>
                    <a:p>
                      <a:r>
                        <a:rPr lang="en-US" dirty="0" smtClean="0"/>
                        <a:t>Acme</a:t>
                      </a:r>
                      <a:r>
                        <a:rPr lang="en-US" baseline="0" dirty="0" smtClean="0"/>
                        <a:t> Mower</a:t>
                      </a:r>
                      <a:endParaRPr lang="en-US" dirty="0"/>
                    </a:p>
                  </a:txBody>
                  <a:tcPr/>
                </a:tc>
                <a:tc>
                  <a:txBody>
                    <a:bodyPr/>
                    <a:lstStyle/>
                    <a:p>
                      <a:r>
                        <a:rPr lang="en-US" dirty="0" smtClean="0"/>
                        <a:t>Ace Mower</a:t>
                      </a:r>
                      <a:endParaRPr lang="en-US" dirty="0"/>
                    </a:p>
                  </a:txBody>
                  <a:tcPr/>
                </a:tc>
                <a:tc>
                  <a:txBody>
                    <a:bodyPr/>
                    <a:lstStyle/>
                    <a:p>
                      <a:r>
                        <a:rPr lang="en-US" dirty="0" smtClean="0"/>
                        <a:t>Acme Wrench</a:t>
                      </a:r>
                      <a:endParaRPr lang="en-US" dirty="0"/>
                    </a:p>
                  </a:txBody>
                  <a:tcPr/>
                </a:tc>
                <a:tc>
                  <a:txBody>
                    <a:bodyPr/>
                    <a:lstStyle/>
                    <a:p>
                      <a:r>
                        <a:rPr lang="en-US" dirty="0" smtClean="0"/>
                        <a:t>Ace</a:t>
                      </a:r>
                      <a:r>
                        <a:rPr lang="en-US" baseline="0" dirty="0" smtClean="0"/>
                        <a:t> Wrench</a:t>
                      </a:r>
                      <a:endParaRPr lang="en-US" dirty="0"/>
                    </a:p>
                  </a:txBody>
                  <a:tcPr/>
                </a:tc>
                <a:tc>
                  <a:txBody>
                    <a:bodyPr/>
                    <a:lstStyle/>
                    <a:p>
                      <a:r>
                        <a:rPr lang="en-US" dirty="0" smtClean="0"/>
                        <a:t>…</a:t>
                      </a:r>
                      <a:endParaRPr lang="en-US" dirty="0"/>
                    </a:p>
                  </a:txBody>
                  <a:tcPr/>
                </a:tc>
                <a:tc>
                  <a:txBody>
                    <a:bodyPr/>
                    <a:lstStyle/>
                    <a:p>
                      <a:r>
                        <a:rPr lang="en-US" baseline="0" dirty="0" smtClean="0"/>
                        <a:t> (last item)</a:t>
                      </a:r>
                      <a:endParaRPr lang="en-US" dirty="0"/>
                    </a:p>
                  </a:txBody>
                  <a:tcPr/>
                </a:tc>
              </a:tr>
              <a:tr h="370840">
                <a:tc>
                  <a:txBody>
                    <a:bodyPr/>
                    <a:lstStyle/>
                    <a:p>
                      <a:r>
                        <a:rPr lang="en-US" dirty="0" smtClean="0"/>
                        <a:t>99000</a:t>
                      </a:r>
                      <a:endParaRPr lang="en-US" dirty="0"/>
                    </a:p>
                  </a:txBody>
                  <a:tcPr/>
                </a:tc>
                <a:tc>
                  <a:txBody>
                    <a:bodyPr/>
                    <a:lstStyle/>
                    <a:p>
                      <a:r>
                        <a:rPr lang="en-US" dirty="0" smtClean="0"/>
                        <a:t>1</a:t>
                      </a:r>
                      <a:endParaRPr lang="en-US" dirty="0"/>
                    </a:p>
                  </a:txBody>
                  <a:tcPr/>
                </a:tc>
                <a:tc>
                  <a:txBody>
                    <a:bodyPr/>
                    <a:lstStyle/>
                    <a:p>
                      <a:r>
                        <a:rPr lang="en-US" dirty="0" smtClean="0"/>
                        <a:t>0</a:t>
                      </a:r>
                    </a:p>
                  </a:txBody>
                  <a:tcPr/>
                </a:tc>
                <a:tc>
                  <a:txBody>
                    <a:bodyPr/>
                    <a:lstStyle/>
                    <a:p>
                      <a:r>
                        <a:rPr lang="en-US" baseline="0"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11000</a:t>
                      </a:r>
                      <a:endParaRPr lang="en-US" dirty="0"/>
                    </a:p>
                  </a:txBody>
                  <a:tcPr/>
                </a:tc>
                <a:tc>
                  <a:txBody>
                    <a:bodyPr/>
                    <a:lstStyle/>
                    <a:p>
                      <a:r>
                        <a:rPr lang="en-US" dirty="0" smtClean="0"/>
                        <a:t>0</a:t>
                      </a:r>
                      <a:endParaRPr lang="en-US" dirty="0"/>
                    </a:p>
                  </a:txBody>
                  <a:tcPr/>
                </a:tc>
                <a:tc>
                  <a:txBody>
                    <a:bodyPr/>
                    <a:lstStyle/>
                    <a:p>
                      <a:r>
                        <a:rPr lang="en-US" dirty="0" smtClean="0"/>
                        <a:t>1</a:t>
                      </a:r>
                      <a:r>
                        <a:rPr lang="en-US" baseline="0" dirty="0" smtClean="0"/>
                        <a:t> </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8" name="TextBox 7"/>
          <p:cNvSpPr txBox="1"/>
          <p:nvPr/>
        </p:nvSpPr>
        <p:spPr>
          <a:xfrm>
            <a:off x="577880" y="3813050"/>
            <a:ext cx="7873025" cy="2308324"/>
          </a:xfrm>
          <a:prstGeom prst="rect">
            <a:avLst/>
          </a:prstGeom>
          <a:noFill/>
        </p:spPr>
        <p:txBody>
          <a:bodyPr wrap="square" rtlCol="0">
            <a:spAutoFit/>
          </a:bodyPr>
          <a:lstStyle/>
          <a:p>
            <a:r>
              <a:rPr lang="en-US" sz="2400" dirty="0"/>
              <a:t>Get related measurements down row into separate columns of the same instance </a:t>
            </a:r>
          </a:p>
          <a:p>
            <a:endParaRPr lang="en-US" sz="2400" dirty="0"/>
          </a:p>
          <a:p>
            <a:r>
              <a:rPr lang="en-US" sz="2400" dirty="0"/>
              <a:t>How do zip codes compare?</a:t>
            </a:r>
          </a:p>
          <a:p>
            <a:r>
              <a:rPr lang="en-US" sz="2400" dirty="0" smtClean="0"/>
              <a:t>What </a:t>
            </a:r>
            <a:r>
              <a:rPr lang="en-US" sz="2400" dirty="0"/>
              <a:t>items go </a:t>
            </a:r>
            <a:r>
              <a:rPr lang="en-US" sz="2400" dirty="0" smtClean="0"/>
              <a:t>together?</a:t>
            </a:r>
          </a:p>
          <a:p>
            <a:r>
              <a:rPr lang="en-US" sz="2400" dirty="0" smtClean="0"/>
              <a:t>How do they impact purchases?</a:t>
            </a:r>
          </a:p>
        </p:txBody>
      </p:sp>
    </p:spTree>
    <p:extLst>
      <p:ext uri="{BB962C8B-B14F-4D97-AF65-F5344CB8AC3E}">
        <p14:creationId xmlns:p14="http://schemas.microsoft.com/office/powerpoint/2010/main" val="1107009133"/>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1066800" y="6858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225767"/>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357313"/>
            <a:ext cx="569595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6553200" y="40386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358031"/>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own Arrow 2"/>
          <p:cNvSpPr/>
          <p:nvPr/>
        </p:nvSpPr>
        <p:spPr>
          <a:xfrm>
            <a:off x="5791200" y="30480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86332"/>
      </p:ext>
    </p:extLst>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7467600" y="30480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114731"/>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571500"/>
            <a:ext cx="79057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156388"/>
      </p:ext>
    </p:extLst>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6172200" y="41910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772081"/>
      </p:ext>
    </p:extLst>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7620000" y="30480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670435"/>
      </p:ext>
    </p:extLst>
  </p:cSld>
  <p:clrMapOvr>
    <a:masterClrMapping/>
  </p:clrMapOv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838200"/>
            <a:ext cx="79057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81200" y="304800"/>
            <a:ext cx="5745227" cy="461665"/>
          </a:xfrm>
          <a:prstGeom prst="rect">
            <a:avLst/>
          </a:prstGeom>
          <a:noFill/>
        </p:spPr>
        <p:txBody>
          <a:bodyPr wrap="none" rtlCol="0">
            <a:spAutoFit/>
          </a:bodyPr>
          <a:lstStyle/>
          <a:p>
            <a:r>
              <a:rPr lang="en-US" sz="2400" dirty="0" smtClean="0"/>
              <a:t>Are variables different for Male and Female?</a:t>
            </a:r>
            <a:endParaRPr lang="en-US" sz="2400" dirty="0"/>
          </a:p>
        </p:txBody>
      </p:sp>
    </p:spTree>
    <p:extLst>
      <p:ext uri="{BB962C8B-B14F-4D97-AF65-F5344CB8AC3E}">
        <p14:creationId xmlns:p14="http://schemas.microsoft.com/office/powerpoint/2010/main" val="2330571497"/>
      </p:ext>
    </p:extLst>
  </p:cSld>
  <p:clrMapOvr>
    <a:masterClrMapping/>
  </p:clrMapOv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Weka</a:t>
            </a:r>
            <a:r>
              <a:rPr lang="en-US" dirty="0" smtClean="0"/>
              <a:t> Exercise</a:t>
            </a:r>
            <a:endParaRPr lang="en-US" dirty="0"/>
          </a:p>
        </p:txBody>
      </p:sp>
      <p:sp>
        <p:nvSpPr>
          <p:cNvPr id="3" name="Content Placeholder 2"/>
          <p:cNvSpPr>
            <a:spLocks noGrp="1"/>
          </p:cNvSpPr>
          <p:nvPr>
            <p:ph idx="1"/>
          </p:nvPr>
        </p:nvSpPr>
        <p:spPr/>
        <p:txBody>
          <a:bodyPr/>
          <a:lstStyle/>
          <a:p>
            <a:r>
              <a:rPr lang="en-US" dirty="0"/>
              <a:t>Visualize scatter </a:t>
            </a:r>
            <a:r>
              <a:rPr lang="en-US" dirty="0" smtClean="0"/>
              <a:t>plots.</a:t>
            </a:r>
          </a:p>
          <a:p>
            <a:pPr marL="0" indent="0">
              <a:buNone/>
            </a:pPr>
            <a:r>
              <a:rPr lang="en-US" dirty="0"/>
              <a:t>	</a:t>
            </a:r>
            <a:r>
              <a:rPr lang="en-US" sz="2000" dirty="0" smtClean="0"/>
              <a:t>(visualize tab)</a:t>
            </a:r>
            <a:endParaRPr lang="en-US" dirty="0" smtClean="0"/>
          </a:p>
          <a:p>
            <a:r>
              <a:rPr lang="en-US" dirty="0" smtClean="0"/>
              <a:t>Q: </a:t>
            </a:r>
          </a:p>
          <a:p>
            <a:pPr marL="0" indent="0">
              <a:buNone/>
            </a:pPr>
            <a:r>
              <a:rPr lang="en-US" dirty="0"/>
              <a:t>	</a:t>
            </a:r>
            <a:r>
              <a:rPr lang="en-US" dirty="0" smtClean="0"/>
              <a:t>Are there any ‘high’ correlations between variables?</a:t>
            </a:r>
          </a:p>
          <a:p>
            <a:pPr marL="0" indent="0">
              <a:buNone/>
            </a:pPr>
            <a:endParaRPr lang="en-US" dirty="0"/>
          </a:p>
          <a:p>
            <a:endParaRPr lang="en-US" dirty="0"/>
          </a:p>
        </p:txBody>
      </p:sp>
    </p:spTree>
    <p:extLst>
      <p:ext uri="{BB962C8B-B14F-4D97-AF65-F5344CB8AC3E}">
        <p14:creationId xmlns:p14="http://schemas.microsoft.com/office/powerpoint/2010/main" val="3679671755"/>
      </p:ext>
    </p:extLst>
  </p:cSld>
  <p:clrMapOvr>
    <a:masterClrMapping/>
  </p:clrMapOv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0574" b="12093"/>
          <a:stretch/>
        </p:blipFill>
        <p:spPr bwMode="auto">
          <a:xfrm>
            <a:off x="762000" y="1143000"/>
            <a:ext cx="7307943" cy="552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319314"/>
            <a:ext cx="5747920" cy="461665"/>
          </a:xfrm>
          <a:prstGeom prst="rect">
            <a:avLst/>
          </a:prstGeom>
          <a:noFill/>
        </p:spPr>
        <p:txBody>
          <a:bodyPr wrap="none" rtlCol="0">
            <a:spAutoFit/>
          </a:bodyPr>
          <a:lstStyle/>
          <a:p>
            <a:r>
              <a:rPr lang="en-US" sz="2400" dirty="0" smtClean="0"/>
              <a:t>Visualize scatter plot, are there correlations?</a:t>
            </a:r>
            <a:endParaRPr lang="en-US" sz="2400" dirty="0"/>
          </a:p>
        </p:txBody>
      </p:sp>
      <p:sp>
        <p:nvSpPr>
          <p:cNvPr id="6" name="Down Arrow 5"/>
          <p:cNvSpPr/>
          <p:nvPr/>
        </p:nvSpPr>
        <p:spPr>
          <a:xfrm>
            <a:off x="6629400" y="49530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06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977480443"/>
              </p:ext>
            </p:extLst>
          </p:nvPr>
        </p:nvGraphicFramePr>
        <p:xfrm>
          <a:off x="3957520" y="4657960"/>
          <a:ext cx="4501290" cy="1478280"/>
        </p:xfrm>
        <a:graphic>
          <a:graphicData uri="http://schemas.openxmlformats.org/drawingml/2006/table">
            <a:tbl>
              <a:tblPr firstRow="1" bandRow="1">
                <a:tableStyleId>{5C22544A-7EE6-4342-B048-85BDC9FD1C3A}</a:tableStyleId>
              </a:tblPr>
              <a:tblGrid>
                <a:gridCol w="1125322"/>
                <a:gridCol w="1334016"/>
                <a:gridCol w="916630"/>
                <a:gridCol w="1125322"/>
              </a:tblGrid>
              <a:tr h="0">
                <a:tc>
                  <a:txBody>
                    <a:bodyPr/>
                    <a:lstStyle/>
                    <a:p>
                      <a:r>
                        <a:rPr lang="en-US" sz="1100" dirty="0" smtClean="0"/>
                        <a:t>Customer</a:t>
                      </a:r>
                      <a:endParaRPr lang="en-US" sz="1100" dirty="0"/>
                    </a:p>
                  </a:txBody>
                  <a:tcPr/>
                </a:tc>
                <a:tc>
                  <a:txBody>
                    <a:bodyPr/>
                    <a:lstStyle/>
                    <a:p>
                      <a:r>
                        <a:rPr lang="en-US" sz="1100" dirty="0" smtClean="0"/>
                        <a:t>Item</a:t>
                      </a:r>
                      <a:endParaRPr lang="en-US" sz="1100" dirty="0"/>
                    </a:p>
                  </a:txBody>
                  <a:tcPr/>
                </a:tc>
                <a:tc>
                  <a:txBody>
                    <a:bodyPr/>
                    <a:lstStyle/>
                    <a:p>
                      <a:r>
                        <a:rPr lang="en-US" sz="1100" dirty="0" smtClean="0"/>
                        <a:t>Price</a:t>
                      </a:r>
                      <a:endParaRPr lang="en-US" sz="1100" dirty="0"/>
                    </a:p>
                  </a:txBody>
                  <a:tcPr/>
                </a:tc>
                <a:tc>
                  <a:txBody>
                    <a:bodyPr/>
                    <a:lstStyle/>
                    <a:p>
                      <a:r>
                        <a:rPr lang="en-US" sz="1100" dirty="0" smtClean="0"/>
                        <a:t>Date</a:t>
                      </a:r>
                      <a:endParaRPr lang="en-US" sz="1100" dirty="0"/>
                    </a:p>
                  </a:txBody>
                  <a:tcPr/>
                </a:tc>
              </a:tr>
              <a:tr h="0">
                <a:tc>
                  <a:txBody>
                    <a:bodyPr/>
                    <a:lstStyle/>
                    <a:p>
                      <a:r>
                        <a:rPr lang="en-US" sz="1000" dirty="0" smtClean="0"/>
                        <a:t>John</a:t>
                      </a:r>
                      <a:endParaRPr lang="en-US" sz="1000" dirty="0"/>
                    </a:p>
                  </a:txBody>
                  <a:tcPr/>
                </a:tc>
                <a:tc>
                  <a:txBody>
                    <a:bodyPr/>
                    <a:lstStyle/>
                    <a:p>
                      <a:r>
                        <a:rPr lang="en-US" sz="1000" dirty="0" smtClean="0"/>
                        <a:t>Acme Mower</a:t>
                      </a:r>
                      <a:endParaRPr lang="en-US" sz="1000" dirty="0"/>
                    </a:p>
                  </a:txBody>
                  <a:tcPr/>
                </a:tc>
                <a:tc>
                  <a:txBody>
                    <a:bodyPr/>
                    <a:lstStyle/>
                    <a:p>
                      <a:r>
                        <a:rPr lang="en-US" sz="1000" dirty="0" smtClean="0"/>
                        <a:t>100</a:t>
                      </a:r>
                      <a:endParaRPr lang="en-US" sz="1000" dirty="0"/>
                    </a:p>
                  </a:txBody>
                  <a:tcPr/>
                </a:tc>
                <a:tc>
                  <a:txBody>
                    <a:bodyPr/>
                    <a:lstStyle/>
                    <a:p>
                      <a:r>
                        <a:rPr lang="en-US" sz="1000" dirty="0" smtClean="0"/>
                        <a:t>Jan 2000</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Acme Wrench</a:t>
                      </a:r>
                      <a:endParaRPr lang="en-US" sz="1000" dirty="0"/>
                    </a:p>
                  </a:txBody>
                  <a:tcPr/>
                </a:tc>
                <a:tc>
                  <a:txBody>
                    <a:bodyPr/>
                    <a:lstStyle/>
                    <a:p>
                      <a:r>
                        <a:rPr lang="en-US" sz="1000" dirty="0" smtClean="0"/>
                        <a:t>10</a:t>
                      </a:r>
                      <a:endParaRPr lang="en-US" sz="1000" dirty="0"/>
                    </a:p>
                  </a:txBody>
                  <a:tcPr/>
                </a:tc>
                <a:tc>
                  <a:txBody>
                    <a:bodyPr/>
                    <a:lstStyle/>
                    <a:p>
                      <a:r>
                        <a:rPr lang="en-US" sz="1000" dirty="0" smtClean="0"/>
                        <a:t>Sept 2000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Mower</a:t>
                      </a:r>
                      <a:endParaRPr lang="en-US" sz="1000" dirty="0"/>
                    </a:p>
                  </a:txBody>
                  <a:tcPr/>
                </a:tc>
                <a:tc>
                  <a:txBody>
                    <a:bodyPr/>
                    <a:lstStyle/>
                    <a:p>
                      <a:r>
                        <a:rPr lang="en-US" sz="1000" dirty="0" smtClean="0"/>
                        <a:t>120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Ace Rake</a:t>
                      </a:r>
                      <a:endParaRPr lang="en-US" sz="1000" dirty="0"/>
                    </a:p>
                  </a:txBody>
                  <a:tcPr/>
                </a:tc>
                <a:tc>
                  <a:txBody>
                    <a:bodyPr/>
                    <a:lstStyle/>
                    <a:p>
                      <a:r>
                        <a:rPr lang="en-US" sz="1000" dirty="0" smtClean="0"/>
                        <a:t>20</a:t>
                      </a:r>
                      <a:endParaRPr lang="en-US" sz="1000" dirty="0"/>
                    </a:p>
                  </a:txBody>
                  <a:tcPr/>
                </a:tc>
                <a:tc>
                  <a:txBody>
                    <a:bodyPr/>
                    <a:lstStyle/>
                    <a:p>
                      <a:r>
                        <a:rPr lang="en-US" sz="1000" dirty="0" smtClean="0"/>
                        <a:t>Mar 2003</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Ace</a:t>
                      </a:r>
                      <a:r>
                        <a:rPr lang="en-US" sz="1000" baseline="0" dirty="0" smtClean="0"/>
                        <a:t> </a:t>
                      </a:r>
                      <a:r>
                        <a:rPr lang="en-US" sz="1000" dirty="0" smtClean="0"/>
                        <a:t>Hammer</a:t>
                      </a:r>
                      <a:endParaRPr lang="en-US" sz="1000" dirty="0"/>
                    </a:p>
                  </a:txBody>
                  <a:tcPr/>
                </a:tc>
                <a:tc>
                  <a:txBody>
                    <a:bodyPr/>
                    <a:lstStyle/>
                    <a:p>
                      <a:r>
                        <a:rPr lang="en-US" sz="1000" dirty="0" smtClean="0"/>
                        <a:t>15</a:t>
                      </a:r>
                      <a:endParaRPr lang="en-US" sz="1000" dirty="0"/>
                    </a:p>
                  </a:txBody>
                  <a:tcPr/>
                </a:tc>
                <a:tc>
                  <a:txBody>
                    <a:bodyPr/>
                    <a:lstStyle/>
                    <a:p>
                      <a:r>
                        <a:rPr lang="en-US" sz="1000" dirty="0" smtClean="0"/>
                        <a:t>July 2002</a:t>
                      </a:r>
                      <a:endParaRPr lang="en-US" sz="10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78222901"/>
              </p:ext>
            </p:extLst>
          </p:nvPr>
        </p:nvGraphicFramePr>
        <p:xfrm>
          <a:off x="501070" y="1969610"/>
          <a:ext cx="7848601" cy="1752600"/>
        </p:xfrm>
        <a:graphic>
          <a:graphicData uri="http://schemas.openxmlformats.org/drawingml/2006/table">
            <a:tbl>
              <a:tblPr firstRow="1" bandRow="1">
                <a:tableStyleId>{5C22544A-7EE6-4342-B048-85BDC9FD1C3A}</a:tableStyleId>
              </a:tblPr>
              <a:tblGrid>
                <a:gridCol w="1121229"/>
                <a:gridCol w="1329163"/>
                <a:gridCol w="1512008"/>
                <a:gridCol w="1219200"/>
                <a:gridCol w="1143000"/>
                <a:gridCol w="402772"/>
                <a:gridCol w="1121229"/>
              </a:tblGrid>
              <a:tr h="127000">
                <a:tc>
                  <a:txBody>
                    <a:bodyPr/>
                    <a:lstStyle/>
                    <a:p>
                      <a:r>
                        <a:rPr lang="en-US" dirty="0" smtClean="0"/>
                        <a:t>Customer Zip</a:t>
                      </a:r>
                      <a:endParaRPr lang="en-US" dirty="0"/>
                    </a:p>
                  </a:txBody>
                  <a:tcPr/>
                </a:tc>
                <a:tc>
                  <a:txBody>
                    <a:bodyPr/>
                    <a:lstStyle/>
                    <a:p>
                      <a:r>
                        <a:rPr lang="en-US" baseline="0" dirty="0" smtClean="0"/>
                        <a:t>Mower</a:t>
                      </a:r>
                      <a:endParaRPr lang="en-US" dirty="0"/>
                    </a:p>
                  </a:txBody>
                  <a:tcPr/>
                </a:tc>
                <a:tc>
                  <a:txBody>
                    <a:bodyPr/>
                    <a:lstStyle/>
                    <a:p>
                      <a:r>
                        <a:rPr lang="en-US" dirty="0" smtClean="0"/>
                        <a:t>Wrench</a:t>
                      </a:r>
                      <a:endParaRPr lang="en-US" dirty="0"/>
                    </a:p>
                  </a:txBody>
                  <a:tcPr/>
                </a:tc>
                <a:tc>
                  <a:txBody>
                    <a:bodyPr/>
                    <a:lstStyle/>
                    <a:p>
                      <a:r>
                        <a:rPr lang="en-US" dirty="0" smtClean="0"/>
                        <a:t>Rake</a:t>
                      </a:r>
                      <a:endParaRPr lang="en-US" dirty="0"/>
                    </a:p>
                  </a:txBody>
                  <a:tcPr/>
                </a:tc>
                <a:tc>
                  <a:txBody>
                    <a:bodyPr/>
                    <a:lstStyle/>
                    <a:p>
                      <a:r>
                        <a:rPr lang="en-US" dirty="0" smtClean="0"/>
                        <a:t>Hammer</a:t>
                      </a:r>
                      <a:endParaRPr lang="en-US" dirty="0"/>
                    </a:p>
                  </a:txBody>
                  <a:tcPr/>
                </a:tc>
                <a:tc>
                  <a:txBody>
                    <a:bodyPr/>
                    <a:lstStyle/>
                    <a:p>
                      <a:r>
                        <a:rPr lang="en-US" dirty="0" smtClean="0"/>
                        <a:t>…</a:t>
                      </a:r>
                      <a:endParaRPr lang="en-US" dirty="0"/>
                    </a:p>
                  </a:txBody>
                  <a:tcPr/>
                </a:tc>
                <a:tc>
                  <a:txBody>
                    <a:bodyPr/>
                    <a:lstStyle/>
                    <a:p>
                      <a:r>
                        <a:rPr lang="en-US" baseline="0" dirty="0" smtClean="0"/>
                        <a:t> (last item)</a:t>
                      </a:r>
                      <a:endParaRPr lang="en-US" dirty="0"/>
                    </a:p>
                  </a:txBody>
                  <a:tcPr/>
                </a:tc>
              </a:tr>
              <a:tr h="370840">
                <a:tc>
                  <a:txBody>
                    <a:bodyPr/>
                    <a:lstStyle/>
                    <a:p>
                      <a:r>
                        <a:rPr lang="en-US" dirty="0" smtClean="0"/>
                        <a:t>99000</a:t>
                      </a:r>
                      <a:endParaRPr lang="en-US" dirty="0"/>
                    </a:p>
                  </a:txBody>
                  <a:tcPr/>
                </a:tc>
                <a:tc>
                  <a:txBody>
                    <a:bodyPr/>
                    <a:lstStyle/>
                    <a:p>
                      <a:r>
                        <a:rPr lang="en-US" dirty="0" smtClean="0"/>
                        <a:t>1</a:t>
                      </a:r>
                      <a:endParaRPr lang="en-US" dirty="0"/>
                    </a:p>
                  </a:txBody>
                  <a:tcPr/>
                </a:tc>
                <a:tc>
                  <a:txBody>
                    <a:bodyPr/>
                    <a:lstStyle/>
                    <a:p>
                      <a:r>
                        <a:rPr lang="en-US" dirty="0" smtClean="0"/>
                        <a:t>1</a:t>
                      </a:r>
                    </a:p>
                  </a:txBody>
                  <a:tcPr/>
                </a:tc>
                <a:tc>
                  <a:txBody>
                    <a:bodyPr/>
                    <a:lstStyle/>
                    <a:p>
                      <a:r>
                        <a:rPr lang="en-US" baseline="0" dirty="0" smtClean="0"/>
                        <a:t>1</a:t>
                      </a:r>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11000</a:t>
                      </a:r>
                      <a:endParaRPr lang="en-US" dirty="0"/>
                    </a:p>
                  </a:txBody>
                  <a:tcPr/>
                </a:tc>
                <a:tc>
                  <a:txBody>
                    <a:bodyPr/>
                    <a:lstStyle/>
                    <a:p>
                      <a:r>
                        <a:rPr lang="en-US" dirty="0" smtClean="0"/>
                        <a:t>1</a:t>
                      </a:r>
                      <a:endParaRPr lang="en-US" dirty="0"/>
                    </a:p>
                  </a:txBody>
                  <a:tcPr/>
                </a:tc>
                <a:tc>
                  <a:txBody>
                    <a:bodyPr/>
                    <a:lstStyle/>
                    <a:p>
                      <a:r>
                        <a:rPr lang="en-US" baseline="0" dirty="0" smtClean="0"/>
                        <a:t>0 </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5" name="TextBox 4"/>
          <p:cNvSpPr txBox="1"/>
          <p:nvPr/>
        </p:nvSpPr>
        <p:spPr>
          <a:xfrm>
            <a:off x="424260" y="3813050"/>
            <a:ext cx="7873025" cy="1200329"/>
          </a:xfrm>
          <a:prstGeom prst="rect">
            <a:avLst/>
          </a:prstGeom>
          <a:noFill/>
        </p:spPr>
        <p:txBody>
          <a:bodyPr wrap="square" rtlCol="0">
            <a:spAutoFit/>
          </a:bodyPr>
          <a:lstStyle/>
          <a:p>
            <a:r>
              <a:rPr lang="en-US" sz="2400" dirty="0" smtClean="0"/>
              <a:t>What questions can we ask now?</a:t>
            </a:r>
          </a:p>
          <a:p>
            <a:r>
              <a:rPr lang="en-US" sz="2400" dirty="0" smtClean="0"/>
              <a:t>Should we include customer name and zip code?</a:t>
            </a:r>
          </a:p>
          <a:p>
            <a:endParaRPr lang="en-US" sz="2400" dirty="0"/>
          </a:p>
        </p:txBody>
      </p:sp>
      <p:sp>
        <p:nvSpPr>
          <p:cNvPr id="6" name="Rectangle 2"/>
          <p:cNvSpPr txBox="1">
            <a:spLocks noChangeArrowheads="1"/>
          </p:cNvSpPr>
          <p:nvPr/>
        </p:nvSpPr>
        <p:spPr bwMode="auto">
          <a:xfrm>
            <a:off x="290283" y="663840"/>
            <a:ext cx="8839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lvl1pPr algn="ctr" rtl="0" eaLnBrk="0" fontAlgn="base" hangingPunct="0">
              <a:lnSpc>
                <a:spcPct val="95000"/>
              </a:lnSpc>
              <a:spcBef>
                <a:spcPct val="0"/>
              </a:spcBef>
              <a:spcAft>
                <a:spcPct val="0"/>
              </a:spcAft>
              <a:defRPr sz="3600" b="1" i="1">
                <a:solidFill>
                  <a:srgbClr val="1544A3"/>
                </a:solidFill>
                <a:latin typeface="+mj-lt"/>
                <a:ea typeface="+mj-ea"/>
                <a:cs typeface="+mj-cs"/>
              </a:defRPr>
            </a:lvl1pPr>
            <a:lvl2pPr algn="ctr" rtl="0" eaLnBrk="0" fontAlgn="base" hangingPunct="0">
              <a:lnSpc>
                <a:spcPct val="95000"/>
              </a:lnSpc>
              <a:spcBef>
                <a:spcPct val="0"/>
              </a:spcBef>
              <a:spcAft>
                <a:spcPct val="0"/>
              </a:spcAft>
              <a:defRPr sz="3600" b="1" i="1">
                <a:solidFill>
                  <a:srgbClr val="000099"/>
                </a:solidFill>
                <a:latin typeface="Helvetica" pitchFamily="-96" charset="0"/>
              </a:defRPr>
            </a:lvl2pPr>
            <a:lvl3pPr algn="ctr" rtl="0" eaLnBrk="0" fontAlgn="base" hangingPunct="0">
              <a:lnSpc>
                <a:spcPct val="95000"/>
              </a:lnSpc>
              <a:spcBef>
                <a:spcPct val="0"/>
              </a:spcBef>
              <a:spcAft>
                <a:spcPct val="0"/>
              </a:spcAft>
              <a:defRPr sz="3600" b="1" i="1">
                <a:solidFill>
                  <a:srgbClr val="000099"/>
                </a:solidFill>
                <a:latin typeface="Helvetica" pitchFamily="-96" charset="0"/>
              </a:defRPr>
            </a:lvl3pPr>
            <a:lvl4pPr algn="ctr" rtl="0" eaLnBrk="0" fontAlgn="base" hangingPunct="0">
              <a:lnSpc>
                <a:spcPct val="95000"/>
              </a:lnSpc>
              <a:spcBef>
                <a:spcPct val="0"/>
              </a:spcBef>
              <a:spcAft>
                <a:spcPct val="0"/>
              </a:spcAft>
              <a:defRPr sz="3600" b="1" i="1">
                <a:solidFill>
                  <a:srgbClr val="000099"/>
                </a:solidFill>
                <a:latin typeface="Helvetica" pitchFamily="-96" charset="0"/>
              </a:defRPr>
            </a:lvl4pPr>
            <a:lvl5pPr algn="ctr" rtl="0" eaLnBrk="0" fontAlgn="base" hangingPunct="0">
              <a:lnSpc>
                <a:spcPct val="95000"/>
              </a:lnSpc>
              <a:spcBef>
                <a:spcPct val="0"/>
              </a:spcBef>
              <a:spcAft>
                <a:spcPct val="0"/>
              </a:spcAft>
              <a:defRPr sz="3600" b="1" i="1">
                <a:solidFill>
                  <a:srgbClr val="000099"/>
                </a:solidFill>
                <a:latin typeface="Helvetica" pitchFamily="-96" charset="0"/>
              </a:defRPr>
            </a:lvl5pPr>
            <a:lvl6pPr marL="457200" algn="ctr" rtl="0" eaLnBrk="0" fontAlgn="base" hangingPunct="0">
              <a:lnSpc>
                <a:spcPct val="95000"/>
              </a:lnSpc>
              <a:spcBef>
                <a:spcPct val="0"/>
              </a:spcBef>
              <a:spcAft>
                <a:spcPct val="0"/>
              </a:spcAft>
              <a:defRPr sz="3600" b="1" i="1">
                <a:solidFill>
                  <a:srgbClr val="000099"/>
                </a:solidFill>
                <a:latin typeface="Helvetica" pitchFamily="-96" charset="0"/>
              </a:defRPr>
            </a:lvl6pPr>
            <a:lvl7pPr marL="914400" algn="ctr" rtl="0" eaLnBrk="0" fontAlgn="base" hangingPunct="0">
              <a:lnSpc>
                <a:spcPct val="95000"/>
              </a:lnSpc>
              <a:spcBef>
                <a:spcPct val="0"/>
              </a:spcBef>
              <a:spcAft>
                <a:spcPct val="0"/>
              </a:spcAft>
              <a:defRPr sz="3600" b="1" i="1">
                <a:solidFill>
                  <a:srgbClr val="000099"/>
                </a:solidFill>
                <a:latin typeface="Helvetica" pitchFamily="-96" charset="0"/>
              </a:defRPr>
            </a:lvl7pPr>
            <a:lvl8pPr marL="1371600" algn="ctr" rtl="0" eaLnBrk="0" fontAlgn="base" hangingPunct="0">
              <a:lnSpc>
                <a:spcPct val="95000"/>
              </a:lnSpc>
              <a:spcBef>
                <a:spcPct val="0"/>
              </a:spcBef>
              <a:spcAft>
                <a:spcPct val="0"/>
              </a:spcAft>
              <a:defRPr sz="3600" b="1" i="1">
                <a:solidFill>
                  <a:srgbClr val="000099"/>
                </a:solidFill>
                <a:latin typeface="Helvetica" pitchFamily="-96" charset="0"/>
              </a:defRPr>
            </a:lvl8pPr>
            <a:lvl9pPr marL="1828800" algn="ctr" rtl="0" eaLnBrk="0" fontAlgn="base" hangingPunct="0">
              <a:lnSpc>
                <a:spcPct val="95000"/>
              </a:lnSpc>
              <a:spcBef>
                <a:spcPct val="0"/>
              </a:spcBef>
              <a:spcAft>
                <a:spcPct val="0"/>
              </a:spcAft>
              <a:defRPr sz="3600" b="1" i="1">
                <a:solidFill>
                  <a:srgbClr val="000099"/>
                </a:solidFill>
                <a:latin typeface="Helvetica" pitchFamily="-96" charset="0"/>
              </a:defRPr>
            </a:lvl9pPr>
          </a:lstStyle>
          <a:p>
            <a:pPr>
              <a:defRPr/>
            </a:pPr>
            <a:r>
              <a:rPr lang="en-US" sz="4000" dirty="0" smtClean="0"/>
              <a:t>Instance are counts, but aggregated across item types</a:t>
            </a:r>
            <a:br>
              <a:rPr lang="en-US" sz="4000" dirty="0" smtClean="0"/>
            </a:br>
            <a:endParaRPr lang="en-US" sz="4000" dirty="0"/>
          </a:p>
        </p:txBody>
      </p:sp>
      <p:graphicFrame>
        <p:nvGraphicFramePr>
          <p:cNvPr id="7" name="Table 6"/>
          <p:cNvGraphicFramePr>
            <a:graphicFrameLocks noGrp="1"/>
          </p:cNvGraphicFramePr>
          <p:nvPr>
            <p:extLst>
              <p:ext uri="{D42A27DB-BD31-4B8C-83A1-F6EECF244321}">
                <p14:modId xmlns:p14="http://schemas.microsoft.com/office/powerpoint/2010/main" val="1324018617"/>
              </p:ext>
            </p:extLst>
          </p:nvPr>
        </p:nvGraphicFramePr>
        <p:xfrm>
          <a:off x="1499600" y="4926795"/>
          <a:ext cx="1881845" cy="975360"/>
        </p:xfrm>
        <a:graphic>
          <a:graphicData uri="http://schemas.openxmlformats.org/drawingml/2006/table">
            <a:tbl>
              <a:tblPr firstRow="1" bandRow="1">
                <a:tableStyleId>{5C22544A-7EE6-4342-B048-85BDC9FD1C3A}</a:tableStyleId>
              </a:tblPr>
              <a:tblGrid>
                <a:gridCol w="1164951"/>
                <a:gridCol w="716894"/>
              </a:tblGrid>
              <a:tr h="0">
                <a:tc>
                  <a:txBody>
                    <a:bodyPr/>
                    <a:lstStyle/>
                    <a:p>
                      <a:r>
                        <a:rPr lang="en-US" sz="1000" dirty="0" smtClean="0"/>
                        <a:t>Customer</a:t>
                      </a:r>
                      <a:endParaRPr lang="en-US" sz="1000" dirty="0"/>
                    </a:p>
                  </a:txBody>
                  <a:tcPr/>
                </a:tc>
                <a:tc>
                  <a:txBody>
                    <a:bodyPr/>
                    <a:lstStyle/>
                    <a:p>
                      <a:r>
                        <a:rPr lang="en-US" sz="1000" dirty="0" smtClean="0"/>
                        <a:t>Zip</a:t>
                      </a:r>
                      <a:endParaRPr lang="en-US" sz="1000" dirty="0"/>
                    </a:p>
                  </a:txBody>
                  <a:tcPr/>
                </a:tc>
              </a:tr>
              <a:tr h="0">
                <a:tc>
                  <a:txBody>
                    <a:bodyPr/>
                    <a:lstStyle/>
                    <a:p>
                      <a:r>
                        <a:rPr lang="en-US" sz="1000" dirty="0" smtClean="0"/>
                        <a:t>John</a:t>
                      </a:r>
                      <a:endParaRPr lang="en-US" sz="1000" dirty="0"/>
                    </a:p>
                  </a:txBody>
                  <a:tcPr/>
                </a:tc>
                <a:tc>
                  <a:txBody>
                    <a:bodyPr/>
                    <a:lstStyle/>
                    <a:p>
                      <a:r>
                        <a:rPr lang="en-US" sz="1000" dirty="0" smtClean="0"/>
                        <a:t>99000</a:t>
                      </a:r>
                      <a:endParaRPr lang="en-US" sz="1000" dirty="0"/>
                    </a:p>
                  </a:txBody>
                  <a:tcPr/>
                </a:tc>
              </a:tr>
              <a:tr h="0">
                <a:tc>
                  <a:txBody>
                    <a:bodyPr/>
                    <a:lstStyle/>
                    <a:p>
                      <a:r>
                        <a:rPr lang="en-US" sz="1000" dirty="0" smtClean="0"/>
                        <a:t>Jane</a:t>
                      </a:r>
                      <a:endParaRPr lang="en-US" sz="1000" dirty="0"/>
                    </a:p>
                  </a:txBody>
                  <a:tcPr/>
                </a:tc>
                <a:tc>
                  <a:txBody>
                    <a:bodyPr/>
                    <a:lstStyle/>
                    <a:p>
                      <a:r>
                        <a:rPr lang="en-US" sz="1000" dirty="0" smtClean="0"/>
                        <a:t>11000</a:t>
                      </a:r>
                      <a:endParaRPr lang="en-US" sz="1000" dirty="0"/>
                    </a:p>
                  </a:txBody>
                  <a:tcPr/>
                </a:tc>
              </a:tr>
              <a:tr h="0">
                <a:tc>
                  <a:txBody>
                    <a:bodyPr/>
                    <a:lstStyle/>
                    <a:p>
                      <a:r>
                        <a:rPr lang="en-US" sz="1000" dirty="0" smtClean="0"/>
                        <a:t>Fred</a:t>
                      </a:r>
                      <a:endParaRPr lang="en-US" sz="1000" dirty="0"/>
                    </a:p>
                  </a:txBody>
                  <a:tcPr/>
                </a:tc>
                <a:tc>
                  <a:txBody>
                    <a:bodyPr/>
                    <a:lstStyle/>
                    <a:p>
                      <a:r>
                        <a:rPr lang="en-US" sz="1000" dirty="0" smtClean="0"/>
                        <a:t>99000</a:t>
                      </a:r>
                      <a:endParaRPr lang="en-US" sz="1000" dirty="0"/>
                    </a:p>
                  </a:txBody>
                  <a:tcPr/>
                </a:tc>
              </a:tr>
            </a:tbl>
          </a:graphicData>
        </a:graphic>
      </p:graphicFrame>
    </p:spTree>
    <p:extLst>
      <p:ext uri="{BB962C8B-B14F-4D97-AF65-F5344CB8AC3E}">
        <p14:creationId xmlns:p14="http://schemas.microsoft.com/office/powerpoint/2010/main" val="1720559780"/>
      </p:ext>
    </p:extLst>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838200" y="12954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19314"/>
            <a:ext cx="5891356" cy="461665"/>
          </a:xfrm>
          <a:prstGeom prst="rect">
            <a:avLst/>
          </a:prstGeom>
          <a:noFill/>
        </p:spPr>
        <p:txBody>
          <a:bodyPr wrap="none" rtlCol="0">
            <a:spAutoFit/>
          </a:bodyPr>
          <a:lstStyle/>
          <a:p>
            <a:r>
              <a:rPr lang="en-US" sz="2400" dirty="0" smtClean="0"/>
              <a:t>Make a new </a:t>
            </a:r>
            <a:r>
              <a:rPr lang="en-US" sz="2400" dirty="0"/>
              <a:t>variable for </a:t>
            </a:r>
            <a:r>
              <a:rPr lang="en-US" sz="2400" dirty="0" err="1"/>
              <a:t>Wt</a:t>
            </a:r>
            <a:r>
              <a:rPr lang="en-US" sz="2400" dirty="0"/>
              <a:t> in </a:t>
            </a:r>
            <a:r>
              <a:rPr lang="en-US" sz="2400" dirty="0" smtClean="0"/>
              <a:t>pounds</a:t>
            </a:r>
            <a:endParaRPr lang="en-US" sz="2400" dirty="0"/>
          </a:p>
        </p:txBody>
      </p:sp>
    </p:spTree>
    <p:extLst>
      <p:ext uri="{BB962C8B-B14F-4D97-AF65-F5344CB8AC3E}">
        <p14:creationId xmlns:p14="http://schemas.microsoft.com/office/powerpoint/2010/main" val="2665543379"/>
      </p:ext>
    </p:extLst>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29667"/>
      </p:ext>
    </p:extLst>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2514600" y="9906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3053"/>
      </p:ext>
    </p:extLst>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Weka</a:t>
            </a:r>
            <a:r>
              <a:rPr lang="en-US" dirty="0" smtClean="0"/>
              <a:t> Exercise</a:t>
            </a:r>
            <a:endParaRPr lang="en-US" dirty="0"/>
          </a:p>
        </p:txBody>
      </p:sp>
      <p:sp>
        <p:nvSpPr>
          <p:cNvPr id="3" name="Content Placeholder 2"/>
          <p:cNvSpPr>
            <a:spLocks noGrp="1"/>
          </p:cNvSpPr>
          <p:nvPr>
            <p:ph idx="1"/>
          </p:nvPr>
        </p:nvSpPr>
        <p:spPr/>
        <p:txBody>
          <a:bodyPr/>
          <a:lstStyle/>
          <a:p>
            <a:r>
              <a:rPr lang="en-US" dirty="0" smtClean="0"/>
              <a:t>The weight variable is kilogram units, but USA uses lbs.  So make a new variable in weights (1 kilogram~2.2 </a:t>
            </a:r>
            <a:r>
              <a:rPr lang="en-US" dirty="0" err="1" smtClean="0"/>
              <a:t>lbs</a:t>
            </a:r>
            <a:r>
              <a:rPr lang="en-US" dirty="0" smtClean="0"/>
              <a:t>).</a:t>
            </a:r>
          </a:p>
          <a:p>
            <a:pPr marL="0" indent="0">
              <a:buNone/>
            </a:pPr>
            <a:r>
              <a:rPr lang="en-US" sz="2000" dirty="0" smtClean="0"/>
              <a:t>	(choose -&gt; </a:t>
            </a:r>
            <a:r>
              <a:rPr lang="en-US" sz="2000" dirty="0" err="1" smtClean="0"/>
              <a:t>filters,unsupervised,attribute</a:t>
            </a:r>
            <a:r>
              <a:rPr lang="en-US" sz="2000" dirty="0" smtClean="0"/>
              <a:t>, </a:t>
            </a:r>
            <a:r>
              <a:rPr lang="en-US" sz="2000" dirty="0" err="1" smtClean="0"/>
              <a:t>addexpression</a:t>
            </a:r>
            <a:endParaRPr lang="en-US" sz="2000" dirty="0"/>
          </a:p>
          <a:p>
            <a:pPr marL="0" indent="0">
              <a:buNone/>
            </a:pPr>
            <a:r>
              <a:rPr lang="en-US" sz="2000" dirty="0" smtClean="0"/>
              <a:t>	 type an expression, use a5 to indicate weight)</a:t>
            </a:r>
          </a:p>
          <a:p>
            <a:endParaRPr lang="en-US" dirty="0"/>
          </a:p>
          <a:p>
            <a:r>
              <a:rPr lang="en-US" dirty="0" smtClean="0"/>
              <a:t>Check out the correlations again.  What do you see?</a:t>
            </a:r>
          </a:p>
          <a:p>
            <a:pPr marL="0" indent="0">
              <a:buNone/>
            </a:pPr>
            <a:endParaRPr lang="en-US" dirty="0"/>
          </a:p>
          <a:p>
            <a:endParaRPr lang="en-US" dirty="0"/>
          </a:p>
        </p:txBody>
      </p:sp>
    </p:spTree>
    <p:extLst>
      <p:ext uri="{BB962C8B-B14F-4D97-AF65-F5344CB8AC3E}">
        <p14:creationId xmlns:p14="http://schemas.microsoft.com/office/powerpoint/2010/main" val="869022544"/>
      </p:ext>
    </p:extLst>
  </p:cSld>
  <p:clrMapOvr>
    <a:masterClrMapping/>
  </p:clrMapOv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2105025"/>
            <a:ext cx="44672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own Arrow 5"/>
          <p:cNvSpPr/>
          <p:nvPr/>
        </p:nvSpPr>
        <p:spPr>
          <a:xfrm>
            <a:off x="4800600" y="35814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71600" y="319314"/>
            <a:ext cx="5891356" cy="461665"/>
          </a:xfrm>
          <a:prstGeom prst="rect">
            <a:avLst/>
          </a:prstGeom>
          <a:noFill/>
        </p:spPr>
        <p:txBody>
          <a:bodyPr wrap="none" rtlCol="0">
            <a:spAutoFit/>
          </a:bodyPr>
          <a:lstStyle/>
          <a:p>
            <a:r>
              <a:rPr lang="en-US" sz="2400" dirty="0" smtClean="0"/>
              <a:t>Make a new </a:t>
            </a:r>
            <a:r>
              <a:rPr lang="en-US" sz="2400" dirty="0"/>
              <a:t>variable for </a:t>
            </a:r>
            <a:r>
              <a:rPr lang="en-US" sz="2400" dirty="0" err="1"/>
              <a:t>Wt</a:t>
            </a:r>
            <a:r>
              <a:rPr lang="en-US" sz="2400" dirty="0"/>
              <a:t> in </a:t>
            </a:r>
            <a:r>
              <a:rPr lang="en-US" sz="2400" dirty="0" smtClean="0"/>
              <a:t>pounds</a:t>
            </a:r>
            <a:endParaRPr lang="en-US" sz="2400" dirty="0"/>
          </a:p>
        </p:txBody>
      </p:sp>
    </p:spTree>
    <p:extLst>
      <p:ext uri="{BB962C8B-B14F-4D97-AF65-F5344CB8AC3E}">
        <p14:creationId xmlns:p14="http://schemas.microsoft.com/office/powerpoint/2010/main" val="1183165805"/>
      </p:ext>
    </p:extLst>
  </p:cSld>
  <p:clrMapOvr>
    <a:masterClrMapping/>
  </p:clrMapOv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7620000" y="83820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766268"/>
      </p:ext>
    </p:extLst>
  </p:cSld>
  <p:clrMapOvr>
    <a:masterClrMapping/>
  </p:clrMapOv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20259"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631231"/>
      </p:ext>
    </p:extLst>
  </p:cSld>
  <p:clrMapOvr>
    <a:masterClrMapping/>
  </p:clrMapOv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2247900"/>
            <a:ext cx="46291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000" y="913618"/>
            <a:ext cx="6345070" cy="1200329"/>
          </a:xfrm>
          <a:prstGeom prst="rect">
            <a:avLst/>
          </a:prstGeom>
          <a:noFill/>
        </p:spPr>
        <p:txBody>
          <a:bodyPr wrap="none" rtlCol="0">
            <a:spAutoFit/>
          </a:bodyPr>
          <a:lstStyle/>
          <a:p>
            <a:r>
              <a:rPr lang="en-US" dirty="0" smtClean="0"/>
              <a:t>To Remove a Variable:</a:t>
            </a:r>
          </a:p>
          <a:p>
            <a:endParaRPr lang="en-US" dirty="0"/>
          </a:p>
          <a:p>
            <a:r>
              <a:rPr lang="en-US" dirty="0" smtClean="0"/>
              <a:t>Choose -&gt; </a:t>
            </a:r>
            <a:r>
              <a:rPr lang="en-US" dirty="0" err="1" smtClean="0"/>
              <a:t>weka</a:t>
            </a:r>
            <a:r>
              <a:rPr lang="en-US" dirty="0" smtClean="0"/>
              <a:t> -&gt; filters -&gt; unsupervised -&gt; attributes -&gt; Remove </a:t>
            </a:r>
          </a:p>
          <a:p>
            <a:r>
              <a:rPr lang="en-US" dirty="0" smtClean="0"/>
              <a:t>And then apply  </a:t>
            </a:r>
            <a:endParaRPr lang="en-US" dirty="0"/>
          </a:p>
        </p:txBody>
      </p:sp>
    </p:spTree>
    <p:extLst>
      <p:ext uri="{BB962C8B-B14F-4D97-AF65-F5344CB8AC3E}">
        <p14:creationId xmlns:p14="http://schemas.microsoft.com/office/powerpoint/2010/main" val="2959764495"/>
      </p:ext>
    </p:extLst>
  </p:cSld>
  <p:clrMapOvr>
    <a:masterClrMapping/>
  </p:clrMapOv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Weka</a:t>
            </a:r>
            <a:r>
              <a:rPr lang="en-US" dirty="0" smtClean="0"/>
              <a:t> cont.</a:t>
            </a:r>
            <a:endParaRPr lang="en-US" dirty="0"/>
          </a:p>
        </p:txBody>
      </p:sp>
      <p:sp>
        <p:nvSpPr>
          <p:cNvPr id="3" name="Content Placeholder 2"/>
          <p:cNvSpPr>
            <a:spLocks noGrp="1"/>
          </p:cNvSpPr>
          <p:nvPr>
            <p:ph idx="1"/>
          </p:nvPr>
        </p:nvSpPr>
        <p:spPr/>
        <p:txBody>
          <a:bodyPr>
            <a:normAutofit/>
          </a:bodyPr>
          <a:lstStyle/>
          <a:p>
            <a:r>
              <a:rPr lang="en-US" dirty="0" smtClean="0"/>
              <a:t>Add new variable </a:t>
            </a:r>
            <a:r>
              <a:rPr lang="en-US" i="1" dirty="0" smtClean="0"/>
              <a:t>weight + height</a:t>
            </a:r>
          </a:p>
          <a:p>
            <a:r>
              <a:rPr lang="en-US" dirty="0" smtClean="0"/>
              <a:t>Visualize scatter plot</a:t>
            </a:r>
          </a:p>
          <a:p>
            <a:pPr lvl="1"/>
            <a:r>
              <a:rPr lang="en-US" dirty="0" smtClean="0"/>
              <a:t>question: Is this a useful variable?</a:t>
            </a:r>
          </a:p>
          <a:p>
            <a:r>
              <a:rPr lang="en-US" dirty="0" smtClean="0"/>
              <a:t>Repeat for </a:t>
            </a:r>
          </a:p>
          <a:p>
            <a:pPr marL="457200" lvl="1" indent="0">
              <a:buNone/>
            </a:pPr>
            <a:r>
              <a:rPr lang="en-US" dirty="0" smtClean="0"/>
              <a:t>Body </a:t>
            </a:r>
            <a:r>
              <a:rPr lang="en-US" dirty="0"/>
              <a:t>Mass </a:t>
            </a:r>
            <a:r>
              <a:rPr lang="en-US" dirty="0" smtClean="0"/>
              <a:t>Index defined as Mass </a:t>
            </a:r>
            <a:r>
              <a:rPr lang="en-US" dirty="0"/>
              <a:t>(kg</a:t>
            </a:r>
            <a:r>
              <a:rPr lang="en-US" dirty="0" smtClean="0"/>
              <a:t>)/Height(m</a:t>
            </a:r>
            <a:r>
              <a:rPr lang="en-US" dirty="0"/>
              <a:t>) </a:t>
            </a:r>
            <a:r>
              <a:rPr lang="en-US" baseline="30000" dirty="0"/>
              <a:t>2</a:t>
            </a:r>
          </a:p>
          <a:p>
            <a:pPr lvl="1"/>
            <a:r>
              <a:rPr lang="en-US" dirty="0" smtClean="0"/>
              <a:t>Note: Weight </a:t>
            </a:r>
            <a:r>
              <a:rPr lang="en-US" dirty="0"/>
              <a:t>already in Kg</a:t>
            </a:r>
            <a:r>
              <a:rPr lang="en-US" dirty="0" smtClean="0"/>
              <a:t>. and Height </a:t>
            </a:r>
            <a:r>
              <a:rPr lang="en-US" dirty="0"/>
              <a:t>is in </a:t>
            </a:r>
            <a:r>
              <a:rPr lang="en-US" dirty="0" smtClean="0"/>
              <a:t>cm. (so use a4/100)</a:t>
            </a:r>
          </a:p>
          <a:p>
            <a:pPr lvl="1"/>
            <a:r>
              <a:rPr lang="en-US" dirty="0" smtClean="0"/>
              <a:t>question</a:t>
            </a:r>
            <a:r>
              <a:rPr lang="en-US" dirty="0"/>
              <a:t>: Is this a useful variable?</a:t>
            </a:r>
          </a:p>
          <a:p>
            <a:endParaRPr lang="en-US" baseline="30000" dirty="0"/>
          </a:p>
        </p:txBody>
      </p:sp>
    </p:spTree>
    <p:extLst>
      <p:ext uri="{BB962C8B-B14F-4D97-AF65-F5344CB8AC3E}">
        <p14:creationId xmlns:p14="http://schemas.microsoft.com/office/powerpoint/2010/main" val="3893724198"/>
      </p:ext>
    </p:extLst>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2105025"/>
            <a:ext cx="44672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7759" y="381000"/>
            <a:ext cx="5182829" cy="1836400"/>
          </a:xfrm>
          <a:prstGeom prst="rect">
            <a:avLst/>
          </a:prstGeom>
          <a:noFill/>
        </p:spPr>
        <p:txBody>
          <a:bodyPr wrap="none" rtlCol="0">
            <a:spAutoFit/>
          </a:bodyPr>
          <a:lstStyle/>
          <a:p>
            <a:r>
              <a:rPr lang="en-US" sz="2000" dirty="0" smtClean="0"/>
              <a:t>Add new variable:</a:t>
            </a:r>
          </a:p>
          <a:p>
            <a:r>
              <a:rPr lang="en-US" sz="2000" dirty="0" smtClean="0"/>
              <a:t>Body Mass Index = Mass (kg)/Height(m)</a:t>
            </a:r>
            <a:r>
              <a:rPr lang="en-US" sz="2000" baseline="30000" dirty="0" smtClean="0"/>
              <a:t>2</a:t>
            </a:r>
          </a:p>
          <a:p>
            <a:endParaRPr lang="en-US" sz="2000" dirty="0" smtClean="0"/>
          </a:p>
          <a:p>
            <a:r>
              <a:rPr lang="en-US" sz="2000" dirty="0" smtClean="0"/>
              <a:t>Weight </a:t>
            </a:r>
            <a:r>
              <a:rPr lang="en-US" sz="2000" dirty="0"/>
              <a:t>already in Kg.</a:t>
            </a:r>
          </a:p>
          <a:p>
            <a:r>
              <a:rPr lang="en-US" sz="2000" dirty="0"/>
              <a:t>H</a:t>
            </a:r>
            <a:r>
              <a:rPr lang="en-US" sz="2000" dirty="0" smtClean="0"/>
              <a:t>eight </a:t>
            </a:r>
            <a:r>
              <a:rPr lang="en-US" sz="2000" dirty="0"/>
              <a:t>is in cm</a:t>
            </a:r>
            <a:r>
              <a:rPr lang="en-US" sz="2000" dirty="0" smtClean="0"/>
              <a:t>.  </a:t>
            </a:r>
            <a:endParaRPr lang="en-US" sz="2000" dirty="0"/>
          </a:p>
          <a:p>
            <a:endParaRPr lang="en-US" sz="2000" baseline="30000" dirty="0" smtClean="0"/>
          </a:p>
        </p:txBody>
      </p:sp>
    </p:spTree>
    <p:extLst>
      <p:ext uri="{BB962C8B-B14F-4D97-AF65-F5344CB8AC3E}">
        <p14:creationId xmlns:p14="http://schemas.microsoft.com/office/powerpoint/2010/main" val="80996542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20821100"/>
              </p:ext>
            </p:extLst>
          </p:nvPr>
        </p:nvGraphicFramePr>
        <p:xfrm>
          <a:off x="501070" y="1969610"/>
          <a:ext cx="7848601" cy="1752600"/>
        </p:xfrm>
        <a:graphic>
          <a:graphicData uri="http://schemas.openxmlformats.org/drawingml/2006/table">
            <a:tbl>
              <a:tblPr firstRow="1" bandRow="1">
                <a:tableStyleId>{5C22544A-7EE6-4342-B048-85BDC9FD1C3A}</a:tableStyleId>
              </a:tblPr>
              <a:tblGrid>
                <a:gridCol w="1121229"/>
                <a:gridCol w="1329163"/>
                <a:gridCol w="1512008"/>
                <a:gridCol w="1219200"/>
                <a:gridCol w="1143000"/>
                <a:gridCol w="402772"/>
                <a:gridCol w="1121229"/>
              </a:tblGrid>
              <a:tr h="127000">
                <a:tc>
                  <a:txBody>
                    <a:bodyPr/>
                    <a:lstStyle/>
                    <a:p>
                      <a:endParaRPr lang="en-US" dirty="0"/>
                    </a:p>
                  </a:txBody>
                  <a:tcPr/>
                </a:tc>
                <a:tc>
                  <a:txBody>
                    <a:bodyPr/>
                    <a:lstStyle/>
                    <a:p>
                      <a:r>
                        <a:rPr lang="en-US" baseline="0" dirty="0" smtClean="0"/>
                        <a:t>Mower</a:t>
                      </a:r>
                      <a:endParaRPr lang="en-US" dirty="0"/>
                    </a:p>
                  </a:txBody>
                  <a:tcPr/>
                </a:tc>
                <a:tc>
                  <a:txBody>
                    <a:bodyPr/>
                    <a:lstStyle/>
                    <a:p>
                      <a:r>
                        <a:rPr lang="en-US" dirty="0" smtClean="0"/>
                        <a:t>Wrench</a:t>
                      </a:r>
                      <a:endParaRPr lang="en-US" dirty="0"/>
                    </a:p>
                  </a:txBody>
                  <a:tcPr/>
                </a:tc>
                <a:tc>
                  <a:txBody>
                    <a:bodyPr/>
                    <a:lstStyle/>
                    <a:p>
                      <a:r>
                        <a:rPr lang="en-US" dirty="0" smtClean="0"/>
                        <a:t>Rake</a:t>
                      </a:r>
                      <a:endParaRPr lang="en-US" dirty="0"/>
                    </a:p>
                  </a:txBody>
                  <a:tcPr/>
                </a:tc>
                <a:tc>
                  <a:txBody>
                    <a:bodyPr/>
                    <a:lstStyle/>
                    <a:p>
                      <a:r>
                        <a:rPr lang="en-US" dirty="0" smtClean="0"/>
                        <a:t>Hammer</a:t>
                      </a:r>
                      <a:endParaRPr lang="en-US" dirty="0"/>
                    </a:p>
                  </a:txBody>
                  <a:tcPr/>
                </a:tc>
                <a:tc>
                  <a:txBody>
                    <a:bodyPr/>
                    <a:lstStyle/>
                    <a:p>
                      <a:r>
                        <a:rPr lang="en-US" dirty="0" smtClean="0"/>
                        <a:t>…</a:t>
                      </a:r>
                      <a:endParaRPr lang="en-US" dirty="0"/>
                    </a:p>
                  </a:txBody>
                  <a:tcPr/>
                </a:tc>
                <a:tc>
                  <a:txBody>
                    <a:bodyPr/>
                    <a:lstStyle/>
                    <a:p>
                      <a:r>
                        <a:rPr lang="en-US" baseline="0" dirty="0" smtClean="0"/>
                        <a:t> (last item)</a:t>
                      </a:r>
                      <a:endParaRPr lang="en-US" dirty="0"/>
                    </a:p>
                  </a:txBody>
                  <a:tcPr/>
                </a:tc>
              </a:tr>
              <a:tr h="370840">
                <a:tc>
                  <a:txBody>
                    <a:bodyPr/>
                    <a:lstStyle/>
                    <a:p>
                      <a:r>
                        <a:rPr lang="en-US" dirty="0" smtClean="0"/>
                        <a:t>John</a:t>
                      </a:r>
                      <a:endParaRPr lang="en-US" dirty="0"/>
                    </a:p>
                  </a:txBody>
                  <a:tcPr/>
                </a:tc>
                <a:tc>
                  <a:txBody>
                    <a:bodyPr/>
                    <a:lstStyle/>
                    <a:p>
                      <a:r>
                        <a:rPr lang="en-US" dirty="0" smtClean="0"/>
                        <a:t>1</a:t>
                      </a:r>
                      <a:endParaRPr lang="en-US" dirty="0"/>
                    </a:p>
                  </a:txBody>
                  <a:tcPr/>
                </a:tc>
                <a:tc>
                  <a:txBody>
                    <a:bodyPr/>
                    <a:lstStyle/>
                    <a:p>
                      <a:r>
                        <a:rPr lang="en-US" dirty="0" smtClean="0"/>
                        <a:t>1</a:t>
                      </a:r>
                    </a:p>
                  </a:txBody>
                  <a:tcPr/>
                </a:tc>
                <a:tc>
                  <a:txBody>
                    <a:bodyPr/>
                    <a:lstStyle/>
                    <a:p>
                      <a:r>
                        <a:rPr lang="en-US" baseline="0" dirty="0" smtClean="0"/>
                        <a:t>0</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Jane</a:t>
                      </a:r>
                      <a:endParaRPr lang="en-US" dirty="0"/>
                    </a:p>
                  </a:txBody>
                  <a:tcPr/>
                </a:tc>
                <a:tc>
                  <a:txBody>
                    <a:bodyPr/>
                    <a:lstStyle/>
                    <a:p>
                      <a:r>
                        <a:rPr lang="en-US" dirty="0" smtClean="0"/>
                        <a:t>1</a:t>
                      </a:r>
                      <a:endParaRPr lang="en-US" dirty="0"/>
                    </a:p>
                  </a:txBody>
                  <a:tcPr/>
                </a:tc>
                <a:tc>
                  <a:txBody>
                    <a:bodyPr/>
                    <a:lstStyle/>
                    <a:p>
                      <a:r>
                        <a:rPr lang="en-US" baseline="0" dirty="0" smtClean="0"/>
                        <a:t>0 </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Fred</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5" name="TextBox 4"/>
          <p:cNvSpPr txBox="1"/>
          <p:nvPr/>
        </p:nvSpPr>
        <p:spPr>
          <a:xfrm>
            <a:off x="846715" y="3813050"/>
            <a:ext cx="7873025" cy="2308324"/>
          </a:xfrm>
          <a:prstGeom prst="rect">
            <a:avLst/>
          </a:prstGeom>
          <a:noFill/>
        </p:spPr>
        <p:txBody>
          <a:bodyPr wrap="square" rtlCol="0">
            <a:spAutoFit/>
          </a:bodyPr>
          <a:lstStyle/>
          <a:p>
            <a:r>
              <a:rPr lang="en-US" sz="2400" dirty="0" smtClean="0"/>
              <a:t>Would John buy a Rake too?</a:t>
            </a:r>
          </a:p>
          <a:p>
            <a:endParaRPr lang="en-US" sz="2400" dirty="0"/>
          </a:p>
          <a:p>
            <a:r>
              <a:rPr lang="en-US" sz="2400" dirty="0" smtClean="0"/>
              <a:t>Should 0 indicate ‘not yet bought’?</a:t>
            </a:r>
          </a:p>
          <a:p>
            <a:endParaRPr lang="en-US" sz="2400" dirty="0"/>
          </a:p>
          <a:p>
            <a:r>
              <a:rPr lang="en-US" sz="2400" dirty="0" smtClean="0"/>
              <a:t>We can compare customers, or products.</a:t>
            </a:r>
          </a:p>
          <a:p>
            <a:r>
              <a:rPr lang="en-US" sz="2400" dirty="0" smtClean="0"/>
              <a:t>Can we use customer-item pairs collaboratively?</a:t>
            </a:r>
          </a:p>
        </p:txBody>
      </p:sp>
      <p:sp>
        <p:nvSpPr>
          <p:cNvPr id="6" name="Rectangle 2"/>
          <p:cNvSpPr txBox="1">
            <a:spLocks noChangeArrowheads="1"/>
          </p:cNvSpPr>
          <p:nvPr/>
        </p:nvSpPr>
        <p:spPr bwMode="auto">
          <a:xfrm>
            <a:off x="290283" y="663840"/>
            <a:ext cx="8839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lvl1pPr algn="ctr" rtl="0" eaLnBrk="0" fontAlgn="base" hangingPunct="0">
              <a:lnSpc>
                <a:spcPct val="95000"/>
              </a:lnSpc>
              <a:spcBef>
                <a:spcPct val="0"/>
              </a:spcBef>
              <a:spcAft>
                <a:spcPct val="0"/>
              </a:spcAft>
              <a:defRPr sz="3600" b="1" i="1">
                <a:solidFill>
                  <a:srgbClr val="1544A3"/>
                </a:solidFill>
                <a:latin typeface="+mj-lt"/>
                <a:ea typeface="+mj-ea"/>
                <a:cs typeface="+mj-cs"/>
              </a:defRPr>
            </a:lvl1pPr>
            <a:lvl2pPr algn="ctr" rtl="0" eaLnBrk="0" fontAlgn="base" hangingPunct="0">
              <a:lnSpc>
                <a:spcPct val="95000"/>
              </a:lnSpc>
              <a:spcBef>
                <a:spcPct val="0"/>
              </a:spcBef>
              <a:spcAft>
                <a:spcPct val="0"/>
              </a:spcAft>
              <a:defRPr sz="3600" b="1" i="1">
                <a:solidFill>
                  <a:srgbClr val="000099"/>
                </a:solidFill>
                <a:latin typeface="Helvetica" pitchFamily="-96" charset="0"/>
              </a:defRPr>
            </a:lvl2pPr>
            <a:lvl3pPr algn="ctr" rtl="0" eaLnBrk="0" fontAlgn="base" hangingPunct="0">
              <a:lnSpc>
                <a:spcPct val="95000"/>
              </a:lnSpc>
              <a:spcBef>
                <a:spcPct val="0"/>
              </a:spcBef>
              <a:spcAft>
                <a:spcPct val="0"/>
              </a:spcAft>
              <a:defRPr sz="3600" b="1" i="1">
                <a:solidFill>
                  <a:srgbClr val="000099"/>
                </a:solidFill>
                <a:latin typeface="Helvetica" pitchFamily="-96" charset="0"/>
              </a:defRPr>
            </a:lvl3pPr>
            <a:lvl4pPr algn="ctr" rtl="0" eaLnBrk="0" fontAlgn="base" hangingPunct="0">
              <a:lnSpc>
                <a:spcPct val="95000"/>
              </a:lnSpc>
              <a:spcBef>
                <a:spcPct val="0"/>
              </a:spcBef>
              <a:spcAft>
                <a:spcPct val="0"/>
              </a:spcAft>
              <a:defRPr sz="3600" b="1" i="1">
                <a:solidFill>
                  <a:srgbClr val="000099"/>
                </a:solidFill>
                <a:latin typeface="Helvetica" pitchFamily="-96" charset="0"/>
              </a:defRPr>
            </a:lvl4pPr>
            <a:lvl5pPr algn="ctr" rtl="0" eaLnBrk="0" fontAlgn="base" hangingPunct="0">
              <a:lnSpc>
                <a:spcPct val="95000"/>
              </a:lnSpc>
              <a:spcBef>
                <a:spcPct val="0"/>
              </a:spcBef>
              <a:spcAft>
                <a:spcPct val="0"/>
              </a:spcAft>
              <a:defRPr sz="3600" b="1" i="1">
                <a:solidFill>
                  <a:srgbClr val="000099"/>
                </a:solidFill>
                <a:latin typeface="Helvetica" pitchFamily="-96" charset="0"/>
              </a:defRPr>
            </a:lvl5pPr>
            <a:lvl6pPr marL="457200" algn="ctr" rtl="0" eaLnBrk="0" fontAlgn="base" hangingPunct="0">
              <a:lnSpc>
                <a:spcPct val="95000"/>
              </a:lnSpc>
              <a:spcBef>
                <a:spcPct val="0"/>
              </a:spcBef>
              <a:spcAft>
                <a:spcPct val="0"/>
              </a:spcAft>
              <a:defRPr sz="3600" b="1" i="1">
                <a:solidFill>
                  <a:srgbClr val="000099"/>
                </a:solidFill>
                <a:latin typeface="Helvetica" pitchFamily="-96" charset="0"/>
              </a:defRPr>
            </a:lvl6pPr>
            <a:lvl7pPr marL="914400" algn="ctr" rtl="0" eaLnBrk="0" fontAlgn="base" hangingPunct="0">
              <a:lnSpc>
                <a:spcPct val="95000"/>
              </a:lnSpc>
              <a:spcBef>
                <a:spcPct val="0"/>
              </a:spcBef>
              <a:spcAft>
                <a:spcPct val="0"/>
              </a:spcAft>
              <a:defRPr sz="3600" b="1" i="1">
                <a:solidFill>
                  <a:srgbClr val="000099"/>
                </a:solidFill>
                <a:latin typeface="Helvetica" pitchFamily="-96" charset="0"/>
              </a:defRPr>
            </a:lvl7pPr>
            <a:lvl8pPr marL="1371600" algn="ctr" rtl="0" eaLnBrk="0" fontAlgn="base" hangingPunct="0">
              <a:lnSpc>
                <a:spcPct val="95000"/>
              </a:lnSpc>
              <a:spcBef>
                <a:spcPct val="0"/>
              </a:spcBef>
              <a:spcAft>
                <a:spcPct val="0"/>
              </a:spcAft>
              <a:defRPr sz="3600" b="1" i="1">
                <a:solidFill>
                  <a:srgbClr val="000099"/>
                </a:solidFill>
                <a:latin typeface="Helvetica" pitchFamily="-96" charset="0"/>
              </a:defRPr>
            </a:lvl8pPr>
            <a:lvl9pPr marL="1828800" algn="ctr" rtl="0" eaLnBrk="0" fontAlgn="base" hangingPunct="0">
              <a:lnSpc>
                <a:spcPct val="95000"/>
              </a:lnSpc>
              <a:spcBef>
                <a:spcPct val="0"/>
              </a:spcBef>
              <a:spcAft>
                <a:spcPct val="0"/>
              </a:spcAft>
              <a:defRPr sz="3600" b="1" i="1">
                <a:solidFill>
                  <a:srgbClr val="000099"/>
                </a:solidFill>
                <a:latin typeface="Helvetica" pitchFamily="-96" charset="0"/>
              </a:defRPr>
            </a:lvl9pPr>
          </a:lstStyle>
          <a:p>
            <a:pPr>
              <a:defRPr/>
            </a:pPr>
            <a:r>
              <a:rPr lang="en-US" sz="4000" dirty="0"/>
              <a:t>Can also compare customer-item pairs</a:t>
            </a:r>
          </a:p>
        </p:txBody>
      </p:sp>
    </p:spTree>
    <p:extLst>
      <p:ext uri="{BB962C8B-B14F-4D97-AF65-F5344CB8AC3E}">
        <p14:creationId xmlns:p14="http://schemas.microsoft.com/office/powerpoint/2010/main" val="1298776287"/>
      </p:ext>
    </p:extLst>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4000" dirty="0" smtClean="0"/>
              <a:t>Is this a useful variable?  </a:t>
            </a:r>
            <a:endParaRPr lang="en-US" sz="4000" dirty="0"/>
          </a:p>
        </p:txBody>
      </p:sp>
      <p:sp>
        <p:nvSpPr>
          <p:cNvPr id="3" name="Content Placeholder 2"/>
          <p:cNvSpPr>
            <a:spLocks noGrp="1"/>
          </p:cNvSpPr>
          <p:nvPr>
            <p:ph idx="1"/>
          </p:nvPr>
        </p:nvSpPr>
        <p:spPr/>
        <p:txBody>
          <a:bodyPr>
            <a:normAutofit/>
          </a:bodyPr>
          <a:lstStyle/>
          <a:p>
            <a:pPr marL="57150" indent="-457200"/>
            <a:r>
              <a:rPr lang="en-US" dirty="0" smtClean="0"/>
              <a:t>linear combination </a:t>
            </a:r>
            <a:r>
              <a:rPr lang="en-US" i="1" dirty="0" smtClean="0"/>
              <a:t>weight + height</a:t>
            </a:r>
          </a:p>
          <a:p>
            <a:pPr marL="457200" lvl="1" indent="0">
              <a:buNone/>
            </a:pPr>
            <a:r>
              <a:rPr lang="en-US" i="1" dirty="0" smtClean="0"/>
              <a:t>depends on algorithm, </a:t>
            </a:r>
          </a:p>
          <a:p>
            <a:pPr marL="457200" lvl="1" indent="0">
              <a:buNone/>
            </a:pPr>
            <a:r>
              <a:rPr lang="en-US" i="1" dirty="0" smtClean="0"/>
              <a:t>some regression methods will find it (and it may obscure interpretation)</a:t>
            </a:r>
          </a:p>
          <a:p>
            <a:pPr marL="457200" lvl="1" indent="0">
              <a:buNone/>
            </a:pPr>
            <a:r>
              <a:rPr lang="en-US" i="1" dirty="0" smtClean="0"/>
              <a:t>other methods may not (</a:t>
            </a:r>
            <a:r>
              <a:rPr lang="en-US" i="1" dirty="0" err="1" smtClean="0"/>
              <a:t>ie</a:t>
            </a:r>
            <a:r>
              <a:rPr lang="en-US" i="1" dirty="0" smtClean="0"/>
              <a:t> decision tree)</a:t>
            </a:r>
          </a:p>
          <a:p>
            <a:r>
              <a:rPr lang="en-US" dirty="0" smtClean="0"/>
              <a:t> non-linear combination </a:t>
            </a:r>
            <a:r>
              <a:rPr lang="en-US" i="1" dirty="0" smtClean="0"/>
              <a:t>height </a:t>
            </a:r>
            <a:r>
              <a:rPr lang="en-US" i="1" dirty="0"/>
              <a:t>(kg</a:t>
            </a:r>
            <a:r>
              <a:rPr lang="en-US" i="1" dirty="0" smtClean="0"/>
              <a:t>)/weight(m</a:t>
            </a:r>
            <a:r>
              <a:rPr lang="en-US" i="1" dirty="0"/>
              <a:t>) </a:t>
            </a:r>
            <a:r>
              <a:rPr lang="en-US" baseline="30000" dirty="0"/>
              <a:t>2</a:t>
            </a:r>
          </a:p>
          <a:p>
            <a:pPr marL="457200" lvl="1" indent="0">
              <a:buNone/>
            </a:pPr>
            <a:r>
              <a:rPr lang="en-US" i="1" dirty="0"/>
              <a:t>c</a:t>
            </a:r>
            <a:r>
              <a:rPr lang="en-US" i="1" dirty="0" smtClean="0"/>
              <a:t>ould be very useful if BMI is </a:t>
            </a:r>
            <a:r>
              <a:rPr lang="en-US" i="1" dirty="0" err="1" smtClean="0"/>
              <a:t>apriori</a:t>
            </a:r>
            <a:r>
              <a:rPr lang="en-US" i="1" dirty="0" smtClean="0"/>
              <a:t> known to be important</a:t>
            </a:r>
            <a:endParaRPr lang="en-US" i="1" baseline="30000" dirty="0"/>
          </a:p>
        </p:txBody>
      </p:sp>
    </p:spTree>
    <p:extLst>
      <p:ext uri="{BB962C8B-B14F-4D97-AF65-F5344CB8AC3E}">
        <p14:creationId xmlns:p14="http://schemas.microsoft.com/office/powerpoint/2010/main" val="54213401"/>
      </p:ext>
    </p:extLst>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57" y="340990"/>
            <a:ext cx="8839200" cy="1041400"/>
          </a:xfrm>
        </p:spPr>
        <p:txBody>
          <a:bodyPr/>
          <a:lstStyle/>
          <a:p>
            <a:r>
              <a:rPr lang="en-US" dirty="0" smtClean="0"/>
              <a:t>Are athletes obese?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864838"/>
            <a:ext cx="4286250" cy="357473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382390"/>
            <a:ext cx="4876800" cy="4866010"/>
          </a:xfrm>
          <a:prstGeom prst="rect">
            <a:avLst/>
          </a:prstGeom>
        </p:spPr>
      </p:pic>
      <p:sp>
        <p:nvSpPr>
          <p:cNvPr id="5" name="Arc 4"/>
          <p:cNvSpPr/>
          <p:nvPr/>
        </p:nvSpPr>
        <p:spPr bwMode="auto">
          <a:xfrm rot="17564101">
            <a:off x="2947868" y="5027730"/>
            <a:ext cx="6648602" cy="624025"/>
          </a:xfrm>
          <a:prstGeom prst="arc">
            <a:avLst>
              <a:gd name="adj1" fmla="val 16200000"/>
              <a:gd name="adj2" fmla="val 21563089"/>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1312382098"/>
      </p:ext>
    </p:extLst>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576" y="1143000"/>
            <a:ext cx="7239000"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38200" y="433410"/>
            <a:ext cx="6699270" cy="523220"/>
          </a:xfrm>
          <a:prstGeom prst="rect">
            <a:avLst/>
          </a:prstGeom>
          <a:noFill/>
        </p:spPr>
        <p:txBody>
          <a:bodyPr wrap="none" rtlCol="0">
            <a:spAutoFit/>
          </a:bodyPr>
          <a:lstStyle/>
          <a:p>
            <a:r>
              <a:rPr lang="en-US" sz="1400" dirty="0" smtClean="0"/>
              <a:t>Choose -&gt; </a:t>
            </a:r>
            <a:r>
              <a:rPr lang="en-US" sz="1400" dirty="0" err="1" smtClean="0"/>
              <a:t>weka</a:t>
            </a:r>
            <a:r>
              <a:rPr lang="en-US" sz="1400" dirty="0" smtClean="0"/>
              <a:t> -&gt; filters -&gt; unsupervised -&gt; attributes -&gt; </a:t>
            </a:r>
            <a:r>
              <a:rPr lang="en-US" sz="1400" dirty="0" err="1" smtClean="0"/>
              <a:t>NumerictoNominal</a:t>
            </a:r>
            <a:r>
              <a:rPr lang="en-US" sz="1400" dirty="0" smtClean="0"/>
              <a:t>,</a:t>
            </a:r>
          </a:p>
          <a:p>
            <a:r>
              <a:rPr lang="en-US" sz="1400" dirty="0" smtClean="0"/>
              <a:t>Change Total to 0,1 nominal field, apply it, select it as the class</a:t>
            </a:r>
            <a:endParaRPr lang="en-US" sz="1400" dirty="0"/>
          </a:p>
        </p:txBody>
      </p:sp>
    </p:spTree>
    <p:extLst>
      <p:ext uri="{BB962C8B-B14F-4D97-AF65-F5344CB8AC3E}">
        <p14:creationId xmlns:p14="http://schemas.microsoft.com/office/powerpoint/2010/main" val="709337987"/>
      </p:ext>
    </p:extLst>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701314" cy="436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66252" y="510009"/>
            <a:ext cx="7315272" cy="830997"/>
          </a:xfrm>
          <a:prstGeom prst="rect">
            <a:avLst/>
          </a:prstGeom>
          <a:noFill/>
        </p:spPr>
        <p:txBody>
          <a:bodyPr wrap="none" rtlCol="0">
            <a:spAutoFit/>
          </a:bodyPr>
          <a:lstStyle/>
          <a:p>
            <a:r>
              <a:rPr lang="en-US" sz="2400" dirty="0" smtClean="0"/>
              <a:t>Visualize scatterplots of Total Class with Height, </a:t>
            </a:r>
          </a:p>
          <a:p>
            <a:r>
              <a:rPr lang="en-US" sz="2400" dirty="0" smtClean="0"/>
              <a:t>Weight, Sex, BMI</a:t>
            </a:r>
            <a:endParaRPr lang="en-US" sz="2400" dirty="0"/>
          </a:p>
        </p:txBody>
      </p:sp>
    </p:spTree>
    <p:extLst>
      <p:ext uri="{BB962C8B-B14F-4D97-AF65-F5344CB8AC3E}">
        <p14:creationId xmlns:p14="http://schemas.microsoft.com/office/powerpoint/2010/main" val="3324128843"/>
      </p:ext>
    </p:extLst>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4000" dirty="0" smtClean="0"/>
              <a:t>What else to do to predict Total medals won?	</a:t>
            </a:r>
            <a:endParaRPr lang="en-US" sz="4000" dirty="0"/>
          </a:p>
        </p:txBody>
      </p:sp>
      <p:sp>
        <p:nvSpPr>
          <p:cNvPr id="3" name="Content Placeholder 2"/>
          <p:cNvSpPr>
            <a:spLocks noGrp="1"/>
          </p:cNvSpPr>
          <p:nvPr>
            <p:ph idx="1"/>
          </p:nvPr>
        </p:nvSpPr>
        <p:spPr/>
        <p:txBody>
          <a:bodyPr>
            <a:normAutofit/>
          </a:bodyPr>
          <a:lstStyle/>
          <a:p>
            <a:pPr marL="57150" indent="-457200"/>
            <a:r>
              <a:rPr lang="en-US" dirty="0" smtClean="0"/>
              <a:t>Split data by sport (stratify)</a:t>
            </a:r>
          </a:p>
          <a:p>
            <a:pPr marL="0" indent="0">
              <a:buNone/>
            </a:pPr>
            <a:endParaRPr lang="en-US" dirty="0" smtClean="0"/>
          </a:p>
          <a:p>
            <a:pPr marL="57150" indent="-457200"/>
            <a:r>
              <a:rPr lang="en-US" dirty="0"/>
              <a:t>Gather other data – previous winning, country winnings</a:t>
            </a:r>
            <a:r>
              <a:rPr lang="en-US" dirty="0" smtClean="0"/>
              <a:t>, etc..</a:t>
            </a:r>
            <a:endParaRPr lang="en-US" dirty="0"/>
          </a:p>
        </p:txBody>
      </p:sp>
    </p:spTree>
    <p:extLst>
      <p:ext uri="{BB962C8B-B14F-4D97-AF65-F5344CB8AC3E}">
        <p14:creationId xmlns:p14="http://schemas.microsoft.com/office/powerpoint/2010/main" val="2782178023"/>
      </p:ext>
    </p:extLst>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05" y="1009486"/>
            <a:ext cx="7092123" cy="5319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77145" y="423797"/>
            <a:ext cx="5343129" cy="461665"/>
          </a:xfrm>
          <a:prstGeom prst="rect">
            <a:avLst/>
          </a:prstGeom>
          <a:noFill/>
        </p:spPr>
        <p:txBody>
          <a:bodyPr wrap="none" rtlCol="0">
            <a:spAutoFit/>
          </a:bodyPr>
          <a:lstStyle/>
          <a:p>
            <a:r>
              <a:rPr lang="en-US" sz="2400" dirty="0"/>
              <a:t> </a:t>
            </a:r>
            <a:r>
              <a:rPr lang="en-US" sz="2400" dirty="0" smtClean="0"/>
              <a:t>Missing fields –  is 12% too much?</a:t>
            </a:r>
            <a:endParaRPr lang="en-US" sz="2400" dirty="0"/>
          </a:p>
        </p:txBody>
      </p:sp>
      <p:sp>
        <p:nvSpPr>
          <p:cNvPr id="7" name="Down Arrow 6"/>
          <p:cNvSpPr/>
          <p:nvPr/>
        </p:nvSpPr>
        <p:spPr>
          <a:xfrm rot="814482">
            <a:off x="5268457" y="1739180"/>
            <a:ext cx="533400" cy="762000"/>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931120"/>
      </p:ext>
    </p:extLst>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t>
            </a:r>
            <a:r>
              <a:rPr lang="en-US" dirty="0" err="1" smtClean="0"/>
              <a:t>Weka</a:t>
            </a:r>
            <a:r>
              <a:rPr lang="en-US" dirty="0" smtClean="0"/>
              <a:t>, for example</a:t>
            </a:r>
            <a:endParaRPr lang="en-US" dirty="0"/>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4779" b="5868"/>
          <a:stretch/>
        </p:blipFill>
        <p:spPr bwMode="auto">
          <a:xfrm>
            <a:off x="10885" y="932675"/>
            <a:ext cx="2023977" cy="3159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68232" y="1854395"/>
            <a:ext cx="3533259" cy="264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0890" y="1086295"/>
            <a:ext cx="7218335" cy="830997"/>
          </a:xfrm>
          <a:prstGeom prst="rect">
            <a:avLst/>
          </a:prstGeom>
          <a:noFill/>
        </p:spPr>
        <p:txBody>
          <a:bodyPr wrap="square" rtlCol="0">
            <a:spAutoFit/>
          </a:bodyPr>
          <a:lstStyle/>
          <a:p>
            <a:r>
              <a:rPr lang="en-US" sz="2400" dirty="0" smtClean="0"/>
              <a:t>Preprocessing -&gt; Choose -&gt; Filter,  Unsupervised, </a:t>
            </a:r>
            <a:r>
              <a:rPr lang="en-US" sz="2400" dirty="0" err="1" smtClean="0"/>
              <a:t>Attribute,ReplaceMissingValues</a:t>
            </a:r>
            <a:endParaRPr lang="en-US" sz="2400" dirty="0"/>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205" y="2283312"/>
            <a:ext cx="5653440" cy="42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672025"/>
      </p:ext>
    </p:extLst>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435" y="304800"/>
            <a:ext cx="9297035" cy="1041400"/>
          </a:xfrm>
        </p:spPr>
        <p:txBody>
          <a:bodyPr/>
          <a:lstStyle/>
          <a:p>
            <a:r>
              <a:rPr lang="en-US" dirty="0" smtClean="0"/>
              <a:t>Comparing missing </a:t>
            </a:r>
            <a:r>
              <a:rPr lang="en-US" dirty="0" err="1" smtClean="0"/>
              <a:t>vs</a:t>
            </a:r>
            <a:r>
              <a:rPr lang="en-US" dirty="0" smtClean="0"/>
              <a:t> present </a:t>
            </a:r>
            <a:br>
              <a:rPr lang="en-US" dirty="0" smtClean="0"/>
            </a:br>
            <a:r>
              <a:rPr lang="en-US" dirty="0" smtClean="0"/>
              <a:t>instances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2504" b="29272"/>
          <a:stretch/>
        </p:blipFill>
        <p:spPr>
          <a:xfrm>
            <a:off x="1212230" y="1715415"/>
            <a:ext cx="5548855" cy="4017885"/>
          </a:xfrm>
        </p:spPr>
      </p:pic>
      <p:sp>
        <p:nvSpPr>
          <p:cNvPr id="3" name="TextBox 2"/>
          <p:cNvSpPr txBox="1"/>
          <p:nvPr/>
        </p:nvSpPr>
        <p:spPr>
          <a:xfrm>
            <a:off x="5624400" y="1522663"/>
            <a:ext cx="3172150" cy="830997"/>
          </a:xfrm>
          <a:prstGeom prst="rect">
            <a:avLst/>
          </a:prstGeom>
          <a:noFill/>
        </p:spPr>
        <p:txBody>
          <a:bodyPr wrap="none" rtlCol="0">
            <a:spAutoFit/>
          </a:bodyPr>
          <a:lstStyle/>
          <a:p>
            <a:r>
              <a:rPr lang="en-US" sz="1600" dirty="0" smtClean="0"/>
              <a:t>Histogram of Height</a:t>
            </a:r>
          </a:p>
          <a:p>
            <a:endParaRPr lang="en-US" sz="1600" dirty="0"/>
          </a:p>
          <a:p>
            <a:r>
              <a:rPr lang="en-US" sz="1600" dirty="0" smtClean="0"/>
              <a:t>Instances with Weight </a:t>
            </a:r>
            <a:r>
              <a:rPr lang="en-US" sz="1600" dirty="0"/>
              <a:t>missing</a:t>
            </a:r>
            <a:endParaRPr lang="en-US" sz="1600" dirty="0" smtClean="0"/>
          </a:p>
        </p:txBody>
      </p:sp>
      <p:sp>
        <p:nvSpPr>
          <p:cNvPr id="5" name="TextBox 4"/>
          <p:cNvSpPr txBox="1"/>
          <p:nvPr/>
        </p:nvSpPr>
        <p:spPr>
          <a:xfrm>
            <a:off x="5607715" y="3404508"/>
            <a:ext cx="3136884" cy="830997"/>
          </a:xfrm>
          <a:prstGeom prst="rect">
            <a:avLst/>
          </a:prstGeom>
          <a:noFill/>
        </p:spPr>
        <p:txBody>
          <a:bodyPr wrap="none" rtlCol="0">
            <a:spAutoFit/>
          </a:bodyPr>
          <a:lstStyle/>
          <a:p>
            <a:r>
              <a:rPr lang="en-US" sz="1600" dirty="0" smtClean="0"/>
              <a:t>Histogram of Height</a:t>
            </a:r>
          </a:p>
          <a:p>
            <a:endParaRPr lang="en-US" sz="1600" dirty="0"/>
          </a:p>
          <a:p>
            <a:r>
              <a:rPr lang="en-US" sz="1600" dirty="0" smtClean="0"/>
              <a:t>Instances with Weight present</a:t>
            </a:r>
          </a:p>
        </p:txBody>
      </p:sp>
    </p:spTree>
    <p:extLst>
      <p:ext uri="{BB962C8B-B14F-4D97-AF65-F5344CB8AC3E}">
        <p14:creationId xmlns:p14="http://schemas.microsoft.com/office/powerpoint/2010/main" val="111427921"/>
      </p:ext>
    </p:extLst>
  </p:cSld>
  <p:clrMapOvr>
    <a:masterClrMapping/>
  </p:clrMapOv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6252" y="381000"/>
            <a:ext cx="5273623" cy="461665"/>
          </a:xfrm>
          <a:prstGeom prst="rect">
            <a:avLst/>
          </a:prstGeom>
          <a:noFill/>
        </p:spPr>
        <p:txBody>
          <a:bodyPr wrap="none" rtlCol="0">
            <a:spAutoFit/>
          </a:bodyPr>
          <a:lstStyle/>
          <a:p>
            <a:r>
              <a:rPr lang="en-US" sz="2400" dirty="0"/>
              <a:t> </a:t>
            </a:r>
            <a:r>
              <a:rPr lang="en-US" sz="2400" dirty="0" smtClean="0"/>
              <a:t>What about sport field – many </a:t>
            </a:r>
            <a:r>
              <a:rPr lang="en-US" sz="2400" dirty="0" err="1" smtClean="0"/>
              <a:t>nominals</a:t>
            </a:r>
            <a:endParaRPr lang="en-US" sz="2400" dirty="0"/>
          </a:p>
        </p:txBody>
      </p:sp>
    </p:spTree>
    <p:extLst>
      <p:ext uri="{BB962C8B-B14F-4D97-AF65-F5344CB8AC3E}">
        <p14:creationId xmlns:p14="http://schemas.microsoft.com/office/powerpoint/2010/main" val="2067043685"/>
      </p:ext>
    </p:extLst>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955" y="395005"/>
            <a:ext cx="44672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270" y="1316725"/>
            <a:ext cx="4723815" cy="354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585" y="1853536"/>
            <a:ext cx="5909473" cy="4432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979108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846715" y="395005"/>
            <a:ext cx="7233535" cy="838200"/>
          </a:xfrm>
        </p:spPr>
        <p:txBody>
          <a:bodyPr/>
          <a:lstStyle/>
          <a:p>
            <a:pPr>
              <a:defRPr/>
            </a:pPr>
            <a:r>
              <a:rPr lang="en-US" dirty="0" smtClean="0"/>
              <a:t>Data Wrangling Cautions	</a:t>
            </a:r>
            <a:endParaRPr lang="en-US" dirty="0"/>
          </a:p>
        </p:txBody>
      </p:sp>
      <p:sp>
        <p:nvSpPr>
          <p:cNvPr id="174083" name="Rectangle 3"/>
          <p:cNvSpPr>
            <a:spLocks noGrp="1" noChangeArrowheads="1"/>
          </p:cNvSpPr>
          <p:nvPr>
            <p:ph type="body" idx="1"/>
          </p:nvPr>
        </p:nvSpPr>
        <p:spPr>
          <a:xfrm>
            <a:off x="424260" y="1815989"/>
            <a:ext cx="8534400" cy="4147715"/>
          </a:xfrm>
        </p:spPr>
        <p:txBody>
          <a:bodyPr/>
          <a:lstStyle/>
          <a:p>
            <a:pPr>
              <a:lnSpc>
                <a:spcPct val="90000"/>
              </a:lnSpc>
              <a:defRPr/>
            </a:pPr>
            <a:r>
              <a:rPr lang="en-US" dirty="0" smtClean="0"/>
              <a:t>Beware of data integration:</a:t>
            </a:r>
          </a:p>
          <a:p>
            <a:pPr marL="0" indent="0">
              <a:lnSpc>
                <a:spcPct val="90000"/>
              </a:lnSpc>
              <a:buNone/>
              <a:defRPr/>
            </a:pPr>
            <a:r>
              <a:rPr lang="en-US" dirty="0"/>
              <a:t>	</a:t>
            </a:r>
            <a:r>
              <a:rPr lang="en-US" dirty="0" smtClean="0"/>
              <a:t>different names for same data</a:t>
            </a:r>
          </a:p>
          <a:p>
            <a:pPr marL="0" indent="0">
              <a:lnSpc>
                <a:spcPct val="90000"/>
              </a:lnSpc>
              <a:buNone/>
              <a:defRPr/>
            </a:pPr>
            <a:r>
              <a:rPr lang="en-US" dirty="0"/>
              <a:t>	</a:t>
            </a:r>
            <a:r>
              <a:rPr lang="en-US" dirty="0" smtClean="0"/>
              <a:t>different data for same names</a:t>
            </a:r>
          </a:p>
          <a:p>
            <a:pPr marL="0" indent="0">
              <a:lnSpc>
                <a:spcPct val="90000"/>
              </a:lnSpc>
              <a:buNone/>
              <a:defRPr/>
            </a:pPr>
            <a:endParaRPr lang="en-US" dirty="0"/>
          </a:p>
          <a:p>
            <a:pPr lvl="1">
              <a:lnSpc>
                <a:spcPct val="90000"/>
              </a:lnSpc>
              <a:defRPr/>
            </a:pPr>
            <a:endParaRPr lang="en-US" dirty="0" smtClean="0"/>
          </a:p>
          <a:p>
            <a:pPr lvl="1">
              <a:lnSpc>
                <a:spcPct val="90000"/>
              </a:lnSpc>
              <a:defRPr/>
            </a:pPr>
            <a:endParaRPr lang="en-US" dirty="0"/>
          </a:p>
        </p:txBody>
      </p:sp>
    </p:spTree>
    <p:extLst>
      <p:ext uri="{BB962C8B-B14F-4D97-AF65-F5344CB8AC3E}">
        <p14:creationId xmlns:p14="http://schemas.microsoft.com/office/powerpoint/2010/main" val="2095681675"/>
      </p:ext>
    </p:extLst>
  </p:cSld>
  <p:clrMapOvr>
    <a:masterClrMapping/>
  </p:clrMapOvr>
  <p:transition>
    <p:checker dir="vert"/>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2649163"/>
      </p:ext>
    </p:extLst>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Variables in </a:t>
            </a:r>
            <a:r>
              <a:rPr lang="en-US" dirty="0" err="1" smtClean="0"/>
              <a:t>Weka</a:t>
            </a:r>
            <a:endParaRPr lang="en-US" dirty="0"/>
          </a:p>
        </p:txBody>
      </p:sp>
      <p:sp>
        <p:nvSpPr>
          <p:cNvPr id="3" name="Content Placeholder 2"/>
          <p:cNvSpPr>
            <a:spLocks noGrp="1"/>
          </p:cNvSpPr>
          <p:nvPr>
            <p:ph idx="1"/>
          </p:nvPr>
        </p:nvSpPr>
        <p:spPr/>
        <p:txBody>
          <a:bodyPr/>
          <a:lstStyle/>
          <a:p>
            <a:r>
              <a:rPr lang="en-US" dirty="0" smtClean="0"/>
              <a:t>pause</a:t>
            </a:r>
          </a:p>
        </p:txBody>
      </p:sp>
    </p:spTree>
    <p:extLst>
      <p:ext uri="{BB962C8B-B14F-4D97-AF65-F5344CB8AC3E}">
        <p14:creationId xmlns:p14="http://schemas.microsoft.com/office/powerpoint/2010/main" val="9517668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700566" y="3352190"/>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343956826"/>
      </p:ext>
    </p:extLst>
  </p:cSld>
  <p:clrMapOvr>
    <a:masterClrMapping/>
  </p:clrMapOvr>
  <p:transition>
    <p:checke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Preprocessing data values and QA</a:t>
            </a:r>
            <a:endParaRPr lang="en-US" dirty="0"/>
          </a:p>
        </p:txBody>
      </p:sp>
      <p:sp>
        <p:nvSpPr>
          <p:cNvPr id="3" name="Content Placeholder 2"/>
          <p:cNvSpPr>
            <a:spLocks noGrp="1"/>
          </p:cNvSpPr>
          <p:nvPr>
            <p:ph idx="1"/>
          </p:nvPr>
        </p:nvSpPr>
        <p:spPr/>
        <p:txBody>
          <a:bodyPr>
            <a:normAutofit/>
          </a:bodyPr>
          <a:lstStyle/>
          <a:p>
            <a:r>
              <a:rPr lang="en-US" dirty="0" smtClean="0"/>
              <a:t>Preprocessing involves:</a:t>
            </a:r>
          </a:p>
          <a:p>
            <a:pPr lvl="1"/>
            <a:r>
              <a:rPr lang="en-US" dirty="0" smtClean="0"/>
              <a:t>Cleansing data </a:t>
            </a:r>
          </a:p>
          <a:p>
            <a:pPr lvl="1"/>
            <a:r>
              <a:rPr lang="en-US" dirty="0" smtClean="0"/>
              <a:t>Missing data </a:t>
            </a:r>
          </a:p>
          <a:p>
            <a:pPr lvl="1"/>
            <a:r>
              <a:rPr lang="en-US" dirty="0" smtClean="0"/>
              <a:t>Exploring variable characteristics</a:t>
            </a:r>
          </a:p>
          <a:p>
            <a:pPr lvl="1"/>
            <a:r>
              <a:rPr lang="en-US" dirty="0" smtClean="0"/>
              <a:t>Re-representing </a:t>
            </a:r>
            <a:r>
              <a:rPr lang="en-US" dirty="0"/>
              <a:t>variables (normalizing, discretizing, transforming)</a:t>
            </a:r>
          </a:p>
          <a:p>
            <a:pPr lvl="1"/>
            <a:endParaRPr lang="en-US" dirty="0" smtClean="0"/>
          </a:p>
          <a:p>
            <a:pPr marL="457200" lvl="1" indent="0">
              <a:buNone/>
            </a:pPr>
            <a:r>
              <a:rPr lang="en-US" sz="2800" dirty="0" smtClean="0"/>
              <a:t>Because real data is incomplete, inconsistent, noisy, etc…</a:t>
            </a:r>
            <a:endParaRPr lang="en-US" sz="2800" dirty="0"/>
          </a:p>
        </p:txBody>
      </p:sp>
    </p:spTree>
    <p:extLst>
      <p:ext uri="{BB962C8B-B14F-4D97-AF65-F5344CB8AC3E}">
        <p14:creationId xmlns:p14="http://schemas.microsoft.com/office/powerpoint/2010/main" val="28891982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dirty="0" smtClean="0"/>
              <a:t>On the Importance of Data Prep</a:t>
            </a:r>
          </a:p>
        </p:txBody>
      </p:sp>
      <p:sp>
        <p:nvSpPr>
          <p:cNvPr id="30723" name="Rectangle 3"/>
          <p:cNvSpPr>
            <a:spLocks noGrp="1" noChangeArrowheads="1"/>
          </p:cNvSpPr>
          <p:nvPr>
            <p:ph type="body" idx="1"/>
          </p:nvPr>
        </p:nvSpPr>
        <p:spPr/>
        <p:txBody>
          <a:bodyPr/>
          <a:lstStyle/>
          <a:p>
            <a:pPr eaLnBrk="1" hangingPunct="1">
              <a:defRPr/>
            </a:pPr>
            <a:r>
              <a:rPr lang="en-US" dirty="0" smtClean="0"/>
              <a:t>“Garbage in, garbage out”</a:t>
            </a:r>
          </a:p>
          <a:p>
            <a:pPr eaLnBrk="1" hangingPunct="1">
              <a:defRPr/>
            </a:pPr>
            <a:r>
              <a:rPr lang="en-US" dirty="0" smtClean="0"/>
              <a:t>A crucial step of the DM process</a:t>
            </a:r>
          </a:p>
          <a:p>
            <a:pPr eaLnBrk="1" hangingPunct="1">
              <a:defRPr/>
            </a:pPr>
            <a:r>
              <a:rPr lang="en-US" dirty="0" smtClean="0"/>
              <a:t>Could </a:t>
            </a:r>
            <a:r>
              <a:rPr lang="en-US" dirty="0"/>
              <a:t>take 60-80% of the whole data mining effort</a:t>
            </a:r>
          </a:p>
          <a:p>
            <a:pPr eaLnBrk="1" hangingPunct="1">
              <a:defRPr/>
            </a:pPr>
            <a:endParaRPr lang="en-US" dirty="0" smtClean="0"/>
          </a:p>
        </p:txBody>
      </p:sp>
    </p:spTree>
    <p:extLst>
      <p:ext uri="{BB962C8B-B14F-4D97-AF65-F5344CB8AC3E}">
        <p14:creationId xmlns:p14="http://schemas.microsoft.com/office/powerpoint/2010/main" val="418428107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defRPr/>
            </a:pPr>
            <a:r>
              <a:rPr lang="en-US" dirty="0" smtClean="0"/>
              <a:t>Data Preparation is Variable Prep</a:t>
            </a:r>
            <a:endParaRPr lang="en-US" dirty="0"/>
          </a:p>
        </p:txBody>
      </p:sp>
      <p:sp>
        <p:nvSpPr>
          <p:cNvPr id="145411" name="Rectangle 3"/>
          <p:cNvSpPr>
            <a:spLocks noGrp="1" noChangeArrowheads="1"/>
          </p:cNvSpPr>
          <p:nvPr>
            <p:ph type="body" idx="1"/>
          </p:nvPr>
        </p:nvSpPr>
        <p:spPr/>
        <p:txBody>
          <a:bodyPr/>
          <a:lstStyle/>
          <a:p>
            <a:pPr>
              <a:defRPr/>
            </a:pPr>
            <a:r>
              <a:rPr lang="en-US" dirty="0"/>
              <a:t>Know the meanings </a:t>
            </a:r>
            <a:r>
              <a:rPr lang="en-US" dirty="0" smtClean="0"/>
              <a:t>(domain knowledge!)</a:t>
            </a:r>
            <a:endParaRPr lang="en-US" dirty="0"/>
          </a:p>
          <a:p>
            <a:pPr>
              <a:buClr>
                <a:schemeClr val="tx1"/>
              </a:buClr>
              <a:buFontTx/>
              <a:buChar char="•"/>
              <a:defRPr/>
            </a:pPr>
            <a:r>
              <a:rPr lang="en-US" dirty="0" smtClean="0"/>
              <a:t>Know types of variables </a:t>
            </a:r>
          </a:p>
          <a:p>
            <a:pPr>
              <a:buClr>
                <a:schemeClr val="tx1"/>
              </a:buClr>
              <a:buFontTx/>
              <a:buChar char="•"/>
              <a:defRPr/>
            </a:pPr>
            <a:r>
              <a:rPr lang="en-US" dirty="0" smtClean="0"/>
              <a:t>Know </a:t>
            </a:r>
            <a:r>
              <a:rPr lang="en-US" dirty="0"/>
              <a:t>statistical </a:t>
            </a:r>
            <a:r>
              <a:rPr lang="en-US" dirty="0" smtClean="0"/>
              <a:t>properties</a:t>
            </a:r>
            <a:endParaRPr lang="en-US" dirty="0"/>
          </a:p>
          <a:p>
            <a:pPr>
              <a:defRPr/>
            </a:pPr>
            <a:r>
              <a:rPr lang="en-US" dirty="0" smtClean="0"/>
              <a:t>Do QA </a:t>
            </a:r>
            <a:r>
              <a:rPr lang="en-US" dirty="0"/>
              <a:t>(clean</a:t>
            </a:r>
            <a:r>
              <a:rPr lang="en-US" dirty="0" smtClean="0"/>
              <a:t>, fill-in</a:t>
            </a:r>
            <a:r>
              <a:rPr lang="en-US" dirty="0"/>
              <a:t>, fix </a:t>
            </a:r>
            <a:r>
              <a:rPr lang="en-US" dirty="0" smtClean="0"/>
              <a:t>errors)</a:t>
            </a:r>
          </a:p>
          <a:p>
            <a:pPr>
              <a:defRPr/>
            </a:pPr>
            <a:r>
              <a:rPr lang="en-US" dirty="0" smtClean="0"/>
              <a:t>Do enhance </a:t>
            </a:r>
            <a:r>
              <a:rPr lang="en-US" dirty="0"/>
              <a:t>or re-represent </a:t>
            </a:r>
            <a:endParaRPr lang="en-US" dirty="0" smtClean="0"/>
          </a:p>
          <a:p>
            <a:pPr lvl="1">
              <a:defRPr/>
            </a:pPr>
            <a:r>
              <a:rPr lang="en-US" dirty="0" smtClean="0"/>
              <a:t>add </a:t>
            </a:r>
            <a:r>
              <a:rPr lang="en-US" dirty="0"/>
              <a:t>more data </a:t>
            </a:r>
            <a:r>
              <a:rPr lang="en-US" dirty="0" smtClean="0"/>
              <a:t>as needed</a:t>
            </a:r>
          </a:p>
          <a:p>
            <a:pPr lvl="1">
              <a:defRPr/>
            </a:pPr>
            <a:r>
              <a:rPr lang="en-US" dirty="0" smtClean="0"/>
              <a:t>apply </a:t>
            </a:r>
            <a:r>
              <a:rPr lang="en-US" dirty="0"/>
              <a:t>domain knowledge to ease the work of the tool</a:t>
            </a:r>
          </a:p>
          <a:p>
            <a:pPr>
              <a:buClr>
                <a:schemeClr val="tx1"/>
              </a:buClr>
              <a:buFontTx/>
              <a:buChar char="•"/>
              <a:defRPr/>
            </a:pPr>
            <a:endParaRPr lang="en-US" dirty="0"/>
          </a:p>
          <a:p>
            <a:pPr lvl="1">
              <a:buClr>
                <a:schemeClr val="tx1"/>
              </a:buClr>
              <a:buFontTx/>
              <a:buChar char="•"/>
              <a:defRPr/>
            </a:pPr>
            <a:endParaRPr lang="en-US" dirty="0"/>
          </a:p>
        </p:txBody>
      </p:sp>
    </p:spTree>
    <p:extLst>
      <p:ext uri="{BB962C8B-B14F-4D97-AF65-F5344CB8AC3E}">
        <p14:creationId xmlns:p14="http://schemas.microsoft.com/office/powerpoint/2010/main" val="84293174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685800" y="1524000"/>
            <a:ext cx="7772400" cy="4953000"/>
          </a:xfrm>
        </p:spPr>
        <p:txBody>
          <a:bodyPr/>
          <a:lstStyle/>
          <a:p>
            <a:pPr eaLnBrk="1" hangingPunct="1">
              <a:defRPr/>
            </a:pPr>
            <a:r>
              <a:rPr lang="en-US" dirty="0" smtClean="0"/>
              <a:t>Nominal (names)</a:t>
            </a:r>
          </a:p>
          <a:p>
            <a:pPr eaLnBrk="1" hangingPunct="1">
              <a:defRPr/>
            </a:pPr>
            <a:r>
              <a:rPr lang="en-US" dirty="0" smtClean="0"/>
              <a:t>Categorical (zip codes) </a:t>
            </a:r>
          </a:p>
          <a:p>
            <a:pPr eaLnBrk="1" hangingPunct="1">
              <a:defRPr/>
            </a:pPr>
            <a:endParaRPr lang="en-US" dirty="0"/>
          </a:p>
          <a:p>
            <a:pPr eaLnBrk="1" hangingPunct="1">
              <a:defRPr/>
            </a:pPr>
            <a:endParaRPr lang="en-US" dirty="0" smtClean="0"/>
          </a:p>
          <a:p>
            <a:pPr eaLnBrk="1" hangingPunct="1">
              <a:defRPr/>
            </a:pPr>
            <a:r>
              <a:rPr lang="en-US" dirty="0" smtClean="0"/>
              <a:t>Ordinal (H,M,L)</a:t>
            </a:r>
          </a:p>
          <a:p>
            <a:pPr eaLnBrk="1" hangingPunct="1">
              <a:defRPr/>
            </a:pPr>
            <a:r>
              <a:rPr lang="en-US" dirty="0" smtClean="0"/>
              <a:t>Real Numbers</a:t>
            </a:r>
          </a:p>
          <a:p>
            <a:pPr lvl="1" eaLnBrk="1" hangingPunct="1">
              <a:defRPr/>
            </a:pPr>
            <a:r>
              <a:rPr lang="en-US" dirty="0" smtClean="0"/>
              <a:t>May or may not have a</a:t>
            </a:r>
          </a:p>
          <a:p>
            <a:pPr marL="457200" lvl="1" indent="0" eaLnBrk="1" hangingPunct="1">
              <a:buNone/>
              <a:defRPr/>
            </a:pPr>
            <a:r>
              <a:rPr lang="en-US" dirty="0" smtClean="0"/>
              <a:t>Natural Zero Point?</a:t>
            </a:r>
          </a:p>
          <a:p>
            <a:pPr lvl="2" eaLnBrk="1" hangingPunct="1">
              <a:defRPr/>
            </a:pPr>
            <a:r>
              <a:rPr lang="en-US" dirty="0" smtClean="0"/>
              <a:t>If not comparisons are OK but not multiplication (e.g. dates)</a:t>
            </a:r>
          </a:p>
        </p:txBody>
      </p:sp>
      <p:sp>
        <p:nvSpPr>
          <p:cNvPr id="75778" name="Rectangle 2"/>
          <p:cNvSpPr>
            <a:spLocks noGrp="1" noChangeArrowheads="1"/>
          </p:cNvSpPr>
          <p:nvPr>
            <p:ph type="title"/>
          </p:nvPr>
        </p:nvSpPr>
        <p:spPr>
          <a:xfrm>
            <a:off x="685800" y="533400"/>
            <a:ext cx="7772400" cy="914400"/>
          </a:xfrm>
        </p:spPr>
        <p:txBody>
          <a:bodyPr/>
          <a:lstStyle/>
          <a:p>
            <a:pPr eaLnBrk="1" hangingPunct="1">
              <a:defRPr/>
            </a:pPr>
            <a:r>
              <a:rPr lang="en-US" smtClean="0"/>
              <a:t>Types of Measurements</a:t>
            </a:r>
          </a:p>
        </p:txBody>
      </p:sp>
      <p:grpSp>
        <p:nvGrpSpPr>
          <p:cNvPr id="2" name="Group 7"/>
          <p:cNvGrpSpPr>
            <a:grpSpLocks/>
          </p:cNvGrpSpPr>
          <p:nvPr/>
        </p:nvGrpSpPr>
        <p:grpSpPr bwMode="auto">
          <a:xfrm>
            <a:off x="5410206" y="1676400"/>
            <a:ext cx="3621091" cy="4114800"/>
            <a:chOff x="3552" y="1056"/>
            <a:chExt cx="2281" cy="2592"/>
          </a:xfrm>
        </p:grpSpPr>
        <p:sp>
          <p:nvSpPr>
            <p:cNvPr id="60427" name="AutoShape 8"/>
            <p:cNvSpPr>
              <a:spLocks/>
            </p:cNvSpPr>
            <p:nvPr/>
          </p:nvSpPr>
          <p:spPr bwMode="auto">
            <a:xfrm>
              <a:off x="3552" y="1056"/>
              <a:ext cx="192" cy="1008"/>
            </a:xfrm>
            <a:prstGeom prst="rightBrace">
              <a:avLst>
                <a:gd name="adj1" fmla="val 43750"/>
                <a:gd name="adj2" fmla="val 50000"/>
              </a:avLst>
            </a:prstGeom>
            <a:noFill/>
            <a:ln w="9525">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solidFill>
                  <a:srgbClr val="6600CC"/>
                </a:solidFill>
                <a:latin typeface="Times New Roman" pitchFamily="18" charset="0"/>
              </a:endParaRPr>
            </a:p>
          </p:txBody>
        </p:sp>
        <p:sp>
          <p:nvSpPr>
            <p:cNvPr id="60428" name="AutoShape 9"/>
            <p:cNvSpPr>
              <a:spLocks/>
            </p:cNvSpPr>
            <p:nvPr/>
          </p:nvSpPr>
          <p:spPr bwMode="auto">
            <a:xfrm>
              <a:off x="3552" y="2160"/>
              <a:ext cx="192" cy="1488"/>
            </a:xfrm>
            <a:prstGeom prst="rightBrace">
              <a:avLst>
                <a:gd name="adj1" fmla="val 64583"/>
                <a:gd name="adj2" fmla="val 50000"/>
              </a:avLst>
            </a:prstGeom>
            <a:noFill/>
            <a:ln w="9525">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29" name="Text Box 10"/>
            <p:cNvSpPr txBox="1">
              <a:spLocks noChangeArrowheads="1"/>
            </p:cNvSpPr>
            <p:nvPr/>
          </p:nvSpPr>
          <p:spPr bwMode="auto">
            <a:xfrm>
              <a:off x="3749" y="1108"/>
              <a:ext cx="2084" cy="523"/>
            </a:xfrm>
            <a:prstGeom prst="rect">
              <a:avLst/>
            </a:prstGeom>
            <a:noFill/>
            <a:ln w="9525">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dirty="0" smtClean="0">
                  <a:solidFill>
                    <a:schemeClr val="tx2"/>
                  </a:solidFill>
                  <a:latin typeface="Times New Roman" pitchFamily="18" charset="0"/>
                </a:rPr>
                <a:t>Qualitative</a:t>
              </a:r>
            </a:p>
            <a:p>
              <a:r>
                <a:rPr lang="en-US" sz="2400" dirty="0" smtClean="0">
                  <a:solidFill>
                    <a:schemeClr val="tx2"/>
                  </a:solidFill>
                  <a:latin typeface="Times New Roman" pitchFamily="18" charset="0"/>
                </a:rPr>
                <a:t>(unordered, non-scalar)</a:t>
              </a:r>
              <a:endParaRPr lang="en-US" sz="2400" dirty="0">
                <a:solidFill>
                  <a:schemeClr val="tx2"/>
                </a:solidFill>
                <a:latin typeface="Times New Roman" pitchFamily="18" charset="0"/>
              </a:endParaRPr>
            </a:p>
          </p:txBody>
        </p:sp>
        <p:sp>
          <p:nvSpPr>
            <p:cNvPr id="60430" name="Text Box 11"/>
            <p:cNvSpPr txBox="1">
              <a:spLocks noChangeArrowheads="1"/>
            </p:cNvSpPr>
            <p:nvPr/>
          </p:nvSpPr>
          <p:spPr bwMode="auto">
            <a:xfrm>
              <a:off x="3808" y="2290"/>
              <a:ext cx="1490" cy="523"/>
            </a:xfrm>
            <a:prstGeom prst="rect">
              <a:avLst/>
            </a:prstGeom>
            <a:noFill/>
            <a:ln w="9525">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dirty="0" smtClean="0">
                  <a:solidFill>
                    <a:schemeClr val="tx2"/>
                  </a:solidFill>
                  <a:latin typeface="Times New Roman" pitchFamily="18" charset="0"/>
                </a:rPr>
                <a:t>Quantitative</a:t>
              </a:r>
            </a:p>
            <a:p>
              <a:r>
                <a:rPr lang="en-US" sz="2400" dirty="0" smtClean="0">
                  <a:solidFill>
                    <a:schemeClr val="tx2"/>
                  </a:solidFill>
                  <a:latin typeface="Times New Roman" pitchFamily="18" charset="0"/>
                </a:rPr>
                <a:t>(ordered, scalar)</a:t>
              </a:r>
              <a:endParaRPr lang="en-US" sz="2400" dirty="0">
                <a:solidFill>
                  <a:schemeClr val="tx2"/>
                </a:solidFill>
                <a:latin typeface="Times New Roman" pitchFamily="18" charset="0"/>
              </a:endParaRPr>
            </a:p>
          </p:txBody>
        </p:sp>
      </p:grpSp>
      <p:sp>
        <p:nvSpPr>
          <p:cNvPr id="3" name="Right Brace 2"/>
          <p:cNvSpPr/>
          <p:nvPr/>
        </p:nvSpPr>
        <p:spPr bwMode="auto">
          <a:xfrm>
            <a:off x="5148075" y="1355131"/>
            <a:ext cx="417579" cy="1497794"/>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
        <p:nvSpPr>
          <p:cNvPr id="10" name="Right Brace 9"/>
          <p:cNvSpPr/>
          <p:nvPr/>
        </p:nvSpPr>
        <p:spPr bwMode="auto">
          <a:xfrm>
            <a:off x="5186480" y="3352191"/>
            <a:ext cx="417579" cy="1497794"/>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3466301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dirty="0" smtClean="0"/>
              <a:t>Know variable properties</a:t>
            </a:r>
          </a:p>
        </p:txBody>
      </p:sp>
      <p:sp>
        <p:nvSpPr>
          <p:cNvPr id="82947" name="Rectangle 3"/>
          <p:cNvSpPr>
            <a:spLocks noGrp="1" noChangeArrowheads="1"/>
          </p:cNvSpPr>
          <p:nvPr>
            <p:ph type="body" idx="1"/>
          </p:nvPr>
        </p:nvSpPr>
        <p:spPr>
          <a:xfrm>
            <a:off x="155425" y="1505115"/>
            <a:ext cx="8839200" cy="4343400"/>
          </a:xfrm>
        </p:spPr>
        <p:txBody>
          <a:bodyPr/>
          <a:lstStyle/>
          <a:p>
            <a:pPr eaLnBrk="1" hangingPunct="1">
              <a:defRPr/>
            </a:pPr>
            <a:r>
              <a:rPr lang="en-US" dirty="0" smtClean="0"/>
              <a:t>Explore </a:t>
            </a:r>
            <a:r>
              <a:rPr lang="en-US" dirty="0"/>
              <a:t>characteristics of each </a:t>
            </a:r>
            <a:r>
              <a:rPr lang="en-US" dirty="0" smtClean="0"/>
              <a:t>variable:</a:t>
            </a:r>
          </a:p>
          <a:p>
            <a:pPr lvl="1" eaLnBrk="1" hangingPunct="1">
              <a:defRPr/>
            </a:pPr>
            <a:r>
              <a:rPr lang="en-US" dirty="0" smtClean="0"/>
              <a:t>typical </a:t>
            </a:r>
            <a:r>
              <a:rPr lang="en-US" dirty="0"/>
              <a:t>values, min, max, range </a:t>
            </a:r>
            <a:r>
              <a:rPr lang="en-US" dirty="0" smtClean="0"/>
              <a:t>etc.</a:t>
            </a:r>
          </a:p>
          <a:p>
            <a:pPr lvl="1" eaLnBrk="1" hangingPunct="1">
              <a:defRPr/>
            </a:pPr>
            <a:r>
              <a:rPr lang="en-US" dirty="0" smtClean="0"/>
              <a:t>entirely </a:t>
            </a:r>
            <a:r>
              <a:rPr lang="en-US" dirty="0"/>
              <a:t>empty or constant variables can be </a:t>
            </a:r>
            <a:r>
              <a:rPr lang="en-US" dirty="0" smtClean="0"/>
              <a:t>discarded</a:t>
            </a:r>
          </a:p>
          <a:p>
            <a:pPr lvl="1" eaLnBrk="1" hangingPunct="1">
              <a:defRPr/>
            </a:pPr>
            <a:r>
              <a:rPr lang="en-US" dirty="0" smtClean="0"/>
              <a:t>explore </a:t>
            </a:r>
            <a:r>
              <a:rPr lang="en-US" dirty="0"/>
              <a:t>variable dependencies</a:t>
            </a:r>
          </a:p>
          <a:p>
            <a:pPr eaLnBrk="1" hangingPunct="1">
              <a:defRPr/>
            </a:pPr>
            <a:r>
              <a:rPr lang="en-US" dirty="0" err="1" smtClean="0"/>
              <a:t>Sparsity</a:t>
            </a:r>
            <a:r>
              <a:rPr lang="en-US" dirty="0" smtClean="0"/>
              <a:t> </a:t>
            </a:r>
          </a:p>
          <a:p>
            <a:pPr lvl="1" eaLnBrk="1" hangingPunct="1">
              <a:defRPr/>
            </a:pPr>
            <a:r>
              <a:rPr lang="en-US" dirty="0" smtClean="0"/>
              <a:t>missing</a:t>
            </a:r>
            <a:r>
              <a:rPr lang="en-US" dirty="0"/>
              <a:t>, N/A, or 0?</a:t>
            </a:r>
          </a:p>
          <a:p>
            <a:pPr eaLnBrk="1" hangingPunct="1">
              <a:defRPr/>
            </a:pPr>
            <a:r>
              <a:rPr lang="en-US" dirty="0"/>
              <a:t>Monotonicity</a:t>
            </a:r>
          </a:p>
          <a:p>
            <a:pPr lvl="1" eaLnBrk="1" hangingPunct="1">
              <a:defRPr/>
            </a:pPr>
            <a:r>
              <a:rPr lang="en-US" dirty="0"/>
              <a:t>increasing without bound, e.g. dates, invoice numbers</a:t>
            </a:r>
          </a:p>
          <a:p>
            <a:pPr lvl="1" eaLnBrk="1" hangingPunct="1">
              <a:defRPr/>
            </a:pPr>
            <a:r>
              <a:rPr lang="en-US" dirty="0"/>
              <a:t>new values </a:t>
            </a:r>
            <a:r>
              <a:rPr lang="en-US" dirty="0" smtClean="0"/>
              <a:t>not </a:t>
            </a:r>
            <a:r>
              <a:rPr lang="en-US" dirty="0"/>
              <a:t>in the training </a:t>
            </a:r>
            <a:r>
              <a:rPr lang="en-US" dirty="0" smtClean="0"/>
              <a:t>set</a:t>
            </a:r>
          </a:p>
          <a:p>
            <a:r>
              <a:rPr lang="en-US" altLang="en-US" dirty="0"/>
              <a:t>Visualize the distribution</a:t>
            </a:r>
          </a:p>
          <a:p>
            <a:pPr lvl="2"/>
            <a:r>
              <a:rPr lang="en-US" altLang="en-US" dirty="0"/>
              <a:t>Check skews, outliers</a:t>
            </a:r>
            <a:endParaRPr lang="en-US" dirty="0"/>
          </a:p>
          <a:p>
            <a:pPr lvl="1" eaLnBrk="1" hangingPunct="1">
              <a:defRPr/>
            </a:pPr>
            <a:endParaRPr lang="en-US" dirty="0" smtClean="0"/>
          </a:p>
        </p:txBody>
      </p:sp>
    </p:spTree>
    <p:extLst>
      <p:ext uri="{BB962C8B-B14F-4D97-AF65-F5344CB8AC3E}">
        <p14:creationId xmlns:p14="http://schemas.microsoft.com/office/powerpoint/2010/main" val="383097848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676400" y="228600"/>
            <a:ext cx="3429000" cy="838200"/>
          </a:xfrm>
        </p:spPr>
        <p:txBody>
          <a:bodyPr/>
          <a:lstStyle/>
          <a:p>
            <a:pPr>
              <a:defRPr/>
            </a:pPr>
            <a:r>
              <a:rPr lang="en-US" dirty="0" smtClean="0"/>
              <a:t>Noise in Data</a:t>
            </a:r>
            <a:endParaRPr lang="en-US" dirty="0"/>
          </a:p>
        </p:txBody>
      </p:sp>
      <p:sp>
        <p:nvSpPr>
          <p:cNvPr id="166915" name="Rectangle 3"/>
          <p:cNvSpPr>
            <a:spLocks noGrp="1" noChangeArrowheads="1"/>
          </p:cNvSpPr>
          <p:nvPr>
            <p:ph type="body" idx="1"/>
          </p:nvPr>
        </p:nvSpPr>
        <p:spPr>
          <a:xfrm>
            <a:off x="424260" y="1508775"/>
            <a:ext cx="8401050" cy="4800600"/>
          </a:xfrm>
        </p:spPr>
        <p:txBody>
          <a:bodyPr/>
          <a:lstStyle/>
          <a:p>
            <a:pPr>
              <a:defRPr/>
            </a:pPr>
            <a:r>
              <a:rPr lang="en-US" sz="2800" dirty="0" smtClean="0"/>
              <a:t>Noise is unknown error source</a:t>
            </a:r>
          </a:p>
          <a:p>
            <a:pPr lvl="1">
              <a:defRPr/>
            </a:pPr>
            <a:r>
              <a:rPr lang="en-US" dirty="0" smtClean="0"/>
              <a:t>sometimes assumed to be independent and random</a:t>
            </a:r>
          </a:p>
          <a:p>
            <a:pPr lvl="1">
              <a:defRPr/>
            </a:pPr>
            <a:endParaRPr lang="en-US" dirty="0" smtClean="0"/>
          </a:p>
          <a:p>
            <a:pPr>
              <a:defRPr/>
            </a:pPr>
            <a:r>
              <a:rPr lang="en-US" dirty="0" smtClean="0"/>
              <a:t>Approaches</a:t>
            </a:r>
            <a:r>
              <a:rPr lang="en-US" dirty="0"/>
              <a:t> </a:t>
            </a:r>
            <a:r>
              <a:rPr lang="en-US" dirty="0" smtClean="0"/>
              <a:t>to Address Noise</a:t>
            </a:r>
          </a:p>
          <a:p>
            <a:pPr lvl="1">
              <a:defRPr/>
            </a:pPr>
            <a:r>
              <a:rPr lang="en-US" dirty="0"/>
              <a:t>Detect suspicious values and remove outliers</a:t>
            </a:r>
          </a:p>
          <a:p>
            <a:pPr lvl="1">
              <a:defRPr/>
            </a:pPr>
            <a:r>
              <a:rPr lang="en-US" dirty="0" smtClean="0"/>
              <a:t>Smooth </a:t>
            </a:r>
            <a:r>
              <a:rPr lang="en-US" dirty="0"/>
              <a:t>by averaging with </a:t>
            </a:r>
            <a:r>
              <a:rPr lang="en-US" dirty="0" smtClean="0"/>
              <a:t>neighbors</a:t>
            </a:r>
          </a:p>
          <a:p>
            <a:pPr lvl="2">
              <a:defRPr/>
            </a:pPr>
            <a:r>
              <a:rPr lang="en-US" dirty="0"/>
              <a:t>b</a:t>
            </a:r>
            <a:r>
              <a:rPr lang="en-US" dirty="0" smtClean="0"/>
              <a:t>ut then how many neighbors?</a:t>
            </a:r>
            <a:endParaRPr lang="en-US" dirty="0"/>
          </a:p>
          <a:p>
            <a:pPr lvl="1">
              <a:defRPr/>
            </a:pPr>
            <a:r>
              <a:rPr lang="en-US" dirty="0" smtClean="0"/>
              <a:t>Smooth </a:t>
            </a:r>
            <a:r>
              <a:rPr lang="en-US" dirty="0"/>
              <a:t>by fitting the data </a:t>
            </a:r>
            <a:r>
              <a:rPr lang="en-US" dirty="0" smtClean="0"/>
              <a:t>with other variables</a:t>
            </a:r>
            <a:endParaRPr lang="en-US" dirty="0"/>
          </a:p>
          <a:p>
            <a:pPr lvl="1">
              <a:defRPr/>
            </a:pPr>
            <a:endParaRPr lang="en-US" sz="2400" dirty="0" smtClean="0"/>
          </a:p>
        </p:txBody>
      </p:sp>
    </p:spTree>
    <p:extLst>
      <p:ext uri="{BB962C8B-B14F-4D97-AF65-F5344CB8AC3E}">
        <p14:creationId xmlns:p14="http://schemas.microsoft.com/office/powerpoint/2010/main" val="1218034817"/>
      </p:ext>
    </p:extLst>
  </p:cSld>
  <p:clrMapOvr>
    <a:masterClrMapping/>
  </p:clrMapOvr>
  <p:transition>
    <p:checke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230765" y="228600"/>
            <a:ext cx="6836090" cy="838200"/>
          </a:xfrm>
        </p:spPr>
        <p:txBody>
          <a:bodyPr/>
          <a:lstStyle/>
          <a:p>
            <a:pPr>
              <a:defRPr/>
            </a:pPr>
            <a:r>
              <a:rPr lang="en-US" dirty="0" smtClean="0"/>
              <a:t>Data Errors are also Noise</a:t>
            </a:r>
            <a:endParaRPr lang="en-US" dirty="0"/>
          </a:p>
        </p:txBody>
      </p:sp>
      <p:sp>
        <p:nvSpPr>
          <p:cNvPr id="166915" name="Rectangle 3"/>
          <p:cNvSpPr>
            <a:spLocks noGrp="1" noChangeArrowheads="1"/>
          </p:cNvSpPr>
          <p:nvPr>
            <p:ph type="body" idx="1"/>
          </p:nvPr>
        </p:nvSpPr>
        <p:spPr>
          <a:xfrm>
            <a:off x="357095" y="1278345"/>
            <a:ext cx="8401050" cy="4800600"/>
          </a:xfrm>
        </p:spPr>
        <p:txBody>
          <a:bodyPr/>
          <a:lstStyle/>
          <a:p>
            <a:pPr>
              <a:defRPr/>
            </a:pPr>
            <a:r>
              <a:rPr lang="en-US" sz="2800" dirty="0" smtClean="0"/>
              <a:t>Incorrect attribute values</a:t>
            </a:r>
          </a:p>
          <a:p>
            <a:pPr lvl="1">
              <a:defRPr/>
            </a:pPr>
            <a:r>
              <a:rPr lang="en-US" sz="2400" dirty="0" smtClean="0"/>
              <a:t>data </a:t>
            </a:r>
            <a:r>
              <a:rPr lang="en-US" sz="2400" dirty="0"/>
              <a:t>collection </a:t>
            </a:r>
            <a:r>
              <a:rPr lang="en-US" sz="2400" dirty="0" smtClean="0"/>
              <a:t>errors</a:t>
            </a:r>
            <a:endParaRPr lang="en-US" sz="2400" dirty="0"/>
          </a:p>
          <a:p>
            <a:pPr lvl="1">
              <a:defRPr/>
            </a:pPr>
            <a:r>
              <a:rPr lang="en-US" sz="2400" dirty="0" smtClean="0"/>
              <a:t>data </a:t>
            </a:r>
            <a:r>
              <a:rPr lang="en-US" sz="2400" dirty="0"/>
              <a:t>entry </a:t>
            </a:r>
            <a:r>
              <a:rPr lang="en-US" sz="2400" dirty="0" smtClean="0"/>
              <a:t>errors</a:t>
            </a:r>
          </a:p>
          <a:p>
            <a:pPr lvl="1">
              <a:defRPr/>
            </a:pPr>
            <a:r>
              <a:rPr lang="en-US" sz="2400" dirty="0" smtClean="0"/>
              <a:t>duplicate records</a:t>
            </a:r>
          </a:p>
          <a:p>
            <a:pPr lvl="1">
              <a:defRPr/>
            </a:pPr>
            <a:r>
              <a:rPr lang="en-US" dirty="0" smtClean="0"/>
              <a:t>Etc..</a:t>
            </a:r>
          </a:p>
          <a:p>
            <a:pPr lvl="1">
              <a:defRPr/>
            </a:pPr>
            <a:endParaRPr lang="en-US" sz="2400" dirty="0"/>
          </a:p>
          <a:p>
            <a:pPr>
              <a:defRPr/>
            </a:pPr>
            <a:r>
              <a:rPr lang="en-US" dirty="0" smtClean="0"/>
              <a:t>Approaches </a:t>
            </a:r>
            <a:r>
              <a:rPr lang="en-US" dirty="0"/>
              <a:t>to </a:t>
            </a:r>
            <a:r>
              <a:rPr lang="en-US" dirty="0" smtClean="0"/>
              <a:t>Address Problems </a:t>
            </a:r>
          </a:p>
          <a:p>
            <a:pPr lvl="1">
              <a:defRPr/>
            </a:pPr>
            <a:r>
              <a:rPr lang="en-US" dirty="0"/>
              <a:t>a</a:t>
            </a:r>
            <a:r>
              <a:rPr lang="en-US" dirty="0" smtClean="0"/>
              <a:t>pply domain knowledge to replace values</a:t>
            </a:r>
          </a:p>
          <a:p>
            <a:pPr lvl="1">
              <a:defRPr/>
            </a:pPr>
            <a:r>
              <a:rPr lang="en-US" dirty="0"/>
              <a:t>m</a:t>
            </a:r>
            <a:r>
              <a:rPr lang="en-US" dirty="0" smtClean="0"/>
              <a:t>odel error process to reverse engineer correct value</a:t>
            </a:r>
          </a:p>
          <a:p>
            <a:pPr lvl="2">
              <a:defRPr/>
            </a:pPr>
            <a:r>
              <a:rPr lang="en-US" dirty="0"/>
              <a:t>e</a:t>
            </a:r>
            <a:r>
              <a:rPr lang="en-US" dirty="0" smtClean="0"/>
              <a:t>.g. common misspellings and typos</a:t>
            </a:r>
            <a:endParaRPr lang="en-US" dirty="0"/>
          </a:p>
          <a:p>
            <a:pPr lvl="1">
              <a:defRPr/>
            </a:pPr>
            <a:endParaRPr lang="en-US" sz="2400" dirty="0" smtClean="0"/>
          </a:p>
          <a:p>
            <a:pPr lvl="1">
              <a:defRPr/>
            </a:pPr>
            <a:endParaRPr lang="en-US" sz="2400" dirty="0"/>
          </a:p>
        </p:txBody>
      </p:sp>
    </p:spTree>
    <p:extLst>
      <p:ext uri="{BB962C8B-B14F-4D97-AF65-F5344CB8AC3E}">
        <p14:creationId xmlns:p14="http://schemas.microsoft.com/office/powerpoint/2010/main" val="1468303640"/>
      </p:ext>
    </p:extLst>
  </p:cSld>
  <p:clrMapOvr>
    <a:masterClrMapping/>
  </p:clrMapOvr>
  <p:transition>
    <p:checke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498130" y="279790"/>
            <a:ext cx="4038600" cy="914400"/>
          </a:xfrm>
        </p:spPr>
        <p:txBody>
          <a:bodyPr/>
          <a:lstStyle/>
          <a:p>
            <a:pPr>
              <a:defRPr/>
            </a:pPr>
            <a:r>
              <a:rPr lang="en-US" dirty="0" smtClean="0"/>
              <a:t>Missing </a:t>
            </a:r>
            <a:r>
              <a:rPr lang="en-US" dirty="0"/>
              <a:t>Data</a:t>
            </a:r>
          </a:p>
        </p:txBody>
      </p:sp>
      <p:sp>
        <p:nvSpPr>
          <p:cNvPr id="164867" name="Rectangle 3"/>
          <p:cNvSpPr>
            <a:spLocks noGrp="1" noChangeArrowheads="1"/>
          </p:cNvSpPr>
          <p:nvPr>
            <p:ph type="body" idx="1"/>
          </p:nvPr>
        </p:nvSpPr>
        <p:spPr>
          <a:xfrm>
            <a:off x="654690" y="1239915"/>
            <a:ext cx="8001000" cy="4953000"/>
          </a:xfrm>
        </p:spPr>
        <p:txBody>
          <a:bodyPr/>
          <a:lstStyle/>
          <a:p>
            <a:pPr>
              <a:lnSpc>
                <a:spcPct val="120000"/>
              </a:lnSpc>
              <a:defRPr/>
            </a:pPr>
            <a:r>
              <a:rPr lang="en-US" dirty="0" smtClean="0"/>
              <a:t>Data values </a:t>
            </a:r>
            <a:r>
              <a:rPr lang="en-US" dirty="0"/>
              <a:t>not </a:t>
            </a:r>
            <a:r>
              <a:rPr lang="en-US" dirty="0" smtClean="0"/>
              <a:t>present</a:t>
            </a:r>
            <a:endParaRPr lang="en-US" dirty="0"/>
          </a:p>
          <a:p>
            <a:pPr marL="457200" lvl="1" indent="0">
              <a:lnSpc>
                <a:spcPct val="120000"/>
              </a:lnSpc>
              <a:buNone/>
              <a:defRPr/>
            </a:pPr>
            <a:r>
              <a:rPr lang="en-US" dirty="0" smtClean="0"/>
              <a:t>e.g. customer </a:t>
            </a:r>
            <a:r>
              <a:rPr lang="en-US" dirty="0"/>
              <a:t>income in sales </a:t>
            </a:r>
            <a:r>
              <a:rPr lang="en-US" dirty="0" smtClean="0"/>
              <a:t>data not easy to get</a:t>
            </a:r>
          </a:p>
          <a:p>
            <a:pPr marL="457200" lvl="1" indent="0">
              <a:lnSpc>
                <a:spcPct val="120000"/>
              </a:lnSpc>
              <a:buNone/>
              <a:defRPr/>
            </a:pPr>
            <a:r>
              <a:rPr lang="en-US" dirty="0" smtClean="0"/>
              <a:t>e.g. sensor malfunction</a:t>
            </a:r>
          </a:p>
          <a:p>
            <a:pPr marL="457200" lvl="1" indent="0">
              <a:lnSpc>
                <a:spcPct val="120000"/>
              </a:lnSpc>
              <a:buNone/>
              <a:defRPr/>
            </a:pPr>
            <a:endParaRPr lang="en-US" dirty="0"/>
          </a:p>
          <a:p>
            <a:pPr>
              <a:lnSpc>
                <a:spcPct val="120000"/>
              </a:lnSpc>
              <a:defRPr/>
            </a:pPr>
            <a:r>
              <a:rPr lang="en-US" dirty="0" smtClean="0"/>
              <a:t>Or data available but missing due to </a:t>
            </a:r>
          </a:p>
          <a:p>
            <a:pPr lvl="1">
              <a:lnSpc>
                <a:spcPct val="120000"/>
              </a:lnSpc>
              <a:defRPr/>
            </a:pPr>
            <a:r>
              <a:rPr lang="en-US" dirty="0" smtClean="0"/>
              <a:t>deletions </a:t>
            </a:r>
            <a:endParaRPr lang="en-US" dirty="0"/>
          </a:p>
          <a:p>
            <a:pPr lvl="1">
              <a:lnSpc>
                <a:spcPct val="120000"/>
              </a:lnSpc>
              <a:defRPr/>
            </a:pPr>
            <a:r>
              <a:rPr lang="en-US" dirty="0" smtClean="0"/>
              <a:t>not </a:t>
            </a:r>
            <a:r>
              <a:rPr lang="en-US" dirty="0"/>
              <a:t>entered </a:t>
            </a:r>
            <a:endParaRPr lang="en-US" dirty="0" smtClean="0"/>
          </a:p>
        </p:txBody>
      </p:sp>
    </p:spTree>
    <p:extLst>
      <p:ext uri="{BB962C8B-B14F-4D97-AF65-F5344CB8AC3E}">
        <p14:creationId xmlns:p14="http://schemas.microsoft.com/office/powerpoint/2010/main" val="4077411919"/>
      </p:ext>
    </p:extLst>
  </p:cSld>
  <p:clrMapOvr>
    <a:masterClrMapping/>
  </p:clrMapOvr>
  <p:transition>
    <p:checke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229295" y="510220"/>
            <a:ext cx="4038600" cy="914400"/>
          </a:xfrm>
        </p:spPr>
        <p:txBody>
          <a:bodyPr/>
          <a:lstStyle/>
          <a:p>
            <a:pPr>
              <a:defRPr/>
            </a:pPr>
            <a:r>
              <a:rPr lang="en-US" dirty="0" smtClean="0"/>
              <a:t>Missing </a:t>
            </a:r>
            <a:r>
              <a:rPr lang="en-US" dirty="0"/>
              <a:t>Data</a:t>
            </a:r>
          </a:p>
        </p:txBody>
      </p:sp>
      <p:sp>
        <p:nvSpPr>
          <p:cNvPr id="164867" name="Rectangle 3"/>
          <p:cNvSpPr>
            <a:spLocks noGrp="1" noChangeArrowheads="1"/>
          </p:cNvSpPr>
          <p:nvPr>
            <p:ph type="body" idx="1"/>
          </p:nvPr>
        </p:nvSpPr>
        <p:spPr>
          <a:xfrm>
            <a:off x="539475" y="1585560"/>
            <a:ext cx="8449100" cy="4953000"/>
          </a:xfrm>
        </p:spPr>
        <p:txBody>
          <a:bodyPr/>
          <a:lstStyle/>
          <a:p>
            <a:pPr>
              <a:lnSpc>
                <a:spcPct val="120000"/>
              </a:lnSpc>
              <a:defRPr/>
            </a:pPr>
            <a:r>
              <a:rPr lang="en-US" dirty="0" smtClean="0"/>
              <a:t>Important: review statistics of a missing variable</a:t>
            </a:r>
          </a:p>
          <a:p>
            <a:pPr lvl="1">
              <a:lnSpc>
                <a:spcPct val="120000"/>
              </a:lnSpc>
              <a:defRPr/>
            </a:pPr>
            <a:r>
              <a:rPr lang="en-US" dirty="0" smtClean="0"/>
              <a:t>Are missing cases random?</a:t>
            </a:r>
          </a:p>
          <a:p>
            <a:pPr lvl="1">
              <a:lnSpc>
                <a:spcPct val="120000"/>
              </a:lnSpc>
              <a:defRPr/>
            </a:pPr>
            <a:r>
              <a:rPr lang="en-US" dirty="0" smtClean="0"/>
              <a:t>Are missing cases random but dependent on other variable(s)?</a:t>
            </a:r>
            <a:endParaRPr lang="en-US" dirty="0"/>
          </a:p>
          <a:p>
            <a:pPr lvl="1">
              <a:lnSpc>
                <a:spcPct val="120000"/>
              </a:lnSpc>
              <a:defRPr/>
            </a:pPr>
            <a:r>
              <a:rPr lang="en-US" dirty="0" smtClean="0"/>
              <a:t>Are other variables missing data in same instances?</a:t>
            </a:r>
          </a:p>
          <a:p>
            <a:pPr lvl="1">
              <a:lnSpc>
                <a:spcPct val="120000"/>
              </a:lnSpc>
              <a:defRPr/>
            </a:pPr>
            <a:r>
              <a:rPr lang="en-US" dirty="0" smtClean="0"/>
              <a:t>Is there a relation between missing cases and outcome variable?</a:t>
            </a:r>
          </a:p>
          <a:p>
            <a:pPr lvl="1">
              <a:lnSpc>
                <a:spcPct val="120000"/>
              </a:lnSpc>
              <a:defRPr/>
            </a:pPr>
            <a:r>
              <a:rPr lang="en-US" dirty="0" smtClean="0"/>
              <a:t>What is frequency of missing cases?</a:t>
            </a:r>
          </a:p>
        </p:txBody>
      </p:sp>
    </p:spTree>
    <p:extLst>
      <p:ext uri="{BB962C8B-B14F-4D97-AF65-F5344CB8AC3E}">
        <p14:creationId xmlns:p14="http://schemas.microsoft.com/office/powerpoint/2010/main" val="2413192725"/>
      </p:ext>
    </p:extLst>
  </p:cSld>
  <p:clrMapOvr>
    <a:masterClrMapping/>
  </p:clrMapOvr>
  <p:transition>
    <p:checke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347450" y="671160"/>
            <a:ext cx="8065050" cy="914400"/>
          </a:xfrm>
        </p:spPr>
        <p:txBody>
          <a:bodyPr/>
          <a:lstStyle/>
          <a:p>
            <a:pPr>
              <a:defRPr/>
            </a:pPr>
            <a:r>
              <a:rPr lang="en-US" dirty="0" smtClean="0"/>
              <a:t>Quick Approaches </a:t>
            </a:r>
            <a:r>
              <a:rPr lang="en-US" dirty="0"/>
              <a:t>to Handle Missing </a:t>
            </a:r>
            <a:r>
              <a:rPr lang="en-US" dirty="0" smtClean="0"/>
              <a:t>Data</a:t>
            </a:r>
            <a:endParaRPr lang="en-US" dirty="0"/>
          </a:p>
        </p:txBody>
      </p:sp>
      <p:sp>
        <p:nvSpPr>
          <p:cNvPr id="165891" name="Rectangle 3"/>
          <p:cNvSpPr>
            <a:spLocks noGrp="1" noChangeArrowheads="1"/>
          </p:cNvSpPr>
          <p:nvPr>
            <p:ph type="body" idx="1"/>
          </p:nvPr>
        </p:nvSpPr>
        <p:spPr>
          <a:xfrm>
            <a:off x="268835" y="2084825"/>
            <a:ext cx="8566120" cy="5562600"/>
          </a:xfrm>
        </p:spPr>
        <p:txBody>
          <a:bodyPr/>
          <a:lstStyle/>
          <a:p>
            <a:pPr>
              <a:lnSpc>
                <a:spcPct val="140000"/>
              </a:lnSpc>
              <a:defRPr/>
            </a:pPr>
            <a:r>
              <a:rPr lang="en-US" sz="2400" b="0" dirty="0" smtClean="0"/>
              <a:t>If there’s enough data and missing seems random</a:t>
            </a:r>
          </a:p>
          <a:p>
            <a:pPr lvl="1">
              <a:lnSpc>
                <a:spcPct val="140000"/>
              </a:lnSpc>
              <a:defRPr/>
            </a:pPr>
            <a:r>
              <a:rPr lang="en-US" dirty="0"/>
              <a:t>Delete instances with </a:t>
            </a:r>
            <a:r>
              <a:rPr lang="en-US" dirty="0" smtClean="0"/>
              <a:t>missing attribute values</a:t>
            </a:r>
            <a:endParaRPr lang="en-US" dirty="0"/>
          </a:p>
          <a:p>
            <a:pPr lvl="1">
              <a:lnSpc>
                <a:spcPct val="140000"/>
              </a:lnSpc>
              <a:defRPr/>
            </a:pPr>
            <a:r>
              <a:rPr lang="en-US" dirty="0" smtClean="0"/>
              <a:t>Delete attributes with high “</a:t>
            </a:r>
            <a:r>
              <a:rPr lang="en-US" dirty="0" err="1" smtClean="0"/>
              <a:t>missingness</a:t>
            </a:r>
            <a:r>
              <a:rPr lang="en-US" dirty="0" smtClean="0"/>
              <a:t>”</a:t>
            </a:r>
            <a:endParaRPr lang="en-US" sz="2400" b="0" dirty="0"/>
          </a:p>
          <a:p>
            <a:pPr>
              <a:lnSpc>
                <a:spcPct val="140000"/>
              </a:lnSpc>
              <a:defRPr/>
            </a:pPr>
            <a:r>
              <a:rPr lang="en-US" sz="2400" b="0" dirty="0"/>
              <a:t>Use the attribute mean to fill in (impute) the missing </a:t>
            </a:r>
            <a:r>
              <a:rPr lang="en-US" sz="2400" b="0" dirty="0" smtClean="0"/>
              <a:t>value</a:t>
            </a:r>
          </a:p>
          <a:p>
            <a:pPr>
              <a:lnSpc>
                <a:spcPct val="140000"/>
              </a:lnSpc>
              <a:defRPr/>
            </a:pPr>
            <a:r>
              <a:rPr lang="en-US" sz="2400" b="0" dirty="0"/>
              <a:t>Use the attribute mean for all samples belonging to the same class </a:t>
            </a:r>
          </a:p>
          <a:p>
            <a:pPr>
              <a:lnSpc>
                <a:spcPct val="140000"/>
              </a:lnSpc>
              <a:defRPr/>
            </a:pPr>
            <a:endParaRPr lang="en-US" dirty="0" smtClean="0"/>
          </a:p>
          <a:p>
            <a:pPr lvl="1">
              <a:lnSpc>
                <a:spcPct val="140000"/>
              </a:lnSpc>
              <a:defRPr/>
            </a:pPr>
            <a:endParaRPr lang="en-US" sz="2000" dirty="0" smtClean="0"/>
          </a:p>
          <a:p>
            <a:pPr lvl="1">
              <a:lnSpc>
                <a:spcPct val="140000"/>
              </a:lnSpc>
              <a:defRPr/>
            </a:pPr>
            <a:endParaRPr lang="en-US" sz="2000" dirty="0" smtClean="0"/>
          </a:p>
          <a:p>
            <a:pPr marL="457200" lvl="1" indent="0">
              <a:lnSpc>
                <a:spcPct val="140000"/>
              </a:lnSpc>
              <a:buNone/>
              <a:defRPr/>
            </a:pPr>
            <a:endParaRPr lang="en-US" sz="2000" dirty="0" smtClean="0"/>
          </a:p>
        </p:txBody>
      </p:sp>
    </p:spTree>
    <p:extLst>
      <p:ext uri="{BB962C8B-B14F-4D97-AF65-F5344CB8AC3E}">
        <p14:creationId xmlns:p14="http://schemas.microsoft.com/office/powerpoint/2010/main" val="2368899887"/>
      </p:ext>
    </p:extLst>
  </p:cSld>
  <p:clrMapOvr>
    <a:masterClrMapping/>
  </p:clrMapOvr>
  <p:transition>
    <p:checke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153955" y="632755"/>
            <a:ext cx="6324600" cy="914400"/>
          </a:xfrm>
        </p:spPr>
        <p:txBody>
          <a:bodyPr/>
          <a:lstStyle/>
          <a:p>
            <a:pPr>
              <a:defRPr/>
            </a:pPr>
            <a:r>
              <a:rPr lang="en-US" dirty="0" smtClean="0"/>
              <a:t>Additional Approaches </a:t>
            </a:r>
            <a:r>
              <a:rPr lang="en-US" dirty="0"/>
              <a:t>to Handle Missing </a:t>
            </a:r>
            <a:r>
              <a:rPr lang="en-US" dirty="0" smtClean="0"/>
              <a:t>Data</a:t>
            </a:r>
            <a:endParaRPr lang="en-US" dirty="0"/>
          </a:p>
        </p:txBody>
      </p:sp>
      <p:sp>
        <p:nvSpPr>
          <p:cNvPr id="165891" name="Rectangle 3"/>
          <p:cNvSpPr>
            <a:spLocks noGrp="1" noChangeArrowheads="1"/>
          </p:cNvSpPr>
          <p:nvPr>
            <p:ph type="body" idx="1"/>
          </p:nvPr>
        </p:nvSpPr>
        <p:spPr>
          <a:xfrm>
            <a:off x="268835" y="2008015"/>
            <a:ext cx="8450905" cy="5562600"/>
          </a:xfrm>
        </p:spPr>
        <p:txBody>
          <a:bodyPr/>
          <a:lstStyle/>
          <a:p>
            <a:pPr>
              <a:lnSpc>
                <a:spcPct val="140000"/>
              </a:lnSpc>
              <a:defRPr/>
            </a:pPr>
            <a:r>
              <a:rPr lang="en-US" sz="2400" b="0" dirty="0" smtClean="0"/>
              <a:t>Use a model (based on other attributes) to infer missing value</a:t>
            </a:r>
            <a:endParaRPr lang="en-US" sz="2000" b="0" dirty="0" smtClean="0"/>
          </a:p>
          <a:p>
            <a:pPr>
              <a:lnSpc>
                <a:spcPct val="140000"/>
              </a:lnSpc>
              <a:defRPr/>
            </a:pPr>
            <a:r>
              <a:rPr lang="en-US" sz="2400" b="0" dirty="0"/>
              <a:t>Use a </a:t>
            </a:r>
            <a:r>
              <a:rPr lang="en-US" sz="2400" b="0" dirty="0" smtClean="0"/>
              <a:t>global </a:t>
            </a:r>
            <a:r>
              <a:rPr lang="en-US" sz="2400" b="0" dirty="0"/>
              <a:t>constant to fill in the missing </a:t>
            </a:r>
            <a:r>
              <a:rPr lang="en-US" sz="2400" b="0" dirty="0" smtClean="0"/>
              <a:t>value, e.g. “unknown”, and </a:t>
            </a:r>
            <a:r>
              <a:rPr lang="en-US" sz="2400" b="0" dirty="0"/>
              <a:t>let algorithms figure it </a:t>
            </a:r>
            <a:r>
              <a:rPr lang="en-US" sz="2400" b="0" dirty="0" smtClean="0"/>
              <a:t>out (e.g. Decision Trees)</a:t>
            </a:r>
          </a:p>
          <a:p>
            <a:pPr>
              <a:lnSpc>
                <a:spcPct val="140000"/>
              </a:lnSpc>
              <a:defRPr/>
            </a:pPr>
            <a:r>
              <a:rPr lang="en-US" sz="2400" b="0" dirty="0" smtClean="0"/>
              <a:t>Add a new indicator variable (1 or 0) to indicate missing and let algorithms figure it out (</a:t>
            </a:r>
            <a:r>
              <a:rPr lang="en-US" sz="2400" b="0" dirty="0" err="1" smtClean="0"/>
              <a:t>e.g</a:t>
            </a:r>
            <a:r>
              <a:rPr lang="en-US" sz="2400" b="0" dirty="0" smtClean="0"/>
              <a:t> Linear Models)</a:t>
            </a:r>
            <a:endParaRPr lang="en-US" sz="2800" b="0" dirty="0"/>
          </a:p>
        </p:txBody>
      </p:sp>
    </p:spTree>
    <p:extLst>
      <p:ext uri="{BB962C8B-B14F-4D97-AF65-F5344CB8AC3E}">
        <p14:creationId xmlns:p14="http://schemas.microsoft.com/office/powerpoint/2010/main" val="561713307"/>
      </p:ext>
    </p:extLst>
  </p:cSld>
  <p:clrMapOvr>
    <a:masterClrMapping/>
  </p:clrMapOvr>
  <p:transition>
    <p:checke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600200" y="304800"/>
            <a:ext cx="6324600" cy="914400"/>
          </a:xfrm>
        </p:spPr>
        <p:txBody>
          <a:bodyPr/>
          <a:lstStyle/>
          <a:p>
            <a:pPr>
              <a:defRPr/>
            </a:pPr>
            <a:r>
              <a:rPr lang="en-US" dirty="0" smtClean="0"/>
              <a:t>Missing Data Example</a:t>
            </a:r>
            <a:endParaRPr lang="en-US" dirty="0"/>
          </a:p>
        </p:txBody>
      </p:sp>
      <p:sp>
        <p:nvSpPr>
          <p:cNvPr id="165891" name="Rectangle 3"/>
          <p:cNvSpPr>
            <a:spLocks noGrp="1" noChangeArrowheads="1"/>
          </p:cNvSpPr>
          <p:nvPr>
            <p:ph type="body" idx="1"/>
          </p:nvPr>
        </p:nvSpPr>
        <p:spPr>
          <a:xfrm>
            <a:off x="885120" y="1124700"/>
            <a:ext cx="7335355" cy="1250285"/>
          </a:xfrm>
        </p:spPr>
        <p:txBody>
          <a:bodyPr/>
          <a:lstStyle/>
          <a:p>
            <a:pPr marL="0" indent="0">
              <a:lnSpc>
                <a:spcPct val="140000"/>
              </a:lnSpc>
              <a:buNone/>
              <a:defRPr/>
            </a:pPr>
            <a:r>
              <a:rPr lang="en-US" sz="2400" b="0" dirty="0" smtClean="0"/>
              <a:t>Time series of glucose measurements over 24hours.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02" r="1" b="79443"/>
          <a:stretch/>
        </p:blipFill>
        <p:spPr>
          <a:xfrm>
            <a:off x="599428" y="2185581"/>
            <a:ext cx="8005097" cy="1465051"/>
          </a:xfrm>
          <a:prstGeom prst="rect">
            <a:avLst/>
          </a:prstGeom>
        </p:spPr>
      </p:pic>
      <p:sp>
        <p:nvSpPr>
          <p:cNvPr id="8" name="TextBox 7"/>
          <p:cNvSpPr txBox="1"/>
          <p:nvPr/>
        </p:nvSpPr>
        <p:spPr>
          <a:xfrm>
            <a:off x="3266230" y="1985526"/>
            <a:ext cx="3005951" cy="400110"/>
          </a:xfrm>
          <a:prstGeom prst="rect">
            <a:avLst/>
          </a:prstGeom>
          <a:noFill/>
        </p:spPr>
        <p:txBody>
          <a:bodyPr wrap="none" rtlCol="0">
            <a:spAutoFit/>
          </a:bodyPr>
          <a:lstStyle/>
          <a:p>
            <a:r>
              <a:rPr lang="en-US" sz="2000" b="0" dirty="0" smtClean="0"/>
              <a:t>raw data of glucose level</a:t>
            </a:r>
            <a:endParaRPr lang="en-US" sz="2000" b="0" dirty="0"/>
          </a:p>
        </p:txBody>
      </p:sp>
      <p:sp>
        <p:nvSpPr>
          <p:cNvPr id="9" name="TextBox 8"/>
          <p:cNvSpPr txBox="1"/>
          <p:nvPr/>
        </p:nvSpPr>
        <p:spPr>
          <a:xfrm>
            <a:off x="4050424" y="3650632"/>
            <a:ext cx="1883977" cy="400110"/>
          </a:xfrm>
          <a:prstGeom prst="rect">
            <a:avLst/>
          </a:prstGeom>
          <a:noFill/>
        </p:spPr>
        <p:txBody>
          <a:bodyPr wrap="none" rtlCol="0">
            <a:spAutoFit/>
          </a:bodyPr>
          <a:lstStyle/>
          <a:p>
            <a:r>
              <a:rPr lang="en-US" sz="2000" b="0" i="1" dirty="0" smtClean="0"/>
              <a:t>Time (minutes)</a:t>
            </a:r>
            <a:endParaRPr lang="en-US" sz="2000" b="0" i="1" dirty="0"/>
          </a:p>
        </p:txBody>
      </p:sp>
      <p:sp>
        <p:nvSpPr>
          <p:cNvPr id="4" name="TextBox 3"/>
          <p:cNvSpPr txBox="1"/>
          <p:nvPr/>
        </p:nvSpPr>
        <p:spPr>
          <a:xfrm>
            <a:off x="846715" y="4696365"/>
            <a:ext cx="8366393" cy="646331"/>
          </a:xfrm>
          <a:prstGeom prst="rect">
            <a:avLst/>
          </a:prstGeom>
          <a:noFill/>
        </p:spPr>
        <p:txBody>
          <a:bodyPr wrap="none" rtlCol="0">
            <a:spAutoFit/>
          </a:bodyPr>
          <a:lstStyle/>
          <a:p>
            <a:r>
              <a:rPr lang="en-US" sz="1800" b="0" dirty="0" smtClean="0"/>
              <a:t>Can we ignore missing values?</a:t>
            </a:r>
          </a:p>
          <a:p>
            <a:r>
              <a:rPr lang="en-US" sz="1800" b="0" dirty="0" smtClean="0"/>
              <a:t>Should we fill it in with a constant (</a:t>
            </a:r>
            <a:r>
              <a:rPr lang="en-US" sz="1800" b="0" dirty="0" err="1" smtClean="0"/>
              <a:t>eg</a:t>
            </a:r>
            <a:r>
              <a:rPr lang="en-US" sz="1800" b="0" dirty="0" smtClean="0"/>
              <a:t> last value)?  Or with a mean? Or a model?</a:t>
            </a:r>
            <a:endParaRPr lang="en-US" sz="1800" b="0" dirty="0"/>
          </a:p>
        </p:txBody>
      </p:sp>
    </p:spTree>
    <p:extLst>
      <p:ext uri="{BB962C8B-B14F-4D97-AF65-F5344CB8AC3E}">
        <p14:creationId xmlns:p14="http://schemas.microsoft.com/office/powerpoint/2010/main" val="2862086911"/>
      </p:ext>
    </p:extLst>
  </p:cSld>
  <p:clrMapOvr>
    <a:masterClrMapping/>
  </p:clrMapOvr>
  <p:transition>
    <p:checke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US" dirty="0"/>
              <a:t>W</a:t>
            </a:r>
            <a:r>
              <a:rPr lang="en-US" dirty="0" smtClean="0"/>
              <a:t>orking definition</a:t>
            </a:r>
          </a:p>
        </p:txBody>
      </p:sp>
      <p:sp>
        <p:nvSpPr>
          <p:cNvPr id="31747" name="Rectangle 3"/>
          <p:cNvSpPr>
            <a:spLocks noGrp="1" noChangeArrowheads="1"/>
          </p:cNvSpPr>
          <p:nvPr>
            <p:ph type="body" idx="1"/>
          </p:nvPr>
        </p:nvSpPr>
        <p:spPr/>
        <p:txBody>
          <a:bodyPr/>
          <a:lstStyle/>
          <a:p>
            <a:pPr eaLnBrk="1" hangingPunct="1">
              <a:defRPr/>
            </a:pPr>
            <a:r>
              <a:rPr lang="en-US" dirty="0" smtClean="0"/>
              <a:t>Data Preparation:</a:t>
            </a:r>
          </a:p>
          <a:p>
            <a:pPr lvl="1" eaLnBrk="1" hangingPunct="1">
              <a:defRPr/>
            </a:pPr>
            <a:r>
              <a:rPr lang="en-US" sz="2800" dirty="0" smtClean="0"/>
              <a:t>cleaning, filtering, transforming, and organizing the data</a:t>
            </a:r>
          </a:p>
          <a:p>
            <a:pPr lvl="1" eaLnBrk="1" hangingPunct="1">
              <a:defRPr/>
            </a:pPr>
            <a:r>
              <a:rPr lang="en-US" sz="2800" dirty="0"/>
              <a:t>p</a:t>
            </a:r>
            <a:r>
              <a:rPr lang="en-US" sz="2800" dirty="0" smtClean="0"/>
              <a:t>reparing data for modeling</a:t>
            </a:r>
          </a:p>
        </p:txBody>
      </p:sp>
    </p:spTree>
    <p:extLst>
      <p:ext uri="{BB962C8B-B14F-4D97-AF65-F5344CB8AC3E}">
        <p14:creationId xmlns:p14="http://schemas.microsoft.com/office/powerpoint/2010/main" val="325096878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600200" y="304800"/>
            <a:ext cx="6324600" cy="914400"/>
          </a:xfrm>
        </p:spPr>
        <p:txBody>
          <a:bodyPr/>
          <a:lstStyle/>
          <a:p>
            <a:pPr>
              <a:defRPr/>
            </a:pPr>
            <a:r>
              <a:rPr lang="en-US" dirty="0" smtClean="0"/>
              <a:t>Missing Data Example</a:t>
            </a:r>
            <a:endParaRPr lang="en-US" dirty="0"/>
          </a:p>
        </p:txBody>
      </p:sp>
      <p:sp>
        <p:nvSpPr>
          <p:cNvPr id="165891" name="Rectangle 3"/>
          <p:cNvSpPr>
            <a:spLocks noGrp="1" noChangeArrowheads="1"/>
          </p:cNvSpPr>
          <p:nvPr>
            <p:ph type="body" idx="1"/>
          </p:nvPr>
        </p:nvSpPr>
        <p:spPr>
          <a:xfrm>
            <a:off x="1153955" y="1124700"/>
            <a:ext cx="6336824" cy="1250285"/>
          </a:xfrm>
        </p:spPr>
        <p:txBody>
          <a:bodyPr/>
          <a:lstStyle/>
          <a:p>
            <a:pPr marL="0" indent="0">
              <a:lnSpc>
                <a:spcPct val="140000"/>
              </a:lnSpc>
              <a:buNone/>
              <a:defRPr/>
            </a:pPr>
            <a:r>
              <a:rPr lang="en-US" sz="2400" b="0" dirty="0" smtClean="0"/>
              <a:t>Time series of glucose measurements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099" b="38291"/>
          <a:stretch/>
        </p:blipFill>
        <p:spPr>
          <a:xfrm>
            <a:off x="2996805" y="1662370"/>
            <a:ext cx="5928255" cy="3456450"/>
          </a:xfrm>
          <a:prstGeom prst="rect">
            <a:avLst/>
          </a:prstGeom>
        </p:spPr>
      </p:pic>
      <p:sp>
        <p:nvSpPr>
          <p:cNvPr id="3" name="TextBox 2"/>
          <p:cNvSpPr txBox="1"/>
          <p:nvPr/>
        </p:nvSpPr>
        <p:spPr>
          <a:xfrm>
            <a:off x="317707" y="3018418"/>
            <a:ext cx="2281394" cy="707886"/>
          </a:xfrm>
          <a:prstGeom prst="rect">
            <a:avLst/>
          </a:prstGeom>
          <a:noFill/>
        </p:spPr>
        <p:txBody>
          <a:bodyPr wrap="none" rtlCol="0">
            <a:spAutoFit/>
          </a:bodyPr>
          <a:lstStyle/>
          <a:p>
            <a:r>
              <a:rPr lang="en-US" sz="2000" b="0" dirty="0"/>
              <a:t>linear </a:t>
            </a:r>
            <a:r>
              <a:rPr lang="en-US" sz="2000" b="0" dirty="0" smtClean="0"/>
              <a:t>interpolation</a:t>
            </a:r>
          </a:p>
          <a:p>
            <a:r>
              <a:rPr lang="en-US" sz="2000" b="0" dirty="0" smtClean="0"/>
              <a:t>(too linear)</a:t>
            </a:r>
            <a:endParaRPr lang="en-US" sz="2000" b="0" dirty="0"/>
          </a:p>
        </p:txBody>
      </p:sp>
      <p:sp>
        <p:nvSpPr>
          <p:cNvPr id="6" name="TextBox 5"/>
          <p:cNvSpPr txBox="1"/>
          <p:nvPr/>
        </p:nvSpPr>
        <p:spPr>
          <a:xfrm>
            <a:off x="270640" y="4005075"/>
            <a:ext cx="2880917" cy="707886"/>
          </a:xfrm>
          <a:prstGeom prst="rect">
            <a:avLst/>
          </a:prstGeom>
          <a:noFill/>
        </p:spPr>
        <p:txBody>
          <a:bodyPr wrap="none" rtlCol="0">
            <a:spAutoFit/>
          </a:bodyPr>
          <a:lstStyle/>
          <a:p>
            <a:r>
              <a:rPr lang="en-US" sz="2000" b="0" dirty="0" smtClean="0"/>
              <a:t>polynomial interpolation</a:t>
            </a:r>
          </a:p>
          <a:p>
            <a:r>
              <a:rPr lang="en-US" sz="2000" b="0" dirty="0" smtClean="0"/>
              <a:t>(too nonlinear)</a:t>
            </a:r>
            <a:endParaRPr lang="en-US" sz="2000" b="0" dirty="0"/>
          </a:p>
        </p:txBody>
      </p:sp>
      <p:sp>
        <p:nvSpPr>
          <p:cNvPr id="8" name="TextBox 7"/>
          <p:cNvSpPr txBox="1"/>
          <p:nvPr/>
        </p:nvSpPr>
        <p:spPr>
          <a:xfrm>
            <a:off x="407116" y="2016251"/>
            <a:ext cx="1167307" cy="400110"/>
          </a:xfrm>
          <a:prstGeom prst="rect">
            <a:avLst/>
          </a:prstGeom>
          <a:noFill/>
        </p:spPr>
        <p:txBody>
          <a:bodyPr wrap="none" rtlCol="0">
            <a:spAutoFit/>
          </a:bodyPr>
          <a:lstStyle/>
          <a:p>
            <a:r>
              <a:rPr lang="en-US" sz="2000" b="0" dirty="0" smtClean="0"/>
              <a:t>raw data</a:t>
            </a:r>
            <a:endParaRPr lang="en-US" sz="2000" b="0" dirty="0"/>
          </a:p>
        </p:txBody>
      </p:sp>
      <p:sp>
        <p:nvSpPr>
          <p:cNvPr id="9" name="TextBox 8"/>
          <p:cNvSpPr txBox="1"/>
          <p:nvPr/>
        </p:nvSpPr>
        <p:spPr>
          <a:xfrm>
            <a:off x="4879240" y="5118820"/>
            <a:ext cx="1883977" cy="400110"/>
          </a:xfrm>
          <a:prstGeom prst="rect">
            <a:avLst/>
          </a:prstGeom>
          <a:noFill/>
        </p:spPr>
        <p:txBody>
          <a:bodyPr wrap="none" rtlCol="0">
            <a:spAutoFit/>
          </a:bodyPr>
          <a:lstStyle/>
          <a:p>
            <a:r>
              <a:rPr lang="en-US" sz="2000" b="0" i="1" dirty="0" smtClean="0"/>
              <a:t>Time (minutes)</a:t>
            </a:r>
            <a:endParaRPr lang="en-US" sz="2000" b="0" i="1" dirty="0"/>
          </a:p>
        </p:txBody>
      </p:sp>
    </p:spTree>
    <p:extLst>
      <p:ext uri="{BB962C8B-B14F-4D97-AF65-F5344CB8AC3E}">
        <p14:creationId xmlns:p14="http://schemas.microsoft.com/office/powerpoint/2010/main" val="3123750438"/>
      </p:ext>
    </p:extLst>
  </p:cSld>
  <p:clrMapOvr>
    <a:masterClrMapping/>
  </p:clrMapOvr>
  <p:transition>
    <p:checke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600200" y="304800"/>
            <a:ext cx="6324600" cy="914400"/>
          </a:xfrm>
        </p:spPr>
        <p:txBody>
          <a:bodyPr/>
          <a:lstStyle/>
          <a:p>
            <a:pPr>
              <a:defRPr/>
            </a:pPr>
            <a:r>
              <a:rPr lang="en-US" dirty="0" smtClean="0"/>
              <a:t>Missing Data Example</a:t>
            </a:r>
            <a:endParaRPr lang="en-US" dirty="0"/>
          </a:p>
        </p:txBody>
      </p:sp>
      <p:sp>
        <p:nvSpPr>
          <p:cNvPr id="165891" name="Rectangle 3"/>
          <p:cNvSpPr>
            <a:spLocks noGrp="1" noChangeArrowheads="1"/>
          </p:cNvSpPr>
          <p:nvPr>
            <p:ph type="body" idx="1"/>
          </p:nvPr>
        </p:nvSpPr>
        <p:spPr>
          <a:xfrm>
            <a:off x="1153955" y="1124700"/>
            <a:ext cx="6336824" cy="1250285"/>
          </a:xfrm>
        </p:spPr>
        <p:txBody>
          <a:bodyPr/>
          <a:lstStyle/>
          <a:p>
            <a:pPr marL="0" indent="0">
              <a:lnSpc>
                <a:spcPct val="140000"/>
              </a:lnSpc>
              <a:buNone/>
              <a:defRPr/>
            </a:pPr>
            <a:r>
              <a:rPr lang="en-US" sz="2400" b="0" dirty="0" smtClean="0"/>
              <a:t>Time series of glucose measurements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0667" r="-315" b="18666"/>
          <a:stretch/>
        </p:blipFill>
        <p:spPr>
          <a:xfrm>
            <a:off x="2459725" y="2341559"/>
            <a:ext cx="6689340" cy="2508426"/>
          </a:xfrm>
          <a:prstGeom prst="rect">
            <a:avLst/>
          </a:prstGeom>
        </p:spPr>
      </p:pic>
      <p:sp>
        <p:nvSpPr>
          <p:cNvPr id="6" name="TextBox 5"/>
          <p:cNvSpPr txBox="1"/>
          <p:nvPr/>
        </p:nvSpPr>
        <p:spPr>
          <a:xfrm>
            <a:off x="317707" y="2123230"/>
            <a:ext cx="1837362" cy="1015663"/>
          </a:xfrm>
          <a:prstGeom prst="rect">
            <a:avLst/>
          </a:prstGeom>
          <a:noFill/>
        </p:spPr>
        <p:txBody>
          <a:bodyPr wrap="none" rtlCol="0">
            <a:spAutoFit/>
          </a:bodyPr>
          <a:lstStyle/>
          <a:p>
            <a:r>
              <a:rPr lang="en-US" sz="2000" b="0" dirty="0" smtClean="0"/>
              <a:t>polynomial </a:t>
            </a:r>
          </a:p>
          <a:p>
            <a:r>
              <a:rPr lang="en-US" sz="2000" b="0" dirty="0" smtClean="0"/>
              <a:t>interpolation</a:t>
            </a:r>
          </a:p>
          <a:p>
            <a:r>
              <a:rPr lang="en-US" sz="2000" b="0" dirty="0" smtClean="0"/>
              <a:t>(too nonlinear)</a:t>
            </a:r>
            <a:endParaRPr lang="en-US" sz="2000" b="0" dirty="0"/>
          </a:p>
        </p:txBody>
      </p:sp>
      <p:sp>
        <p:nvSpPr>
          <p:cNvPr id="7" name="TextBox 6"/>
          <p:cNvSpPr txBox="1"/>
          <p:nvPr/>
        </p:nvSpPr>
        <p:spPr>
          <a:xfrm>
            <a:off x="193830" y="3409974"/>
            <a:ext cx="2726755" cy="2246769"/>
          </a:xfrm>
          <a:prstGeom prst="rect">
            <a:avLst/>
          </a:prstGeom>
          <a:noFill/>
        </p:spPr>
        <p:txBody>
          <a:bodyPr wrap="square" rtlCol="0">
            <a:spAutoFit/>
          </a:bodyPr>
          <a:lstStyle/>
          <a:p>
            <a:r>
              <a:rPr lang="en-US" sz="2000" b="0" dirty="0"/>
              <a:t>p</a:t>
            </a:r>
            <a:r>
              <a:rPr lang="en-US" sz="2000" b="0" dirty="0" smtClean="0"/>
              <a:t>olynomial interpolation then smoothed by averaging over windows</a:t>
            </a:r>
          </a:p>
          <a:p>
            <a:r>
              <a:rPr lang="en-US" sz="2000" b="0" dirty="0" smtClean="0"/>
              <a:t>(better, but trade offs?)</a:t>
            </a:r>
          </a:p>
        </p:txBody>
      </p:sp>
      <p:sp>
        <p:nvSpPr>
          <p:cNvPr id="9" name="TextBox 8"/>
          <p:cNvSpPr txBox="1"/>
          <p:nvPr/>
        </p:nvSpPr>
        <p:spPr>
          <a:xfrm>
            <a:off x="4862406" y="4856340"/>
            <a:ext cx="1883977" cy="400110"/>
          </a:xfrm>
          <a:prstGeom prst="rect">
            <a:avLst/>
          </a:prstGeom>
          <a:noFill/>
        </p:spPr>
        <p:txBody>
          <a:bodyPr wrap="none" rtlCol="0">
            <a:spAutoFit/>
          </a:bodyPr>
          <a:lstStyle/>
          <a:p>
            <a:r>
              <a:rPr lang="en-US" sz="2000" b="0" i="1" dirty="0" smtClean="0"/>
              <a:t>Time (minutes)</a:t>
            </a:r>
            <a:endParaRPr lang="en-US" sz="2000" b="0" i="1" dirty="0"/>
          </a:p>
        </p:txBody>
      </p:sp>
    </p:spTree>
    <p:extLst>
      <p:ext uri="{BB962C8B-B14F-4D97-AF65-F5344CB8AC3E}">
        <p14:creationId xmlns:p14="http://schemas.microsoft.com/office/powerpoint/2010/main" val="1214578768"/>
      </p:ext>
    </p:extLst>
  </p:cSld>
  <p:clrMapOvr>
    <a:masterClrMapping/>
  </p:clrMapOvr>
  <p:transition>
    <p:checke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Transformations</a:t>
            </a:r>
            <a:endParaRPr lang="en-US" dirty="0"/>
          </a:p>
        </p:txBody>
      </p:sp>
      <p:sp>
        <p:nvSpPr>
          <p:cNvPr id="3" name="Content Placeholder 2"/>
          <p:cNvSpPr>
            <a:spLocks noGrp="1"/>
          </p:cNvSpPr>
          <p:nvPr>
            <p:ph idx="1"/>
          </p:nvPr>
        </p:nvSpPr>
        <p:spPr>
          <a:xfrm>
            <a:off x="152400" y="1600200"/>
            <a:ext cx="8567340" cy="4343400"/>
          </a:xfrm>
        </p:spPr>
        <p:txBody>
          <a:bodyPr/>
          <a:lstStyle/>
          <a:p>
            <a:r>
              <a:rPr lang="en-US" altLang="en-US" dirty="0"/>
              <a:t>Why transform data?</a:t>
            </a:r>
          </a:p>
          <a:p>
            <a:pPr lvl="1"/>
            <a:r>
              <a:rPr lang="en-US" altLang="en-US" b="1" dirty="0"/>
              <a:t>Combine </a:t>
            </a:r>
            <a:r>
              <a:rPr lang="en-US" altLang="en-US" b="1" dirty="0" smtClean="0"/>
              <a:t>attributes</a:t>
            </a:r>
            <a:r>
              <a:rPr lang="en-US" altLang="en-US" dirty="0"/>
              <a:t> </a:t>
            </a:r>
          </a:p>
          <a:p>
            <a:pPr marL="457200" lvl="1" indent="0">
              <a:buNone/>
            </a:pPr>
            <a:r>
              <a:rPr lang="en-US" altLang="en-US" dirty="0" smtClean="0"/>
              <a:t>	ratios can be more useful</a:t>
            </a:r>
            <a:endParaRPr lang="en-US" altLang="en-US" dirty="0"/>
          </a:p>
          <a:p>
            <a:pPr lvl="1"/>
            <a:r>
              <a:rPr lang="en-US" altLang="en-US" b="1" dirty="0"/>
              <a:t>Normalizing </a:t>
            </a:r>
            <a:r>
              <a:rPr lang="en-US" altLang="en-US" b="1" dirty="0" smtClean="0"/>
              <a:t>data</a:t>
            </a:r>
            <a:endParaRPr lang="en-US" altLang="en-US" dirty="0"/>
          </a:p>
          <a:p>
            <a:pPr marL="457200" lvl="1" indent="0">
              <a:buNone/>
            </a:pPr>
            <a:r>
              <a:rPr lang="en-US" altLang="en-US" dirty="0" smtClean="0"/>
              <a:t>	to same scale</a:t>
            </a:r>
            <a:endParaRPr lang="en-US" altLang="en-US" dirty="0"/>
          </a:p>
          <a:p>
            <a:pPr lvl="1"/>
            <a:r>
              <a:rPr lang="en-US" altLang="en-US" b="1" dirty="0"/>
              <a:t>Simplifying </a:t>
            </a:r>
            <a:r>
              <a:rPr lang="en-US" altLang="en-US" b="1" dirty="0" smtClean="0"/>
              <a:t>data </a:t>
            </a:r>
            <a:endParaRPr lang="en-US" altLang="en-US" b="1" dirty="0"/>
          </a:p>
          <a:p>
            <a:pPr marL="457200" lvl="1" indent="0">
              <a:buNone/>
            </a:pPr>
            <a:r>
              <a:rPr lang="en-US" altLang="en-US" dirty="0" smtClean="0"/>
              <a:t>	discrete </a:t>
            </a:r>
            <a:r>
              <a:rPr lang="en-US" altLang="en-US" dirty="0"/>
              <a:t>data is often </a:t>
            </a:r>
            <a:r>
              <a:rPr lang="en-US" altLang="en-US" dirty="0" smtClean="0"/>
              <a:t>more intuitive for user and algorithm </a:t>
            </a:r>
            <a:r>
              <a:rPr lang="en-US" altLang="en-US" dirty="0"/>
              <a:t>and helps the </a:t>
            </a:r>
            <a:r>
              <a:rPr lang="en-US" altLang="en-US" dirty="0" smtClean="0"/>
              <a:t>algorithms</a:t>
            </a:r>
            <a:endParaRPr lang="en-US" dirty="0"/>
          </a:p>
        </p:txBody>
      </p:sp>
    </p:spTree>
    <p:extLst>
      <p:ext uri="{BB962C8B-B14F-4D97-AF65-F5344CB8AC3E}">
        <p14:creationId xmlns:p14="http://schemas.microsoft.com/office/powerpoint/2010/main" val="8544717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52400" y="620970"/>
            <a:ext cx="8839200" cy="1041400"/>
          </a:xfrm>
        </p:spPr>
        <p:txBody>
          <a:bodyPr/>
          <a:lstStyle/>
          <a:p>
            <a:pPr eaLnBrk="1" hangingPunct="1">
              <a:defRPr/>
            </a:pPr>
            <a:r>
              <a:rPr lang="en-US" dirty="0" smtClean="0"/>
              <a:t>Feature Engineering is Variable Enhancement</a:t>
            </a:r>
            <a:br>
              <a:rPr lang="en-US" dirty="0" smtClean="0"/>
            </a:br>
            <a:endParaRPr lang="en-US" dirty="0" smtClean="0"/>
          </a:p>
        </p:txBody>
      </p:sp>
      <p:sp>
        <p:nvSpPr>
          <p:cNvPr id="87043" name="Rectangle 3"/>
          <p:cNvSpPr>
            <a:spLocks noGrp="1" noChangeArrowheads="1"/>
          </p:cNvSpPr>
          <p:nvPr>
            <p:ph type="body" idx="1"/>
          </p:nvPr>
        </p:nvSpPr>
        <p:spPr>
          <a:xfrm>
            <a:off x="152400" y="1889165"/>
            <a:ext cx="8839200" cy="4343400"/>
          </a:xfrm>
        </p:spPr>
        <p:txBody>
          <a:bodyPr/>
          <a:lstStyle/>
          <a:p>
            <a:pPr eaLnBrk="1" hangingPunct="1">
              <a:defRPr/>
            </a:pPr>
            <a:r>
              <a:rPr lang="en-US" dirty="0" smtClean="0"/>
              <a:t>Use Domain and world knowledge to help model</a:t>
            </a:r>
          </a:p>
          <a:p>
            <a:pPr eaLnBrk="1" hangingPunct="1">
              <a:defRPr/>
            </a:pPr>
            <a:endParaRPr lang="en-US" dirty="0"/>
          </a:p>
          <a:p>
            <a:pPr eaLnBrk="1" hangingPunct="1">
              <a:defRPr/>
            </a:pPr>
            <a:r>
              <a:rPr lang="en-US" dirty="0" smtClean="0"/>
              <a:t>Example: variables exist that represent date and location of doctor visits </a:t>
            </a:r>
          </a:p>
          <a:p>
            <a:pPr lvl="1" eaLnBrk="1" hangingPunct="1">
              <a:defRPr/>
            </a:pPr>
            <a:r>
              <a:rPr lang="en-US" dirty="0" smtClean="0"/>
              <a:t>deduce a new variable for Number-of-1</a:t>
            </a:r>
            <a:r>
              <a:rPr lang="en-US" baseline="30000" dirty="0" smtClean="0"/>
              <a:t>st</a:t>
            </a:r>
            <a:r>
              <a:rPr lang="en-US" dirty="0" smtClean="0"/>
              <a:t>-time-visits</a:t>
            </a:r>
          </a:p>
          <a:p>
            <a:pPr lvl="1" eaLnBrk="1" hangingPunct="1">
              <a:defRPr/>
            </a:pPr>
            <a:r>
              <a:rPr lang="en-US" dirty="0" smtClean="0"/>
              <a:t>deduce a new variable for Number-of-visits-over-25-miles</a:t>
            </a:r>
          </a:p>
          <a:p>
            <a:pPr lvl="1" eaLnBrk="1" hangingPunct="1">
              <a:defRPr/>
            </a:pPr>
            <a:r>
              <a:rPr lang="en-US" dirty="0"/>
              <a:t>d</a:t>
            </a:r>
            <a:r>
              <a:rPr lang="en-US" dirty="0" smtClean="0"/>
              <a:t>educe a new variable for Amount-of-time-between-visits</a:t>
            </a:r>
          </a:p>
          <a:p>
            <a:pPr lvl="1" eaLnBrk="1" hangingPunct="1">
              <a:defRPr/>
            </a:pPr>
            <a:endParaRPr lang="en-US" dirty="0" smtClean="0"/>
          </a:p>
        </p:txBody>
      </p:sp>
    </p:spTree>
    <p:extLst>
      <p:ext uri="{BB962C8B-B14F-4D97-AF65-F5344CB8AC3E}">
        <p14:creationId xmlns:p14="http://schemas.microsoft.com/office/powerpoint/2010/main" val="285755221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52400" y="505755"/>
            <a:ext cx="8839200" cy="1041400"/>
          </a:xfrm>
        </p:spPr>
        <p:txBody>
          <a:bodyPr/>
          <a:lstStyle/>
          <a:p>
            <a:pPr eaLnBrk="1" hangingPunct="1">
              <a:defRPr/>
            </a:pPr>
            <a:r>
              <a:rPr lang="en-US" dirty="0" smtClean="0"/>
              <a:t>Adding Information As Variable Enhancement</a:t>
            </a:r>
          </a:p>
        </p:txBody>
      </p:sp>
      <p:sp>
        <p:nvSpPr>
          <p:cNvPr id="87043" name="Rectangle 3"/>
          <p:cNvSpPr>
            <a:spLocks noGrp="1" noChangeArrowheads="1"/>
          </p:cNvSpPr>
          <p:nvPr>
            <p:ph type="body" idx="1"/>
          </p:nvPr>
        </p:nvSpPr>
        <p:spPr>
          <a:xfrm>
            <a:off x="152400" y="2046420"/>
            <a:ext cx="8839200" cy="4343400"/>
          </a:xfrm>
        </p:spPr>
        <p:txBody>
          <a:bodyPr/>
          <a:lstStyle/>
          <a:p>
            <a:pPr eaLnBrk="1" hangingPunct="1">
              <a:defRPr/>
            </a:pPr>
            <a:r>
              <a:rPr lang="en-US" dirty="0" smtClean="0"/>
              <a:t>Example: zip codes</a:t>
            </a:r>
          </a:p>
          <a:p>
            <a:pPr lvl="1" eaLnBrk="1" hangingPunct="1">
              <a:defRPr/>
            </a:pPr>
            <a:r>
              <a:rPr lang="en-US" dirty="0" smtClean="0"/>
              <a:t>Change ZIP to latitude and longitude</a:t>
            </a:r>
          </a:p>
          <a:p>
            <a:pPr lvl="1" eaLnBrk="1" hangingPunct="1">
              <a:defRPr/>
            </a:pPr>
            <a:r>
              <a:rPr lang="en-US" dirty="0" smtClean="0"/>
              <a:t>Change ZIP to miles to a reference point</a:t>
            </a:r>
          </a:p>
          <a:p>
            <a:pPr lvl="1" eaLnBrk="1" hangingPunct="1">
              <a:defRPr/>
            </a:pPr>
            <a:r>
              <a:rPr lang="en-US" dirty="0" smtClean="0"/>
              <a:t>Change ZIP to known category (H,M,L income)</a:t>
            </a:r>
          </a:p>
          <a:p>
            <a:pPr lvl="1" eaLnBrk="1" hangingPunct="1">
              <a:defRPr/>
            </a:pPr>
            <a:r>
              <a:rPr lang="en-US" dirty="0" smtClean="0"/>
              <a:t>Change ZIP to set of indicator variables (1 per ZIP)</a:t>
            </a:r>
            <a:endParaRPr lang="en-US" dirty="0"/>
          </a:p>
          <a:p>
            <a:pPr marL="457200" lvl="1" indent="0" eaLnBrk="1" hangingPunct="1">
              <a:buNone/>
              <a:defRPr/>
            </a:pPr>
            <a:endParaRPr lang="en-US" dirty="0" smtClean="0"/>
          </a:p>
        </p:txBody>
      </p:sp>
    </p:spTree>
    <p:extLst>
      <p:ext uri="{BB962C8B-B14F-4D97-AF65-F5344CB8AC3E}">
        <p14:creationId xmlns:p14="http://schemas.microsoft.com/office/powerpoint/2010/main" val="254839986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52400" y="544160"/>
            <a:ext cx="8839200" cy="1041400"/>
          </a:xfrm>
        </p:spPr>
        <p:txBody>
          <a:bodyPr/>
          <a:lstStyle/>
          <a:p>
            <a:pPr>
              <a:defRPr/>
            </a:pPr>
            <a:r>
              <a:rPr lang="en-US" dirty="0" smtClean="0"/>
              <a:t>Discretization/Binning May Enhance Data</a:t>
            </a:r>
            <a:endParaRPr lang="en-US" dirty="0"/>
          </a:p>
        </p:txBody>
      </p:sp>
      <p:sp>
        <p:nvSpPr>
          <p:cNvPr id="200707" name="Rectangle 3"/>
          <p:cNvSpPr>
            <a:spLocks noGrp="1" noChangeArrowheads="1"/>
          </p:cNvSpPr>
          <p:nvPr>
            <p:ph type="body" idx="1"/>
          </p:nvPr>
        </p:nvSpPr>
        <p:spPr>
          <a:xfrm>
            <a:off x="412110" y="1967805"/>
            <a:ext cx="8077200" cy="4572000"/>
          </a:xfrm>
        </p:spPr>
        <p:txBody>
          <a:bodyPr/>
          <a:lstStyle/>
          <a:p>
            <a:pPr>
              <a:lnSpc>
                <a:spcPct val="110000"/>
              </a:lnSpc>
              <a:defRPr/>
            </a:pPr>
            <a:r>
              <a:rPr lang="en-US" sz="2800" dirty="0">
                <a:solidFill>
                  <a:schemeClr val="tx2"/>
                </a:solidFill>
              </a:rPr>
              <a:t>Discretization</a:t>
            </a:r>
            <a:r>
              <a:rPr lang="en-US" sz="2800" dirty="0"/>
              <a:t> </a:t>
            </a:r>
          </a:p>
          <a:p>
            <a:pPr lvl="1">
              <a:lnSpc>
                <a:spcPct val="110000"/>
              </a:lnSpc>
              <a:defRPr/>
            </a:pPr>
            <a:r>
              <a:rPr lang="en-US" dirty="0" smtClean="0"/>
              <a:t>A </a:t>
            </a:r>
            <a:r>
              <a:rPr lang="en-US" sz="2400" dirty="0" smtClean="0"/>
              <a:t>continuous </a:t>
            </a:r>
            <a:r>
              <a:rPr lang="en-US" sz="2400" dirty="0"/>
              <a:t>attribute </a:t>
            </a:r>
            <a:r>
              <a:rPr lang="en-US" sz="2400" dirty="0" smtClean="0"/>
              <a:t>divided into intervals and replaced </a:t>
            </a:r>
            <a:r>
              <a:rPr lang="en-US" dirty="0" smtClean="0"/>
              <a:t>by I</a:t>
            </a:r>
            <a:r>
              <a:rPr lang="en-US" sz="2400" dirty="0" smtClean="0"/>
              <a:t>nterval labels</a:t>
            </a:r>
          </a:p>
          <a:p>
            <a:pPr lvl="1">
              <a:lnSpc>
                <a:spcPct val="110000"/>
              </a:lnSpc>
              <a:defRPr/>
            </a:pPr>
            <a:r>
              <a:rPr lang="en-US" sz="2400" dirty="0" smtClean="0"/>
              <a:t>E.g. replace age by </a:t>
            </a:r>
            <a:r>
              <a:rPr lang="en-US" dirty="0" smtClean="0"/>
              <a:t>functional </a:t>
            </a:r>
            <a:r>
              <a:rPr lang="en-US" sz="2400" dirty="0" smtClean="0"/>
              <a:t>concepts </a:t>
            </a:r>
            <a:r>
              <a:rPr lang="en-US" sz="2400" dirty="0"/>
              <a:t>(such as young, middle-aged, or senior</a:t>
            </a:r>
            <a:r>
              <a:rPr lang="en-US" sz="2400" dirty="0" smtClean="0"/>
              <a:t>) which may have better predictive value</a:t>
            </a:r>
            <a:endParaRPr lang="en-US" sz="2400" dirty="0"/>
          </a:p>
        </p:txBody>
      </p:sp>
    </p:spTree>
    <p:extLst>
      <p:ext uri="{BB962C8B-B14F-4D97-AF65-F5344CB8AC3E}">
        <p14:creationId xmlns:p14="http://schemas.microsoft.com/office/powerpoint/2010/main" val="723598979"/>
      </p:ext>
    </p:extLst>
  </p:cSld>
  <p:clrMapOvr>
    <a:masterClrMapping/>
  </p:clrMapOvr>
  <p:transition>
    <p:checke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a:defRPr/>
            </a:pPr>
            <a:r>
              <a:rPr lang="en-US" sz="4000" dirty="0" smtClean="0"/>
              <a:t>Discretization/Binning </a:t>
            </a:r>
            <a:r>
              <a:rPr lang="en-US" dirty="0"/>
              <a:t>Options </a:t>
            </a:r>
          </a:p>
        </p:txBody>
      </p:sp>
      <p:sp>
        <p:nvSpPr>
          <p:cNvPr id="168963" name="Rectangle 3"/>
          <p:cNvSpPr>
            <a:spLocks noGrp="1" noChangeArrowheads="1"/>
          </p:cNvSpPr>
          <p:nvPr>
            <p:ph type="body" idx="1"/>
          </p:nvPr>
        </p:nvSpPr>
        <p:spPr>
          <a:xfrm>
            <a:off x="309563" y="1565620"/>
            <a:ext cx="8229600" cy="4705350"/>
          </a:xfrm>
        </p:spPr>
        <p:txBody>
          <a:bodyPr/>
          <a:lstStyle/>
          <a:p>
            <a:pPr>
              <a:defRPr/>
            </a:pPr>
            <a:r>
              <a:rPr lang="en-US" sz="2400" dirty="0" smtClean="0"/>
              <a:t>E.g. Equal-width </a:t>
            </a:r>
            <a:r>
              <a:rPr lang="en-US" sz="2400" dirty="0"/>
              <a:t>(distance) partitioning:</a:t>
            </a:r>
          </a:p>
          <a:p>
            <a:pPr lvl="1">
              <a:spcBef>
                <a:spcPct val="0"/>
              </a:spcBef>
              <a:defRPr/>
            </a:pPr>
            <a:r>
              <a:rPr lang="en-US" i="1" dirty="0" smtClean="0"/>
              <a:t>N</a:t>
            </a:r>
            <a:r>
              <a:rPr lang="en-US" dirty="0" smtClean="0"/>
              <a:t> </a:t>
            </a:r>
            <a:r>
              <a:rPr lang="en-US" dirty="0"/>
              <a:t>intervals of equal </a:t>
            </a:r>
            <a:r>
              <a:rPr lang="en-US" dirty="0" smtClean="0"/>
              <a:t>size, but outliers skew range</a:t>
            </a:r>
            <a:endParaRPr lang="en-US" dirty="0"/>
          </a:p>
          <a:p>
            <a:pPr lvl="1">
              <a:spcBef>
                <a:spcPct val="0"/>
              </a:spcBef>
              <a:defRPr/>
            </a:pPr>
            <a:endParaRPr lang="en-US" i="1" dirty="0"/>
          </a:p>
        </p:txBody>
      </p:sp>
      <p:sp>
        <p:nvSpPr>
          <p:cNvPr id="5" name="Date Placeholder 3"/>
          <p:cNvSpPr txBox="1">
            <a:spLocks/>
          </p:cNvSpPr>
          <p:nvPr/>
        </p:nvSpPr>
        <p:spPr>
          <a:xfrm>
            <a:off x="685800" y="6172200"/>
            <a:ext cx="1905000" cy="457200"/>
          </a:xfrm>
          <a:prstGeom prst="rect">
            <a:avLst/>
          </a:prstGeom>
        </p:spPr>
        <p:txBody>
          <a:bodyPr/>
          <a:lstStyle>
            <a:defPPr>
              <a:defRPr lang="en-US"/>
            </a:defPPr>
            <a:lvl1pPr algn="l" rtl="0" fontAlgn="base">
              <a:spcBef>
                <a:spcPct val="0"/>
              </a:spcBef>
              <a:spcAft>
                <a:spcPct val="0"/>
              </a:spcAft>
              <a:defRPr sz="1000" b="1" kern="1200">
                <a:solidFill>
                  <a:schemeClr val="tx1"/>
                </a:solidFill>
                <a:latin typeface="Helvetica" pitchFamily="34" charset="0"/>
                <a:ea typeface="+mn-ea"/>
                <a:cs typeface="+mn-cs"/>
              </a:defRPr>
            </a:lvl1pPr>
            <a:lvl2pPr marL="457200" algn="l" rtl="0" fontAlgn="base">
              <a:spcBef>
                <a:spcPct val="0"/>
              </a:spcBef>
              <a:spcAft>
                <a:spcPct val="0"/>
              </a:spcAft>
              <a:defRPr sz="1000" b="1" kern="1200">
                <a:solidFill>
                  <a:schemeClr val="tx1"/>
                </a:solidFill>
                <a:latin typeface="Helvetica" pitchFamily="34" charset="0"/>
                <a:ea typeface="+mn-ea"/>
                <a:cs typeface="+mn-cs"/>
              </a:defRPr>
            </a:lvl2pPr>
            <a:lvl3pPr marL="914400" algn="l" rtl="0" fontAlgn="base">
              <a:spcBef>
                <a:spcPct val="0"/>
              </a:spcBef>
              <a:spcAft>
                <a:spcPct val="0"/>
              </a:spcAft>
              <a:defRPr sz="1000" b="1" kern="1200">
                <a:solidFill>
                  <a:schemeClr val="tx1"/>
                </a:solidFill>
                <a:latin typeface="Helvetica" pitchFamily="34" charset="0"/>
                <a:ea typeface="+mn-ea"/>
                <a:cs typeface="+mn-cs"/>
              </a:defRPr>
            </a:lvl3pPr>
            <a:lvl4pPr marL="1371600" algn="l" rtl="0" fontAlgn="base">
              <a:spcBef>
                <a:spcPct val="0"/>
              </a:spcBef>
              <a:spcAft>
                <a:spcPct val="0"/>
              </a:spcAft>
              <a:defRPr sz="1000" b="1" kern="1200">
                <a:solidFill>
                  <a:schemeClr val="tx1"/>
                </a:solidFill>
                <a:latin typeface="Helvetica" pitchFamily="34" charset="0"/>
                <a:ea typeface="+mn-ea"/>
                <a:cs typeface="+mn-cs"/>
              </a:defRPr>
            </a:lvl4pPr>
            <a:lvl5pPr marL="1828800" algn="l" rtl="0" fontAlgn="base">
              <a:spcBef>
                <a:spcPct val="0"/>
              </a:spcBef>
              <a:spcAft>
                <a:spcPct val="0"/>
              </a:spcAft>
              <a:defRPr sz="1000" b="1" kern="1200">
                <a:solidFill>
                  <a:schemeClr val="tx1"/>
                </a:solidFill>
                <a:latin typeface="Helvetica" pitchFamily="34" charset="0"/>
                <a:ea typeface="+mn-ea"/>
                <a:cs typeface="+mn-cs"/>
              </a:defRPr>
            </a:lvl5pPr>
            <a:lvl6pPr marL="2286000" algn="l" defTabSz="914400" rtl="0" eaLnBrk="1" latinLnBrk="0" hangingPunct="1">
              <a:defRPr sz="1000" b="1" kern="1200">
                <a:solidFill>
                  <a:schemeClr val="tx1"/>
                </a:solidFill>
                <a:latin typeface="Helvetica" pitchFamily="34" charset="0"/>
                <a:ea typeface="+mn-ea"/>
                <a:cs typeface="+mn-cs"/>
              </a:defRPr>
            </a:lvl6pPr>
            <a:lvl7pPr marL="2743200" algn="l" defTabSz="914400" rtl="0" eaLnBrk="1" latinLnBrk="0" hangingPunct="1">
              <a:defRPr sz="1000" b="1" kern="1200">
                <a:solidFill>
                  <a:schemeClr val="tx1"/>
                </a:solidFill>
                <a:latin typeface="Helvetica" pitchFamily="34" charset="0"/>
                <a:ea typeface="+mn-ea"/>
                <a:cs typeface="+mn-cs"/>
              </a:defRPr>
            </a:lvl7pPr>
            <a:lvl8pPr marL="3200400" algn="l" defTabSz="914400" rtl="0" eaLnBrk="1" latinLnBrk="0" hangingPunct="1">
              <a:defRPr sz="1000" b="1" kern="1200">
                <a:solidFill>
                  <a:schemeClr val="tx1"/>
                </a:solidFill>
                <a:latin typeface="Helvetica" pitchFamily="34" charset="0"/>
                <a:ea typeface="+mn-ea"/>
                <a:cs typeface="+mn-cs"/>
              </a:defRPr>
            </a:lvl8pPr>
            <a:lvl9pPr marL="3657600" algn="l" defTabSz="914400" rtl="0" eaLnBrk="1" latinLnBrk="0" hangingPunct="1">
              <a:defRPr sz="1000" b="1" kern="1200">
                <a:solidFill>
                  <a:schemeClr val="tx1"/>
                </a:solidFill>
                <a:latin typeface="Helvetica" pitchFamily="34" charset="0"/>
                <a:ea typeface="+mn-ea"/>
                <a:cs typeface="+mn-cs"/>
              </a:defRPr>
            </a:lvl9pPr>
          </a:lstStyle>
          <a:p>
            <a:r>
              <a:rPr lang="en-US" altLang="en-US" smtClean="0"/>
              <a:t>Fall 2003</a:t>
            </a:r>
            <a:endParaRPr lang="en-US" altLang="en-US"/>
          </a:p>
        </p:txBody>
      </p:sp>
      <p:grpSp>
        <p:nvGrpSpPr>
          <p:cNvPr id="8" name="Group 4"/>
          <p:cNvGrpSpPr>
            <a:grpSpLocks/>
          </p:cNvGrpSpPr>
          <p:nvPr/>
        </p:nvGrpSpPr>
        <p:grpSpPr bwMode="auto">
          <a:xfrm>
            <a:off x="1157288" y="2401599"/>
            <a:ext cx="6076950" cy="1468437"/>
            <a:chOff x="1179" y="1811"/>
            <a:chExt cx="3828" cy="925"/>
          </a:xfrm>
        </p:grpSpPr>
        <p:graphicFrame>
          <p:nvGraphicFramePr>
            <p:cNvPr id="9" name="Object 5"/>
            <p:cNvGraphicFramePr>
              <a:graphicFrameLocks noChangeAspect="1"/>
            </p:cNvGraphicFramePr>
            <p:nvPr/>
          </p:nvGraphicFramePr>
          <p:xfrm>
            <a:off x="1179" y="1811"/>
            <a:ext cx="3828" cy="925"/>
          </p:xfrm>
          <a:graphic>
            <a:graphicData uri="http://schemas.openxmlformats.org/presentationml/2006/ole">
              <mc:AlternateContent xmlns:mc="http://schemas.openxmlformats.org/markup-compatibility/2006">
                <mc:Choice xmlns:v="urn:schemas-microsoft-com:vml" Requires="v">
                  <p:oleObj spid="_x0000_s15425" name="Document" r:id="rId3" imgW="6699960" imgH="2033280" progId="Word.Document.8">
                    <p:embed/>
                  </p:oleObj>
                </mc:Choice>
                <mc:Fallback>
                  <p:oleObj name="Document" r:id="rId3" imgW="6699960" imgH="2033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 y="1811"/>
                          <a:ext cx="3828" cy="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6"/>
            <p:cNvSpPr>
              <a:spLocks noChangeShapeType="1"/>
            </p:cNvSpPr>
            <p:nvPr/>
          </p:nvSpPr>
          <p:spPr bwMode="auto">
            <a:xfrm>
              <a:off x="2482" y="1824"/>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7"/>
            <p:cNvSpPr>
              <a:spLocks noChangeShapeType="1"/>
            </p:cNvSpPr>
            <p:nvPr/>
          </p:nvSpPr>
          <p:spPr bwMode="auto">
            <a:xfrm>
              <a:off x="3440" y="1824"/>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
            <p:cNvSpPr>
              <a:spLocks noChangeShapeType="1"/>
            </p:cNvSpPr>
            <p:nvPr/>
          </p:nvSpPr>
          <p:spPr bwMode="auto">
            <a:xfrm>
              <a:off x="3788" y="1824"/>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9"/>
            <p:cNvSpPr>
              <a:spLocks noChangeShapeType="1"/>
            </p:cNvSpPr>
            <p:nvPr/>
          </p:nvSpPr>
          <p:spPr bwMode="auto">
            <a:xfrm>
              <a:off x="4702" y="1824"/>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 name="Group 10"/>
          <p:cNvGrpSpPr>
            <a:grpSpLocks/>
          </p:cNvGrpSpPr>
          <p:nvPr/>
        </p:nvGrpSpPr>
        <p:grpSpPr bwMode="auto">
          <a:xfrm>
            <a:off x="1158081" y="4882192"/>
            <a:ext cx="6075363" cy="1086505"/>
            <a:chOff x="1176" y="3168"/>
            <a:chExt cx="3827" cy="925"/>
          </a:xfrm>
        </p:grpSpPr>
        <p:graphicFrame>
          <p:nvGraphicFramePr>
            <p:cNvPr id="15" name="Object 11"/>
            <p:cNvGraphicFramePr>
              <a:graphicFrameLocks noChangeAspect="1"/>
            </p:cNvGraphicFramePr>
            <p:nvPr/>
          </p:nvGraphicFramePr>
          <p:xfrm>
            <a:off x="1176" y="3168"/>
            <a:ext cx="3827" cy="925"/>
          </p:xfrm>
          <a:graphic>
            <a:graphicData uri="http://schemas.openxmlformats.org/presentationml/2006/ole">
              <mc:AlternateContent xmlns:mc="http://schemas.openxmlformats.org/markup-compatibility/2006">
                <mc:Choice xmlns:v="urn:schemas-microsoft-com:vml" Requires="v">
                  <p:oleObj spid="_x0000_s15426" name="Document" r:id="rId5" imgW="6699960" imgH="2033280" progId="Word.Document.8">
                    <p:embed/>
                  </p:oleObj>
                </mc:Choice>
                <mc:Fallback>
                  <p:oleObj name="Document" r:id="rId5" imgW="6699960" imgH="203328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 y="3168"/>
                          <a:ext cx="3827" cy="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2"/>
            <p:cNvSpPr>
              <a:spLocks noChangeShapeType="1"/>
            </p:cNvSpPr>
            <p:nvPr/>
          </p:nvSpPr>
          <p:spPr bwMode="auto">
            <a:xfrm>
              <a:off x="2787" y="3179"/>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3"/>
            <p:cNvSpPr>
              <a:spLocks noChangeShapeType="1"/>
            </p:cNvSpPr>
            <p:nvPr/>
          </p:nvSpPr>
          <p:spPr bwMode="auto">
            <a:xfrm>
              <a:off x="3440" y="3179"/>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4"/>
            <p:cNvSpPr>
              <a:spLocks noChangeShapeType="1"/>
            </p:cNvSpPr>
            <p:nvPr/>
          </p:nvSpPr>
          <p:spPr bwMode="auto">
            <a:xfrm>
              <a:off x="4049" y="3179"/>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5"/>
            <p:cNvSpPr>
              <a:spLocks noChangeShapeType="1"/>
            </p:cNvSpPr>
            <p:nvPr/>
          </p:nvSpPr>
          <p:spPr bwMode="auto">
            <a:xfrm>
              <a:off x="1829" y="3179"/>
              <a:ext cx="0" cy="5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 name="Rectangle 3"/>
          <p:cNvSpPr txBox="1">
            <a:spLocks noChangeArrowheads="1"/>
          </p:cNvSpPr>
          <p:nvPr/>
        </p:nvSpPr>
        <p:spPr bwMode="auto">
          <a:xfrm>
            <a:off x="244953" y="3737456"/>
            <a:ext cx="8229600" cy="14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lnSpc>
                <a:spcPct val="95000"/>
              </a:lnSpc>
              <a:spcBef>
                <a:spcPct val="20000"/>
              </a:spcBef>
              <a:spcAft>
                <a:spcPct val="0"/>
              </a:spcAft>
              <a:buClr>
                <a:schemeClr val="tx1"/>
              </a:buClr>
              <a:buSzPct val="100000"/>
              <a:buChar char="•"/>
              <a:defRPr sz="2800" b="1">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chemeClr val="tx1"/>
              </a:buClr>
              <a:buSzPct val="100000"/>
              <a:buChar char="•"/>
              <a:defRPr sz="2400">
                <a:solidFill>
                  <a:schemeClr val="tx1"/>
                </a:solidFill>
                <a:latin typeface="+mn-lt"/>
              </a:defRPr>
            </a:lvl2pPr>
            <a:lvl3pPr marL="1143000" indent="-228600" algn="l" rtl="0" eaLnBrk="0" fontAlgn="base" hangingPunct="0">
              <a:lnSpc>
                <a:spcPct val="95000"/>
              </a:lnSpc>
              <a:spcBef>
                <a:spcPct val="20000"/>
              </a:spcBef>
              <a:spcAft>
                <a:spcPct val="0"/>
              </a:spcAft>
              <a:buClr>
                <a:schemeClr val="tx1"/>
              </a:buClr>
              <a:buSzPct val="100000"/>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Helvetica" pitchFamily="34" charset="0"/>
                <a:cs typeface="Helvetica" pitchFamily="34" charset="0"/>
              </a:defRPr>
            </a:lvl4pPr>
            <a:lvl5pPr marL="2057400" indent="-228600" algn="l" rtl="0" eaLnBrk="0" fontAlgn="base" hangingPunct="0">
              <a:spcBef>
                <a:spcPct val="20000"/>
              </a:spcBef>
              <a:spcAft>
                <a:spcPct val="0"/>
              </a:spcAft>
              <a:buChar char="»"/>
              <a:defRPr sz="2000">
                <a:solidFill>
                  <a:schemeClr val="tx1"/>
                </a:solidFill>
                <a:latin typeface="Helvetica" pitchFamily="34" charset="0"/>
                <a:cs typeface="Helvetica" pitchFamily="34" charset="0"/>
              </a:defRPr>
            </a:lvl5pPr>
            <a:lvl6pPr marL="2514600" indent="-228600" algn="l" rtl="0" eaLnBrk="0" fontAlgn="base" hangingPunct="0">
              <a:spcBef>
                <a:spcPct val="20000"/>
              </a:spcBef>
              <a:spcAft>
                <a:spcPct val="0"/>
              </a:spcAft>
              <a:buChar char="»"/>
              <a:defRPr sz="2000">
                <a:solidFill>
                  <a:schemeClr val="tx1"/>
                </a:solidFill>
                <a:latin typeface="Times" pitchFamily="-96" charset="0"/>
              </a:defRPr>
            </a:lvl6pPr>
            <a:lvl7pPr marL="2971800" indent="-228600" algn="l" rtl="0" eaLnBrk="0" fontAlgn="base" hangingPunct="0">
              <a:spcBef>
                <a:spcPct val="20000"/>
              </a:spcBef>
              <a:spcAft>
                <a:spcPct val="0"/>
              </a:spcAft>
              <a:buChar char="»"/>
              <a:defRPr sz="2000">
                <a:solidFill>
                  <a:schemeClr val="tx1"/>
                </a:solidFill>
                <a:latin typeface="Times" pitchFamily="-96" charset="0"/>
              </a:defRPr>
            </a:lvl7pPr>
            <a:lvl8pPr marL="3429000" indent="-228600" algn="l" rtl="0" eaLnBrk="0" fontAlgn="base" hangingPunct="0">
              <a:spcBef>
                <a:spcPct val="20000"/>
              </a:spcBef>
              <a:spcAft>
                <a:spcPct val="0"/>
              </a:spcAft>
              <a:buChar char="»"/>
              <a:defRPr sz="2000">
                <a:solidFill>
                  <a:schemeClr val="tx1"/>
                </a:solidFill>
                <a:latin typeface="Times" pitchFamily="-96" charset="0"/>
              </a:defRPr>
            </a:lvl8pPr>
            <a:lvl9pPr marL="3886200" indent="-228600" algn="l" rtl="0" eaLnBrk="0" fontAlgn="base" hangingPunct="0">
              <a:spcBef>
                <a:spcPct val="20000"/>
              </a:spcBef>
              <a:spcAft>
                <a:spcPct val="0"/>
              </a:spcAft>
              <a:buChar char="»"/>
              <a:defRPr sz="2000">
                <a:solidFill>
                  <a:schemeClr val="tx1"/>
                </a:solidFill>
                <a:latin typeface="Times" pitchFamily="-96" charset="0"/>
              </a:defRPr>
            </a:lvl9pPr>
          </a:lstStyle>
          <a:p>
            <a:pPr>
              <a:defRPr/>
            </a:pPr>
            <a:r>
              <a:rPr lang="en-US" sz="2400" kern="0" dirty="0" smtClean="0"/>
              <a:t>E.g. Equal-depth (frequency) partitioning:</a:t>
            </a:r>
          </a:p>
          <a:p>
            <a:pPr lvl="1">
              <a:spcBef>
                <a:spcPct val="0"/>
              </a:spcBef>
              <a:defRPr/>
            </a:pPr>
            <a:r>
              <a:rPr lang="en-US" b="0" i="1" kern="0" dirty="0" smtClean="0"/>
              <a:t>N</a:t>
            </a:r>
            <a:r>
              <a:rPr lang="en-US" b="0" kern="0" dirty="0" smtClean="0"/>
              <a:t> intervals, of equal sample frequency, can help scale data</a:t>
            </a:r>
            <a:endParaRPr lang="en-US" b="0" kern="0" dirty="0"/>
          </a:p>
        </p:txBody>
      </p:sp>
      <p:sp>
        <p:nvSpPr>
          <p:cNvPr id="2" name="TextBox 1"/>
          <p:cNvSpPr txBox="1"/>
          <p:nvPr/>
        </p:nvSpPr>
        <p:spPr>
          <a:xfrm>
            <a:off x="6750051" y="5696431"/>
            <a:ext cx="2185214" cy="461665"/>
          </a:xfrm>
          <a:prstGeom prst="rect">
            <a:avLst/>
          </a:prstGeom>
          <a:noFill/>
        </p:spPr>
        <p:txBody>
          <a:bodyPr wrap="none" rtlCol="0">
            <a:spAutoFit/>
          </a:bodyPr>
          <a:lstStyle/>
          <a:p>
            <a:r>
              <a:rPr lang="en-US" sz="2400" dirty="0" smtClean="0"/>
              <a:t>Is 85 special?</a:t>
            </a:r>
            <a:endParaRPr lang="en-US" sz="2400" dirty="0"/>
          </a:p>
        </p:txBody>
      </p:sp>
    </p:spTree>
    <p:extLst>
      <p:ext uri="{BB962C8B-B14F-4D97-AF65-F5344CB8AC3E}">
        <p14:creationId xmlns:p14="http://schemas.microsoft.com/office/powerpoint/2010/main" val="4030833174"/>
      </p:ext>
    </p:extLst>
  </p:cSld>
  <p:clrMapOvr>
    <a:masterClrMapping/>
  </p:clrMapOvr>
  <p:transition>
    <p:checke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961930" y="553505"/>
            <a:ext cx="7796215" cy="609600"/>
          </a:xfrm>
        </p:spPr>
        <p:txBody>
          <a:bodyPr/>
          <a:lstStyle/>
          <a:p>
            <a:pPr>
              <a:defRPr/>
            </a:pPr>
            <a:r>
              <a:rPr lang="en-US" dirty="0" smtClean="0"/>
              <a:t>Variable Transformation Summary</a:t>
            </a:r>
            <a:endParaRPr lang="en-US" dirty="0"/>
          </a:p>
        </p:txBody>
      </p:sp>
      <p:sp>
        <p:nvSpPr>
          <p:cNvPr id="176131" name="Rectangle 3"/>
          <p:cNvSpPr>
            <a:spLocks noGrp="1" noChangeArrowheads="1"/>
          </p:cNvSpPr>
          <p:nvPr>
            <p:ph type="body" idx="1"/>
          </p:nvPr>
        </p:nvSpPr>
        <p:spPr>
          <a:xfrm>
            <a:off x="462664" y="1447800"/>
            <a:ext cx="8681335" cy="5410200"/>
          </a:xfrm>
        </p:spPr>
        <p:txBody>
          <a:bodyPr/>
          <a:lstStyle/>
          <a:p>
            <a:pPr>
              <a:lnSpc>
                <a:spcPct val="110000"/>
              </a:lnSpc>
              <a:defRPr/>
            </a:pPr>
            <a:r>
              <a:rPr lang="en-US" sz="2800" dirty="0"/>
              <a:t>Smoothing: remove noise from data</a:t>
            </a:r>
          </a:p>
          <a:p>
            <a:pPr>
              <a:lnSpc>
                <a:spcPct val="110000"/>
              </a:lnSpc>
              <a:defRPr/>
            </a:pPr>
            <a:r>
              <a:rPr lang="en-US" sz="2800" dirty="0"/>
              <a:t>Aggregation: summarization, data cube construction</a:t>
            </a:r>
          </a:p>
          <a:p>
            <a:pPr>
              <a:lnSpc>
                <a:spcPct val="110000"/>
              </a:lnSpc>
              <a:defRPr/>
            </a:pPr>
            <a:r>
              <a:rPr lang="en-US" dirty="0" smtClean="0"/>
              <a:t>Introduce/re-label/categorize variable values</a:t>
            </a:r>
            <a:endParaRPr lang="en-US" sz="2800" dirty="0" smtClean="0"/>
          </a:p>
          <a:p>
            <a:pPr>
              <a:lnSpc>
                <a:spcPct val="110000"/>
              </a:lnSpc>
              <a:defRPr/>
            </a:pPr>
            <a:r>
              <a:rPr lang="en-US" sz="2800" dirty="0" smtClean="0"/>
              <a:t>Normalization</a:t>
            </a:r>
            <a:r>
              <a:rPr lang="en-US" sz="2800" dirty="0"/>
              <a:t>: scaled to fall within a small, specified </a:t>
            </a:r>
            <a:r>
              <a:rPr lang="en-US" sz="2800" dirty="0" smtClean="0"/>
              <a:t>range</a:t>
            </a:r>
          </a:p>
          <a:p>
            <a:pPr>
              <a:lnSpc>
                <a:spcPct val="110000"/>
              </a:lnSpc>
              <a:defRPr/>
            </a:pPr>
            <a:r>
              <a:rPr lang="en-US" dirty="0" smtClean="0"/>
              <a:t>At</a:t>
            </a:r>
            <a:r>
              <a:rPr lang="en-US" sz="2800" dirty="0" smtClean="0"/>
              <a:t>tribute/feature construction</a:t>
            </a:r>
            <a:endParaRPr lang="en-US" sz="2800" dirty="0"/>
          </a:p>
        </p:txBody>
      </p:sp>
    </p:spTree>
    <p:extLst>
      <p:ext uri="{BB962C8B-B14F-4D97-AF65-F5344CB8AC3E}">
        <p14:creationId xmlns:p14="http://schemas.microsoft.com/office/powerpoint/2010/main" val="1665090140"/>
      </p:ext>
    </p:extLst>
  </p:cSld>
  <p:clrMapOvr>
    <a:masterClrMapping/>
  </p:clrMapOvr>
  <p:transition>
    <p:checke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961930" y="43341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p>
          <a:p>
            <a:pPr lvl="1">
              <a:lnSpc>
                <a:spcPct val="90000"/>
              </a:lnSpc>
              <a:defRPr/>
            </a:pPr>
            <a:r>
              <a:rPr lang="en-US" dirty="0"/>
              <a:t> </a:t>
            </a:r>
            <a:r>
              <a:rPr lang="en-US" dirty="0" smtClean="0"/>
              <a:t>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769905" y="3774645"/>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1280248627"/>
      </p:ext>
    </p:extLst>
  </p:cSld>
  <p:clrMapOvr>
    <a:masterClrMapping/>
  </p:clrMapOvr>
  <p:transition>
    <p:checke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69170" y="356600"/>
            <a:ext cx="6705600" cy="1143000"/>
          </a:xfrm>
        </p:spPr>
        <p:txBody>
          <a:bodyPr lIns="92075" tIns="46038" rIns="92075" bIns="46038"/>
          <a:lstStyle/>
          <a:p>
            <a:pPr>
              <a:defRPr/>
            </a:pPr>
            <a:r>
              <a:rPr lang="en-US" dirty="0" smtClean="0"/>
              <a:t>Stats for Data Preprocessing</a:t>
            </a:r>
            <a:endParaRPr lang="en-US" dirty="0"/>
          </a:p>
        </p:txBody>
      </p:sp>
      <p:sp>
        <p:nvSpPr>
          <p:cNvPr id="163843" name="Rectangle 3"/>
          <p:cNvSpPr>
            <a:spLocks noGrp="1" noChangeArrowheads="1"/>
          </p:cNvSpPr>
          <p:nvPr>
            <p:ph type="body" idx="1"/>
          </p:nvPr>
        </p:nvSpPr>
        <p:spPr>
          <a:xfrm>
            <a:off x="838200" y="1676400"/>
            <a:ext cx="8001000" cy="4800600"/>
          </a:xfrm>
        </p:spPr>
        <p:txBody>
          <a:bodyPr lIns="92075" tIns="46038" rIns="92075" bIns="46038"/>
          <a:lstStyle/>
          <a:p>
            <a:pPr>
              <a:lnSpc>
                <a:spcPct val="140000"/>
              </a:lnSpc>
              <a:defRPr/>
            </a:pPr>
            <a:r>
              <a:rPr lang="en-US" dirty="0" smtClean="0"/>
              <a:t>Distributions and histograms</a:t>
            </a:r>
          </a:p>
          <a:p>
            <a:pPr lvl="1">
              <a:lnSpc>
                <a:spcPct val="140000"/>
              </a:lnSpc>
              <a:defRPr/>
            </a:pPr>
            <a:r>
              <a:rPr lang="en-US" dirty="0" smtClean="0"/>
              <a:t>Continuous variables (functions and graphs)</a:t>
            </a:r>
          </a:p>
          <a:p>
            <a:pPr lvl="1">
              <a:lnSpc>
                <a:spcPct val="140000"/>
              </a:lnSpc>
              <a:defRPr/>
            </a:pPr>
            <a:r>
              <a:rPr lang="en-US" dirty="0" smtClean="0"/>
              <a:t>Discrete variables (sets and counting)</a:t>
            </a:r>
          </a:p>
          <a:p>
            <a:pPr>
              <a:lnSpc>
                <a:spcPct val="140000"/>
              </a:lnSpc>
              <a:defRPr/>
            </a:pPr>
            <a:r>
              <a:rPr lang="en-US" dirty="0" smtClean="0"/>
              <a:t>Normalizations </a:t>
            </a:r>
            <a:endParaRPr lang="en-US" dirty="0"/>
          </a:p>
          <a:p>
            <a:pPr>
              <a:lnSpc>
                <a:spcPct val="140000"/>
              </a:lnSpc>
              <a:defRPr/>
            </a:pPr>
            <a:r>
              <a:rPr lang="en-US" dirty="0" smtClean="0"/>
              <a:t>Correlations</a:t>
            </a:r>
          </a:p>
        </p:txBody>
      </p:sp>
    </p:spTree>
    <p:extLst>
      <p:ext uri="{BB962C8B-B14F-4D97-AF65-F5344CB8AC3E}">
        <p14:creationId xmlns:p14="http://schemas.microsoft.com/office/powerpoint/2010/main" val="2136234910"/>
      </p:ext>
    </p:extLst>
  </p:cSld>
  <p:clrMapOvr>
    <a:masterClrMapping/>
  </p:clrMapOvr>
  <p:transition>
    <p:checke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dirty="0" smtClean="0"/>
              <a:t>Prerequisites </a:t>
            </a:r>
          </a:p>
        </p:txBody>
      </p:sp>
      <p:sp>
        <p:nvSpPr>
          <p:cNvPr id="47107" name="Rectangle 3"/>
          <p:cNvSpPr>
            <a:spLocks noGrp="1" noChangeArrowheads="1"/>
          </p:cNvSpPr>
          <p:nvPr>
            <p:ph type="body" idx="1"/>
          </p:nvPr>
        </p:nvSpPr>
        <p:spPr/>
        <p:txBody>
          <a:bodyPr/>
          <a:lstStyle/>
          <a:p>
            <a:pPr eaLnBrk="1" hangingPunct="1">
              <a:defRPr/>
            </a:pPr>
            <a:r>
              <a:rPr lang="en-US" dirty="0" smtClean="0"/>
              <a:t>Data understanding:</a:t>
            </a:r>
          </a:p>
          <a:p>
            <a:pPr lvl="1" eaLnBrk="1" hangingPunct="1">
              <a:defRPr/>
            </a:pPr>
            <a:r>
              <a:rPr lang="en-US" dirty="0" smtClean="0"/>
              <a:t>Descriptors, values, ranges, labels</a:t>
            </a:r>
          </a:p>
          <a:p>
            <a:pPr eaLnBrk="1" hangingPunct="1">
              <a:defRPr/>
            </a:pPr>
            <a:r>
              <a:rPr lang="en-US" dirty="0" smtClean="0"/>
              <a:t>Data history</a:t>
            </a:r>
          </a:p>
          <a:p>
            <a:pPr eaLnBrk="1" hangingPunct="1">
              <a:defRPr/>
            </a:pPr>
            <a:r>
              <a:rPr lang="en-US" dirty="0" smtClean="0"/>
              <a:t>Domain Knowledge </a:t>
            </a:r>
          </a:p>
          <a:p>
            <a:pPr lvl="1" eaLnBrk="1" hangingPunct="1">
              <a:defRPr/>
            </a:pPr>
            <a:r>
              <a:rPr lang="en-US" dirty="0" smtClean="0"/>
              <a:t>Meaning and data relations</a:t>
            </a:r>
          </a:p>
          <a:p>
            <a:pPr eaLnBrk="1" hangingPunct="1">
              <a:defRPr/>
            </a:pPr>
            <a:r>
              <a:rPr lang="en-US" dirty="0"/>
              <a:t>Questions to be addressed</a:t>
            </a:r>
          </a:p>
          <a:p>
            <a:pPr lvl="1" eaLnBrk="1" hangingPunct="1">
              <a:defRPr/>
            </a:pPr>
            <a:endParaRPr lang="en-US" dirty="0" smtClean="0"/>
          </a:p>
          <a:p>
            <a:pPr lvl="1" eaLnBrk="1" hangingPunct="1">
              <a:defRPr/>
            </a:pPr>
            <a:endParaRPr lang="en-US" dirty="0" smtClean="0"/>
          </a:p>
        </p:txBody>
      </p:sp>
    </p:spTree>
    <p:extLst>
      <p:ext uri="{BB962C8B-B14F-4D97-AF65-F5344CB8AC3E}">
        <p14:creationId xmlns:p14="http://schemas.microsoft.com/office/powerpoint/2010/main" val="79586378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535" y="947410"/>
            <a:ext cx="6343650" cy="5438775"/>
          </a:xfrm>
          <a:prstGeom prst="rect">
            <a:avLst/>
          </a:prstGeom>
        </p:spPr>
      </p:pic>
      <p:sp>
        <p:nvSpPr>
          <p:cNvPr id="14" name="TextBox 13"/>
          <p:cNvSpPr txBox="1"/>
          <p:nvPr/>
        </p:nvSpPr>
        <p:spPr>
          <a:xfrm>
            <a:off x="5685745" y="4427530"/>
            <a:ext cx="1827744" cy="307777"/>
          </a:xfrm>
          <a:prstGeom prst="rect">
            <a:avLst/>
          </a:prstGeom>
          <a:noFill/>
        </p:spPr>
        <p:txBody>
          <a:bodyPr wrap="none" rtlCol="0">
            <a:spAutoFit/>
          </a:bodyPr>
          <a:lstStyle/>
          <a:p>
            <a:r>
              <a:rPr lang="en-US" sz="1400" dirty="0"/>
              <a:t>p</a:t>
            </a:r>
            <a:r>
              <a:rPr lang="en-US" sz="1400" dirty="0" smtClean="0"/>
              <a:t>robability that x=2</a:t>
            </a:r>
            <a:endParaRPr lang="en-US" sz="1400" dirty="0"/>
          </a:p>
        </p:txBody>
      </p:sp>
      <p:cxnSp>
        <p:nvCxnSpPr>
          <p:cNvPr id="16" name="Straight Arrow Connector 15"/>
          <p:cNvCxnSpPr/>
          <p:nvPr/>
        </p:nvCxnSpPr>
        <p:spPr bwMode="auto">
          <a:xfrm flipH="1">
            <a:off x="5493720" y="4735307"/>
            <a:ext cx="460860" cy="3835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3727090" y="4341751"/>
            <a:ext cx="1678665" cy="738664"/>
          </a:xfrm>
          <a:prstGeom prst="rect">
            <a:avLst/>
          </a:prstGeom>
          <a:noFill/>
        </p:spPr>
        <p:txBody>
          <a:bodyPr wrap="none" rtlCol="0">
            <a:spAutoFit/>
          </a:bodyPr>
          <a:lstStyle/>
          <a:p>
            <a:r>
              <a:rPr lang="en-US" sz="1400" dirty="0" smtClean="0"/>
              <a:t>Standard Normal</a:t>
            </a:r>
          </a:p>
          <a:p>
            <a:r>
              <a:rPr lang="en-US" sz="1400" dirty="0" smtClean="0"/>
              <a:t>Mean=0</a:t>
            </a:r>
          </a:p>
          <a:p>
            <a:r>
              <a:rPr lang="en-US" sz="1400" dirty="0" err="1" smtClean="0"/>
              <a:t>Std</a:t>
            </a:r>
            <a:r>
              <a:rPr lang="en-US" sz="1400" dirty="0" smtClean="0"/>
              <a:t> deviation=1</a:t>
            </a:r>
            <a:endParaRPr lang="en-US" sz="1400" dirty="0"/>
          </a:p>
        </p:txBody>
      </p:sp>
      <p:cxnSp>
        <p:nvCxnSpPr>
          <p:cNvPr id="18" name="Straight Arrow Connector 17"/>
          <p:cNvCxnSpPr/>
          <p:nvPr/>
        </p:nvCxnSpPr>
        <p:spPr bwMode="auto">
          <a:xfrm flipH="1">
            <a:off x="4418380" y="1624502"/>
            <a:ext cx="460860" cy="3835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4917645" y="1431403"/>
            <a:ext cx="1827744" cy="307777"/>
          </a:xfrm>
          <a:prstGeom prst="rect">
            <a:avLst/>
          </a:prstGeom>
          <a:noFill/>
        </p:spPr>
        <p:txBody>
          <a:bodyPr wrap="none" rtlCol="0">
            <a:spAutoFit/>
          </a:bodyPr>
          <a:lstStyle/>
          <a:p>
            <a:r>
              <a:rPr lang="en-US" sz="1400" dirty="0"/>
              <a:t>p</a:t>
            </a:r>
            <a:r>
              <a:rPr lang="en-US" sz="1400" dirty="0" smtClean="0"/>
              <a:t>robability that x=0</a:t>
            </a:r>
            <a:endParaRPr lang="en-US" sz="1400" dirty="0"/>
          </a:p>
        </p:txBody>
      </p:sp>
      <p:sp>
        <p:nvSpPr>
          <p:cNvPr id="2" name="Title 1"/>
          <p:cNvSpPr>
            <a:spLocks noGrp="1"/>
          </p:cNvSpPr>
          <p:nvPr>
            <p:ph type="title"/>
          </p:nvPr>
        </p:nvSpPr>
        <p:spPr>
          <a:xfrm>
            <a:off x="78615" y="304799"/>
            <a:ext cx="9065385" cy="1319703"/>
          </a:xfrm>
        </p:spPr>
        <p:txBody>
          <a:bodyPr/>
          <a:lstStyle/>
          <a:p>
            <a:r>
              <a:rPr lang="en-US" dirty="0" smtClean="0"/>
              <a:t>Normal probability density function (PDF) </a:t>
            </a:r>
            <a:endParaRPr lang="en-US" dirty="0"/>
          </a:p>
        </p:txBody>
      </p:sp>
    </p:spTree>
    <p:extLst>
      <p:ext uri="{BB962C8B-B14F-4D97-AF65-F5344CB8AC3E}">
        <p14:creationId xmlns:p14="http://schemas.microsoft.com/office/powerpoint/2010/main" val="202243243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t>
            </a:r>
            <a:r>
              <a:rPr lang="en-US" dirty="0" smtClean="0"/>
              <a:t>cumulative distribution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930" y="1600200"/>
            <a:ext cx="5694140" cy="4343400"/>
          </a:xfrm>
        </p:spPr>
      </p:pic>
      <p:sp>
        <p:nvSpPr>
          <p:cNvPr id="5" name="TextBox 4"/>
          <p:cNvSpPr txBox="1"/>
          <p:nvPr/>
        </p:nvSpPr>
        <p:spPr>
          <a:xfrm>
            <a:off x="4840835" y="4158695"/>
            <a:ext cx="2742546" cy="523220"/>
          </a:xfrm>
          <a:prstGeom prst="rect">
            <a:avLst/>
          </a:prstGeom>
          <a:noFill/>
        </p:spPr>
        <p:txBody>
          <a:bodyPr wrap="none" rtlCol="0">
            <a:spAutoFit/>
          </a:bodyPr>
          <a:lstStyle/>
          <a:p>
            <a:r>
              <a:rPr lang="en-US" sz="1400" dirty="0" smtClean="0"/>
              <a:t>Total probability that x&lt;0 = .50</a:t>
            </a:r>
          </a:p>
          <a:p>
            <a:r>
              <a:rPr lang="en-US" sz="1400" dirty="0" smtClean="0"/>
              <a:t> (i.e. 50 percent</a:t>
            </a:r>
            <a:endParaRPr lang="en-US" sz="1400" dirty="0"/>
          </a:p>
        </p:txBody>
      </p:sp>
      <p:cxnSp>
        <p:nvCxnSpPr>
          <p:cNvPr id="6" name="Straight Arrow Connector 5"/>
          <p:cNvCxnSpPr/>
          <p:nvPr/>
        </p:nvCxnSpPr>
        <p:spPr bwMode="auto">
          <a:xfrm flipH="1" flipV="1">
            <a:off x="4764026" y="3754464"/>
            <a:ext cx="576074" cy="4042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593144" y="2988321"/>
            <a:ext cx="2792239" cy="523220"/>
          </a:xfrm>
          <a:prstGeom prst="rect">
            <a:avLst/>
          </a:prstGeom>
          <a:noFill/>
        </p:spPr>
        <p:txBody>
          <a:bodyPr wrap="none" rtlCol="0">
            <a:spAutoFit/>
          </a:bodyPr>
          <a:lstStyle/>
          <a:p>
            <a:r>
              <a:rPr lang="en-US" sz="1400" dirty="0" smtClean="0"/>
              <a:t>Total probability that x&lt;2= .95</a:t>
            </a:r>
          </a:p>
          <a:p>
            <a:r>
              <a:rPr lang="en-US" sz="1400" dirty="0" smtClean="0"/>
              <a:t> (i.e. 95 percent</a:t>
            </a:r>
            <a:endParaRPr lang="en-US" sz="1400" dirty="0"/>
          </a:p>
        </p:txBody>
      </p:sp>
      <p:cxnSp>
        <p:nvCxnSpPr>
          <p:cNvPr id="10" name="Straight Arrow Connector 9"/>
          <p:cNvCxnSpPr/>
          <p:nvPr/>
        </p:nvCxnSpPr>
        <p:spPr bwMode="auto">
          <a:xfrm flipH="1" flipV="1">
            <a:off x="5516335" y="2584090"/>
            <a:ext cx="576074" cy="4042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84971538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and Chi-squared</a:t>
            </a:r>
            <a:br>
              <a:rPr lang="en-US" dirty="0" smtClean="0"/>
            </a:br>
            <a:r>
              <a:rPr lang="en-US" dirty="0" smtClean="0"/>
              <a:t>density functions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650" y="1470345"/>
            <a:ext cx="5095875" cy="4915840"/>
          </a:xfrm>
          <a:prstGeom prst="rect">
            <a:avLst/>
          </a:prstGeom>
        </p:spPr>
      </p:pic>
      <p:sp>
        <p:nvSpPr>
          <p:cNvPr id="13" name="TextBox 12"/>
          <p:cNvSpPr txBox="1"/>
          <p:nvPr/>
        </p:nvSpPr>
        <p:spPr>
          <a:xfrm>
            <a:off x="2152485" y="1568670"/>
            <a:ext cx="5589992" cy="523220"/>
          </a:xfrm>
          <a:prstGeom prst="rect">
            <a:avLst/>
          </a:prstGeom>
          <a:noFill/>
        </p:spPr>
        <p:txBody>
          <a:bodyPr wrap="none" rtlCol="0">
            <a:spAutoFit/>
          </a:bodyPr>
          <a:lstStyle/>
          <a:p>
            <a:r>
              <a:rPr lang="en-US" sz="1400" dirty="0" smtClean="0"/>
              <a:t>Exponential is good for ‘counts’, ‘events’, etc…,</a:t>
            </a:r>
          </a:p>
          <a:p>
            <a:r>
              <a:rPr lang="en-US" sz="1400" dirty="0" err="1" smtClean="0"/>
              <a:t>ie</a:t>
            </a:r>
            <a:r>
              <a:rPr lang="en-US" sz="1400" dirty="0" smtClean="0"/>
              <a:t>, items that are &gt;0, usually near 0, and higher values more rare</a:t>
            </a:r>
          </a:p>
        </p:txBody>
      </p:sp>
      <p:sp>
        <p:nvSpPr>
          <p:cNvPr id="14" name="TextBox 13"/>
          <p:cNvSpPr txBox="1"/>
          <p:nvPr/>
        </p:nvSpPr>
        <p:spPr>
          <a:xfrm>
            <a:off x="2114080" y="4079445"/>
            <a:ext cx="6070893" cy="523220"/>
          </a:xfrm>
          <a:prstGeom prst="rect">
            <a:avLst/>
          </a:prstGeom>
          <a:noFill/>
        </p:spPr>
        <p:txBody>
          <a:bodyPr wrap="none" rtlCol="0">
            <a:spAutoFit/>
          </a:bodyPr>
          <a:lstStyle/>
          <a:p>
            <a:r>
              <a:rPr lang="en-US" sz="1400" dirty="0" smtClean="0"/>
              <a:t>Chi Square is good for ‘costs’, ‘rates’, ‘salaries’, etc…,</a:t>
            </a:r>
          </a:p>
          <a:p>
            <a:r>
              <a:rPr lang="en-US" sz="1400" dirty="0" err="1" smtClean="0"/>
              <a:t>ie</a:t>
            </a:r>
            <a:r>
              <a:rPr lang="en-US" sz="1400" dirty="0" smtClean="0"/>
              <a:t>, items that are &gt; 0, usually not near 0, and higher values more rare</a:t>
            </a:r>
          </a:p>
        </p:txBody>
      </p:sp>
    </p:spTree>
    <p:extLst>
      <p:ext uri="{BB962C8B-B14F-4D97-AF65-F5344CB8AC3E}">
        <p14:creationId xmlns:p14="http://schemas.microsoft.com/office/powerpoint/2010/main" val="249881238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is a sample PDF</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85" y="1431940"/>
            <a:ext cx="5095875" cy="4685410"/>
          </a:xfrm>
          <a:prstGeom prst="rect">
            <a:avLst/>
          </a:prstGeom>
        </p:spPr>
      </p:pic>
      <p:sp>
        <p:nvSpPr>
          <p:cNvPr id="10" name="TextBox 9"/>
          <p:cNvSpPr txBox="1"/>
          <p:nvPr/>
        </p:nvSpPr>
        <p:spPr>
          <a:xfrm>
            <a:off x="385855" y="3582620"/>
            <a:ext cx="2670924" cy="523220"/>
          </a:xfrm>
          <a:prstGeom prst="rect">
            <a:avLst/>
          </a:prstGeom>
          <a:noFill/>
        </p:spPr>
        <p:txBody>
          <a:bodyPr wrap="none" rtlCol="0">
            <a:spAutoFit/>
          </a:bodyPr>
          <a:lstStyle/>
          <a:p>
            <a:r>
              <a:rPr lang="en-US" sz="1400" dirty="0" smtClean="0"/>
              <a:t>Frequency count ~</a:t>
            </a:r>
          </a:p>
          <a:p>
            <a:r>
              <a:rPr lang="en-US" sz="1400" dirty="0" smtClean="0"/>
              <a:t>probability times sample size</a:t>
            </a:r>
          </a:p>
        </p:txBody>
      </p:sp>
      <p:cxnSp>
        <p:nvCxnSpPr>
          <p:cNvPr id="19" name="Straight Arrow Connector 18"/>
          <p:cNvCxnSpPr/>
          <p:nvPr/>
        </p:nvCxnSpPr>
        <p:spPr bwMode="auto">
          <a:xfrm flipV="1">
            <a:off x="1269170" y="2486080"/>
            <a:ext cx="586177" cy="827705"/>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Straight Arrow Connector 20"/>
          <p:cNvCxnSpPr/>
          <p:nvPr/>
        </p:nvCxnSpPr>
        <p:spPr bwMode="auto">
          <a:xfrm>
            <a:off x="1269169" y="4394668"/>
            <a:ext cx="729696" cy="570532"/>
          </a:xfrm>
          <a:prstGeom prst="straightConnector1">
            <a:avLst/>
          </a:prstGeom>
          <a:solidFill>
            <a:schemeClr val="accent1"/>
          </a:solidFill>
          <a:ln w="9525"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149867325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histogram as mixture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890" y="1355130"/>
            <a:ext cx="5095875" cy="5086350"/>
          </a:xfrm>
          <a:prstGeom prst="rect">
            <a:avLst/>
          </a:prstGeom>
        </p:spPr>
      </p:pic>
      <p:sp>
        <p:nvSpPr>
          <p:cNvPr id="10" name="TextBox 9"/>
          <p:cNvSpPr txBox="1"/>
          <p:nvPr/>
        </p:nvSpPr>
        <p:spPr>
          <a:xfrm>
            <a:off x="5846712" y="1585560"/>
            <a:ext cx="2699778" cy="307777"/>
          </a:xfrm>
          <a:prstGeom prst="rect">
            <a:avLst/>
          </a:prstGeom>
          <a:noFill/>
        </p:spPr>
        <p:txBody>
          <a:bodyPr wrap="none" rtlCol="0">
            <a:spAutoFit/>
          </a:bodyPr>
          <a:lstStyle/>
          <a:p>
            <a:r>
              <a:rPr lang="en-US" sz="1400" dirty="0" smtClean="0"/>
              <a:t>Xn1 has a normal distribution</a:t>
            </a:r>
          </a:p>
        </p:txBody>
      </p:sp>
      <p:sp>
        <p:nvSpPr>
          <p:cNvPr id="11" name="TextBox 10"/>
          <p:cNvSpPr txBox="1"/>
          <p:nvPr/>
        </p:nvSpPr>
        <p:spPr>
          <a:xfrm>
            <a:off x="5839365" y="3159628"/>
            <a:ext cx="3106941" cy="523220"/>
          </a:xfrm>
          <a:prstGeom prst="rect">
            <a:avLst/>
          </a:prstGeom>
          <a:noFill/>
        </p:spPr>
        <p:txBody>
          <a:bodyPr wrap="none" rtlCol="0">
            <a:spAutoFit/>
          </a:bodyPr>
          <a:lstStyle/>
          <a:p>
            <a:r>
              <a:rPr lang="en-US" sz="1400" dirty="0" smtClean="0"/>
              <a:t>Xn2 has a normal distribution with</a:t>
            </a:r>
          </a:p>
          <a:p>
            <a:r>
              <a:rPr lang="en-US" sz="1400" dirty="0" smtClean="0"/>
              <a:t>higher mean and higher  variance</a:t>
            </a:r>
          </a:p>
        </p:txBody>
      </p:sp>
      <p:sp>
        <p:nvSpPr>
          <p:cNvPr id="12" name="TextBox 11"/>
          <p:cNvSpPr txBox="1"/>
          <p:nvPr/>
        </p:nvSpPr>
        <p:spPr>
          <a:xfrm>
            <a:off x="5877770" y="4619555"/>
            <a:ext cx="1962397" cy="523220"/>
          </a:xfrm>
          <a:prstGeom prst="rect">
            <a:avLst/>
          </a:prstGeom>
          <a:noFill/>
        </p:spPr>
        <p:txBody>
          <a:bodyPr wrap="none" rtlCol="0">
            <a:spAutoFit/>
          </a:bodyPr>
          <a:lstStyle/>
          <a:p>
            <a:r>
              <a:rPr lang="en-US" sz="1400" dirty="0" smtClean="0"/>
              <a:t>Xn1 + Xn2 has a </a:t>
            </a:r>
          </a:p>
          <a:p>
            <a:r>
              <a:rPr lang="en-US" sz="1400" dirty="0" smtClean="0"/>
              <a:t>bi-modal distribution</a:t>
            </a:r>
          </a:p>
        </p:txBody>
      </p:sp>
    </p:spTree>
    <p:extLst>
      <p:ext uri="{BB962C8B-B14F-4D97-AF65-F5344CB8AC3E}">
        <p14:creationId xmlns:p14="http://schemas.microsoft.com/office/powerpoint/2010/main" val="149867325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52400" y="0"/>
            <a:ext cx="8991600" cy="1905000"/>
          </a:xfrm>
        </p:spPr>
        <p:txBody>
          <a:bodyPr/>
          <a:lstStyle/>
          <a:p>
            <a:pPr>
              <a:defRPr/>
            </a:pPr>
            <a:r>
              <a:rPr lang="en-US" dirty="0" smtClean="0"/>
              <a:t>Descriptive Statistics</a:t>
            </a:r>
            <a:endParaRPr lang="en-US" dirty="0"/>
          </a:p>
        </p:txBody>
      </p:sp>
      <p:sp>
        <p:nvSpPr>
          <p:cNvPr id="177155" name="Rectangle 3"/>
          <p:cNvSpPr>
            <a:spLocks noGrp="1" noChangeArrowheads="1"/>
          </p:cNvSpPr>
          <p:nvPr>
            <p:ph type="body" idx="1"/>
          </p:nvPr>
        </p:nvSpPr>
        <p:spPr>
          <a:xfrm>
            <a:off x="685800" y="1752600"/>
            <a:ext cx="8077200" cy="4495800"/>
          </a:xfrm>
        </p:spPr>
        <p:txBody>
          <a:bodyPr/>
          <a:lstStyle/>
          <a:p>
            <a:pPr>
              <a:defRPr/>
            </a:pPr>
            <a:r>
              <a:rPr lang="en-US" dirty="0" smtClean="0"/>
              <a:t>Mean and </a:t>
            </a:r>
            <a:r>
              <a:rPr lang="en-US" dirty="0" err="1" smtClean="0"/>
              <a:t>Std</a:t>
            </a:r>
            <a:r>
              <a:rPr lang="en-US" dirty="0" smtClean="0"/>
              <a:t> </a:t>
            </a:r>
            <a:r>
              <a:rPr lang="en-US" dirty="0" err="1" smtClean="0"/>
              <a:t>Dev</a:t>
            </a:r>
            <a:r>
              <a:rPr lang="en-US" dirty="0" smtClean="0"/>
              <a:t> summarize variables </a:t>
            </a:r>
          </a:p>
          <a:p>
            <a:pPr>
              <a:defRPr/>
            </a:pPr>
            <a:endParaRPr lang="en-US" dirty="0" smtClean="0"/>
          </a:p>
          <a:p>
            <a:pPr>
              <a:defRPr/>
            </a:pPr>
            <a:r>
              <a:rPr lang="en-US" dirty="0" smtClean="0"/>
              <a:t>Transformations and Functions also summarize</a:t>
            </a:r>
          </a:p>
          <a:p>
            <a:pPr lvl="1">
              <a:defRPr/>
            </a:pPr>
            <a:r>
              <a:rPr lang="en-US" dirty="0" smtClean="0"/>
              <a:t>E.g. take the highest amount charged for customers in a zip code, take that for each zip code and get a new distribution</a:t>
            </a:r>
          </a:p>
          <a:p>
            <a:pPr lvl="1">
              <a:defRPr/>
            </a:pPr>
            <a:r>
              <a:rPr lang="en-US" dirty="0" smtClean="0"/>
              <a:t>E.g. take the difference of 75</a:t>
            </a:r>
            <a:r>
              <a:rPr lang="en-US" baseline="30000" dirty="0" smtClean="0"/>
              <a:t>th</a:t>
            </a:r>
            <a:r>
              <a:rPr lang="en-US" dirty="0" smtClean="0"/>
              <a:t> to 25</a:t>
            </a:r>
            <a:r>
              <a:rPr lang="en-US" baseline="30000" dirty="0" smtClean="0"/>
              <a:t>th</a:t>
            </a:r>
            <a:r>
              <a:rPr lang="en-US" dirty="0" smtClean="0"/>
              <a:t> percentile of all customers in a zip code, </a:t>
            </a:r>
            <a:r>
              <a:rPr lang="en-US" dirty="0"/>
              <a:t>take that for each zip code and get a new distribution</a:t>
            </a:r>
            <a:endParaRPr lang="en-US" dirty="0" smtClean="0"/>
          </a:p>
          <a:p>
            <a:pPr marL="0" indent="0">
              <a:buNone/>
              <a:defRPr/>
            </a:pPr>
            <a:endParaRPr lang="en-US" dirty="0"/>
          </a:p>
          <a:p>
            <a:pPr marL="457200" lvl="1" indent="0">
              <a:buNone/>
              <a:defRPr/>
            </a:pPr>
            <a:endParaRPr lang="en-US" sz="2400" dirty="0"/>
          </a:p>
          <a:p>
            <a:pPr marL="0" indent="0">
              <a:buNone/>
              <a:defRPr/>
            </a:pPr>
            <a:endParaRPr lang="en-US" sz="2400" dirty="0"/>
          </a:p>
          <a:p>
            <a:pPr lvl="1">
              <a:buFont typeface="Wingdings" pitchFamily="2" charset="2"/>
              <a:buNone/>
              <a:defRPr/>
            </a:pPr>
            <a:endParaRPr lang="en-US" sz="2400" dirty="0"/>
          </a:p>
        </p:txBody>
      </p:sp>
      <p:graphicFrame>
        <p:nvGraphicFramePr>
          <p:cNvPr id="15365" name="Object 5"/>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8368"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022829120"/>
              </p:ext>
            </p:extLst>
          </p:nvPr>
        </p:nvGraphicFramePr>
        <p:xfrm>
          <a:off x="2152485" y="2161635"/>
          <a:ext cx="5351463" cy="617537"/>
        </p:xfrm>
        <a:graphic>
          <a:graphicData uri="http://schemas.openxmlformats.org/presentationml/2006/ole">
            <mc:AlternateContent xmlns:mc="http://schemas.openxmlformats.org/markup-compatibility/2006">
              <mc:Choice xmlns:v="urn:schemas-microsoft-com:vml" Requires="v">
                <p:oleObj spid="_x0000_s8369" name="Equation" r:id="rId5" imgW="2145960" imgH="279360" progId="Equation.3">
                  <p:embed/>
                </p:oleObj>
              </mc:Choice>
              <mc:Fallback>
                <p:oleObj name="Equation" r:id="rId5" imgW="2145960" imgH="279360" progId="Equation.3">
                  <p:embed/>
                  <p:pic>
                    <p:nvPicPr>
                      <p:cNvPr id="0" name="Object 2"/>
                      <p:cNvPicPr>
                        <a:picLocks noChangeAspect="1" noChangeArrowheads="1"/>
                      </p:cNvPicPr>
                      <p:nvPr/>
                    </p:nvPicPr>
                    <p:blipFill>
                      <a:blip r:embed="rId6"/>
                      <a:srcRect/>
                      <a:stretch>
                        <a:fillRect/>
                      </a:stretch>
                    </p:blipFill>
                    <p:spPr bwMode="auto">
                      <a:xfrm>
                        <a:off x="2152485" y="2161635"/>
                        <a:ext cx="535146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09531481"/>
      </p:ext>
    </p:extLst>
  </p:cSld>
  <p:clrMapOvr>
    <a:masterClrMapping/>
  </p:clrMapOvr>
  <p:transition>
    <p:checke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52400" y="0"/>
            <a:ext cx="8991600" cy="1905000"/>
          </a:xfrm>
        </p:spPr>
        <p:txBody>
          <a:bodyPr/>
          <a:lstStyle/>
          <a:p>
            <a:pPr>
              <a:defRPr/>
            </a:pPr>
            <a:r>
              <a:rPr lang="en-US" dirty="0"/>
              <a:t>Data Transformation: </a:t>
            </a:r>
            <a:r>
              <a:rPr lang="en-US" dirty="0" smtClean="0"/>
              <a:t>Normalizations</a:t>
            </a:r>
            <a:br>
              <a:rPr lang="en-US" dirty="0" smtClean="0"/>
            </a:br>
            <a:r>
              <a:rPr lang="en-US" dirty="0" smtClean="0"/>
              <a:t>(to help with scaling)</a:t>
            </a:r>
            <a:endParaRPr lang="en-US" dirty="0"/>
          </a:p>
        </p:txBody>
      </p:sp>
      <p:sp>
        <p:nvSpPr>
          <p:cNvPr id="177155" name="Rectangle 3"/>
          <p:cNvSpPr>
            <a:spLocks noGrp="1" noChangeArrowheads="1"/>
          </p:cNvSpPr>
          <p:nvPr>
            <p:ph type="body" idx="1"/>
          </p:nvPr>
        </p:nvSpPr>
        <p:spPr>
          <a:xfrm>
            <a:off x="685800" y="1752600"/>
            <a:ext cx="8077200" cy="4495800"/>
          </a:xfrm>
        </p:spPr>
        <p:txBody>
          <a:bodyPr/>
          <a:lstStyle/>
          <a:p>
            <a:pPr>
              <a:defRPr/>
            </a:pPr>
            <a:r>
              <a:rPr lang="en-US" dirty="0" smtClean="0"/>
              <a:t>Mean center</a:t>
            </a:r>
            <a:endParaRPr lang="en-US" sz="2800" dirty="0" smtClean="0"/>
          </a:p>
          <a:p>
            <a:pPr marL="457200" lvl="1" indent="0">
              <a:buNone/>
              <a:defRPr/>
            </a:pPr>
            <a:endParaRPr lang="en-US" sz="2400" dirty="0"/>
          </a:p>
          <a:p>
            <a:pPr>
              <a:defRPr/>
            </a:pPr>
            <a:r>
              <a:rPr lang="en-US" sz="2800" dirty="0"/>
              <a:t>z-score </a:t>
            </a:r>
          </a:p>
          <a:p>
            <a:pPr lvl="1">
              <a:defRPr/>
            </a:pPr>
            <a:endParaRPr lang="en-US" sz="2400" dirty="0"/>
          </a:p>
          <a:p>
            <a:pPr lvl="1">
              <a:defRPr/>
            </a:pPr>
            <a:endParaRPr lang="en-US" sz="2400" dirty="0"/>
          </a:p>
          <a:p>
            <a:pPr>
              <a:defRPr/>
            </a:pPr>
            <a:r>
              <a:rPr lang="en-US" dirty="0" smtClean="0"/>
              <a:t>Scale to [0…1]</a:t>
            </a:r>
          </a:p>
          <a:p>
            <a:pPr>
              <a:defRPr/>
            </a:pPr>
            <a:endParaRPr lang="en-US" dirty="0"/>
          </a:p>
          <a:p>
            <a:pPr>
              <a:defRPr/>
            </a:pPr>
            <a:endParaRPr lang="en-US" dirty="0" smtClean="0"/>
          </a:p>
          <a:p>
            <a:pPr>
              <a:defRPr/>
            </a:pPr>
            <a:r>
              <a:rPr lang="en-US" dirty="0" smtClean="0"/>
              <a:t>log </a:t>
            </a:r>
            <a:r>
              <a:rPr lang="en-US" sz="2800" dirty="0" smtClean="0"/>
              <a:t>scaling </a:t>
            </a:r>
            <a:endParaRPr lang="en-US" sz="2800" dirty="0"/>
          </a:p>
          <a:p>
            <a:pPr lvl="1">
              <a:defRPr/>
            </a:pPr>
            <a:endParaRPr lang="en-US" sz="2400" dirty="0"/>
          </a:p>
          <a:p>
            <a:pPr lvl="1">
              <a:buFont typeface="Wingdings" pitchFamily="2" charset="2"/>
              <a:buNone/>
              <a:defRPr/>
            </a:pPr>
            <a:endParaRPr lang="en-US" sz="2400" dirty="0"/>
          </a:p>
        </p:txBody>
      </p:sp>
      <p:graphicFrame>
        <p:nvGraphicFramePr>
          <p:cNvPr id="15362" name="Object 2"/>
          <p:cNvGraphicFramePr>
            <a:graphicFrameLocks noChangeAspect="1"/>
          </p:cNvGraphicFramePr>
          <p:nvPr>
            <p:extLst>
              <p:ext uri="{D42A27DB-BD31-4B8C-83A1-F6EECF244321}">
                <p14:modId xmlns:p14="http://schemas.microsoft.com/office/powerpoint/2010/main" val="3857864133"/>
              </p:ext>
            </p:extLst>
          </p:nvPr>
        </p:nvGraphicFramePr>
        <p:xfrm>
          <a:off x="4994455" y="1662370"/>
          <a:ext cx="2447925" cy="449263"/>
        </p:xfrm>
        <a:graphic>
          <a:graphicData uri="http://schemas.openxmlformats.org/presentationml/2006/ole">
            <mc:AlternateContent xmlns:mc="http://schemas.openxmlformats.org/markup-compatibility/2006">
              <mc:Choice xmlns:v="urn:schemas-microsoft-com:vml" Requires="v">
                <p:oleObj spid="_x0000_s2681" name="Equation" r:id="rId3" imgW="1117440" imgH="203040" progId="Equation.3">
                  <p:embed/>
                </p:oleObj>
              </mc:Choice>
              <mc:Fallback>
                <p:oleObj name="Equation" r:id="rId3" imgW="1117440" imgH="203040" progId="Equation.3">
                  <p:embed/>
                  <p:pic>
                    <p:nvPicPr>
                      <p:cNvPr id="0" name=""/>
                      <p:cNvPicPr>
                        <a:picLocks noChangeAspect="1" noChangeArrowheads="1"/>
                      </p:cNvPicPr>
                      <p:nvPr/>
                    </p:nvPicPr>
                    <p:blipFill>
                      <a:blip r:embed="rId4"/>
                      <a:srcRect/>
                      <a:stretch>
                        <a:fillRect/>
                      </a:stretch>
                    </p:blipFill>
                    <p:spPr bwMode="auto">
                      <a:xfrm>
                        <a:off x="4994455" y="1662370"/>
                        <a:ext cx="24479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3"/>
          <p:cNvGraphicFramePr>
            <a:graphicFrameLocks noChangeAspect="1"/>
          </p:cNvGraphicFramePr>
          <p:nvPr>
            <p:extLst>
              <p:ext uri="{D42A27DB-BD31-4B8C-83A1-F6EECF244321}">
                <p14:modId xmlns:p14="http://schemas.microsoft.com/office/powerpoint/2010/main" val="653569928"/>
              </p:ext>
            </p:extLst>
          </p:nvPr>
        </p:nvGraphicFramePr>
        <p:xfrm>
          <a:off x="3803900" y="2507280"/>
          <a:ext cx="4324350" cy="939800"/>
        </p:xfrm>
        <a:graphic>
          <a:graphicData uri="http://schemas.openxmlformats.org/presentationml/2006/ole">
            <mc:AlternateContent xmlns:mc="http://schemas.openxmlformats.org/markup-compatibility/2006">
              <mc:Choice xmlns:v="urn:schemas-microsoft-com:vml" Requires="v">
                <p:oleObj spid="_x0000_s2682" name="Equation" r:id="rId5" imgW="1460160" imgH="419040" progId="Equation.3">
                  <p:embed/>
                </p:oleObj>
              </mc:Choice>
              <mc:Fallback>
                <p:oleObj name="Equation" r:id="rId5" imgW="1460160" imgH="419040" progId="Equation.3">
                  <p:embed/>
                  <p:pic>
                    <p:nvPicPr>
                      <p:cNvPr id="0" name=""/>
                      <p:cNvPicPr>
                        <a:picLocks noChangeAspect="1" noChangeArrowheads="1"/>
                      </p:cNvPicPr>
                      <p:nvPr/>
                    </p:nvPicPr>
                    <p:blipFill>
                      <a:blip r:embed="rId6"/>
                      <a:srcRect/>
                      <a:stretch>
                        <a:fillRect/>
                      </a:stretch>
                    </p:blipFill>
                    <p:spPr bwMode="auto">
                      <a:xfrm>
                        <a:off x="3803900" y="2507280"/>
                        <a:ext cx="43243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717175572"/>
              </p:ext>
            </p:extLst>
          </p:nvPr>
        </p:nvGraphicFramePr>
        <p:xfrm>
          <a:off x="4994455" y="5426060"/>
          <a:ext cx="1722438" cy="438150"/>
        </p:xfrm>
        <a:graphic>
          <a:graphicData uri="http://schemas.openxmlformats.org/presentationml/2006/ole">
            <mc:AlternateContent xmlns:mc="http://schemas.openxmlformats.org/markup-compatibility/2006">
              <mc:Choice xmlns:v="urn:schemas-microsoft-com:vml" Requires="v">
                <p:oleObj spid="_x0000_s2683" name="Equation" r:id="rId7" imgW="799920" imgH="203040" progId="Equation.3">
                  <p:embed/>
                </p:oleObj>
              </mc:Choice>
              <mc:Fallback>
                <p:oleObj name="Equation" r:id="rId7" imgW="799920" imgH="203040" progId="Equation.3">
                  <p:embed/>
                  <p:pic>
                    <p:nvPicPr>
                      <p:cNvPr id="0" name=""/>
                      <p:cNvPicPr>
                        <a:picLocks noChangeAspect="1" noChangeArrowheads="1"/>
                      </p:cNvPicPr>
                      <p:nvPr/>
                    </p:nvPicPr>
                    <p:blipFill>
                      <a:blip r:embed="rId8"/>
                      <a:srcRect/>
                      <a:stretch>
                        <a:fillRect/>
                      </a:stretch>
                    </p:blipFill>
                    <p:spPr bwMode="auto">
                      <a:xfrm>
                        <a:off x="4994455" y="5426060"/>
                        <a:ext cx="1722438"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2684" name="Equation" r:id="rId9" imgW="114120" imgH="215640" progId="Equation.3">
                  <p:embed/>
                </p:oleObj>
              </mc:Choice>
              <mc:Fallback>
                <p:oleObj name="Equation" r:id="rId9" imgW="1141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779606233"/>
              </p:ext>
            </p:extLst>
          </p:nvPr>
        </p:nvGraphicFramePr>
        <p:xfrm>
          <a:off x="4725620" y="3851455"/>
          <a:ext cx="4022725" cy="939800"/>
        </p:xfrm>
        <a:graphic>
          <a:graphicData uri="http://schemas.openxmlformats.org/presentationml/2006/ole">
            <mc:AlternateContent xmlns:mc="http://schemas.openxmlformats.org/markup-compatibility/2006">
              <mc:Choice xmlns:v="urn:schemas-microsoft-com:vml" Requires="v">
                <p:oleObj spid="_x0000_s2685" name="Equation" r:id="rId11" imgW="1358640" imgH="419040" progId="Equation.3">
                  <p:embed/>
                </p:oleObj>
              </mc:Choice>
              <mc:Fallback>
                <p:oleObj name="Equation" r:id="rId11" imgW="1358640" imgH="419040" progId="Equation.3">
                  <p:embed/>
                  <p:pic>
                    <p:nvPicPr>
                      <p:cNvPr id="0" name="Object 3"/>
                      <p:cNvPicPr>
                        <a:picLocks noChangeAspect="1" noChangeArrowheads="1"/>
                      </p:cNvPicPr>
                      <p:nvPr/>
                    </p:nvPicPr>
                    <p:blipFill>
                      <a:blip r:embed="rId12"/>
                      <a:srcRect/>
                      <a:stretch>
                        <a:fillRect/>
                      </a:stretch>
                    </p:blipFill>
                    <p:spPr bwMode="auto">
                      <a:xfrm>
                        <a:off x="4725620" y="3851455"/>
                        <a:ext cx="402272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2140781"/>
      </p:ext>
    </p:extLst>
  </p:cSld>
  <p:clrMapOvr>
    <a:masterClrMapping/>
  </p:clrMapOvr>
  <p:transition>
    <p:checke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52400" y="0"/>
            <a:ext cx="8991600" cy="1905000"/>
          </a:xfrm>
        </p:spPr>
        <p:txBody>
          <a:bodyPr/>
          <a:lstStyle/>
          <a:p>
            <a:pPr>
              <a:defRPr/>
            </a:pPr>
            <a:r>
              <a:rPr lang="en-US" dirty="0" smtClean="0"/>
              <a:t>More Descriptive Statistics</a:t>
            </a:r>
            <a:endParaRPr lang="en-US" dirty="0"/>
          </a:p>
        </p:txBody>
      </p:sp>
      <p:sp>
        <p:nvSpPr>
          <p:cNvPr id="177155" name="Rectangle 3"/>
          <p:cNvSpPr>
            <a:spLocks noGrp="1" noChangeArrowheads="1"/>
          </p:cNvSpPr>
          <p:nvPr>
            <p:ph type="body" idx="1"/>
          </p:nvPr>
        </p:nvSpPr>
        <p:spPr>
          <a:xfrm>
            <a:off x="685800" y="1752600"/>
            <a:ext cx="8077200" cy="4495800"/>
          </a:xfrm>
        </p:spPr>
        <p:txBody>
          <a:bodyPr/>
          <a:lstStyle/>
          <a:p>
            <a:pPr>
              <a:defRPr/>
            </a:pPr>
            <a:r>
              <a:rPr lang="en-US" dirty="0" smtClean="0"/>
              <a:t>Covariance between 2 variables </a:t>
            </a:r>
            <a:endParaRPr lang="en-US" sz="2800" dirty="0" smtClean="0"/>
          </a:p>
          <a:p>
            <a:pPr lvl="1">
              <a:defRPr/>
            </a:pPr>
            <a:endParaRPr lang="en-US" dirty="0" smtClean="0"/>
          </a:p>
          <a:p>
            <a:pPr lvl="1">
              <a:defRPr/>
            </a:pPr>
            <a:endParaRPr lang="en-US" sz="2400" dirty="0"/>
          </a:p>
          <a:p>
            <a:pPr>
              <a:defRPr/>
            </a:pPr>
            <a:endParaRPr lang="en-US" sz="2800" dirty="0" smtClean="0"/>
          </a:p>
          <a:p>
            <a:pPr>
              <a:defRPr/>
            </a:pPr>
            <a:r>
              <a:rPr lang="en-US" sz="2800" dirty="0" smtClean="0"/>
              <a:t>Correlation between 2 variables</a:t>
            </a:r>
          </a:p>
          <a:p>
            <a:pPr>
              <a:defRPr/>
            </a:pPr>
            <a:endParaRPr lang="en-US" dirty="0"/>
          </a:p>
          <a:p>
            <a:pPr>
              <a:defRPr/>
            </a:pPr>
            <a:endParaRPr lang="en-US" dirty="0" smtClean="0"/>
          </a:p>
          <a:p>
            <a:pPr lvl="1">
              <a:defRPr/>
            </a:pPr>
            <a:r>
              <a:rPr lang="en-US" dirty="0" smtClean="0"/>
              <a:t>Ranges -1 to 1</a:t>
            </a:r>
          </a:p>
          <a:p>
            <a:pPr lvl="1">
              <a:defRPr/>
            </a:pPr>
            <a:r>
              <a:rPr lang="en-US" dirty="0" smtClean="0"/>
              <a:t>Represents linear relationship</a:t>
            </a:r>
          </a:p>
          <a:p>
            <a:pPr lvl="1">
              <a:defRPr/>
            </a:pPr>
            <a:endParaRPr lang="en-US" dirty="0"/>
          </a:p>
          <a:p>
            <a:pPr>
              <a:defRPr/>
            </a:pPr>
            <a:endParaRPr lang="en-US" sz="2800" dirty="0" smtClean="0"/>
          </a:p>
          <a:p>
            <a:pPr marL="457200" lvl="1" indent="0">
              <a:buNone/>
              <a:defRPr/>
            </a:pPr>
            <a:endParaRPr lang="en-US" sz="2400" dirty="0"/>
          </a:p>
          <a:p>
            <a:pPr marL="0" indent="0">
              <a:buNone/>
              <a:defRPr/>
            </a:pPr>
            <a:endParaRPr lang="en-US" sz="2400" dirty="0"/>
          </a:p>
          <a:p>
            <a:pPr lvl="1">
              <a:buFont typeface="Wingdings" pitchFamily="2" charset="2"/>
              <a:buNone/>
              <a:defRPr/>
            </a:pPr>
            <a:endParaRPr lang="en-US" sz="2400" dirty="0"/>
          </a:p>
        </p:txBody>
      </p:sp>
      <p:graphicFrame>
        <p:nvGraphicFramePr>
          <p:cNvPr id="15362" name="Object 2"/>
          <p:cNvGraphicFramePr>
            <a:graphicFrameLocks noChangeAspect="1"/>
          </p:cNvGraphicFramePr>
          <p:nvPr>
            <p:extLst>
              <p:ext uri="{D42A27DB-BD31-4B8C-83A1-F6EECF244321}">
                <p14:modId xmlns:p14="http://schemas.microsoft.com/office/powerpoint/2010/main" val="2214557596"/>
              </p:ext>
            </p:extLst>
          </p:nvPr>
        </p:nvGraphicFramePr>
        <p:xfrm>
          <a:off x="1023938" y="2392065"/>
          <a:ext cx="7094537" cy="449263"/>
        </p:xfrm>
        <a:graphic>
          <a:graphicData uri="http://schemas.openxmlformats.org/presentationml/2006/ole">
            <mc:AlternateContent xmlns:mc="http://schemas.openxmlformats.org/markup-compatibility/2006">
              <mc:Choice xmlns:v="urn:schemas-microsoft-com:vml" Requires="v">
                <p:oleObj spid="_x0000_s7811" name="Equation" r:id="rId3" imgW="2844720" imgH="203040" progId="Equation.3">
                  <p:embed/>
                </p:oleObj>
              </mc:Choice>
              <mc:Fallback>
                <p:oleObj name="Equation" r:id="rId3" imgW="2844720" imgH="203040" progId="Equation.3">
                  <p:embed/>
                  <p:pic>
                    <p:nvPicPr>
                      <p:cNvPr id="0" name=""/>
                      <p:cNvPicPr>
                        <a:picLocks noChangeAspect="1" noChangeArrowheads="1"/>
                      </p:cNvPicPr>
                      <p:nvPr/>
                    </p:nvPicPr>
                    <p:blipFill>
                      <a:blip r:embed="rId4"/>
                      <a:srcRect/>
                      <a:stretch>
                        <a:fillRect/>
                      </a:stretch>
                    </p:blipFill>
                    <p:spPr bwMode="auto">
                      <a:xfrm>
                        <a:off x="1023938" y="2392065"/>
                        <a:ext cx="7094537" cy="449263"/>
                      </a:xfrm>
                      <a:prstGeom prst="rect">
                        <a:avLst/>
                      </a:prstGeom>
                      <a:noFill/>
                      <a:ln>
                        <a:noFill/>
                      </a:ln>
                      <a:effectLst/>
                      <a:extLst/>
                    </p:spPr>
                  </p:pic>
                </p:oleObj>
              </mc:Fallback>
            </mc:AlternateContent>
          </a:graphicData>
        </a:graphic>
      </p:graphicFrame>
      <p:graphicFrame>
        <p:nvGraphicFramePr>
          <p:cNvPr id="15365" name="Object 5"/>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7812"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623759162"/>
              </p:ext>
            </p:extLst>
          </p:nvPr>
        </p:nvGraphicFramePr>
        <p:xfrm>
          <a:off x="2690155" y="4005075"/>
          <a:ext cx="3862387" cy="925513"/>
        </p:xfrm>
        <a:graphic>
          <a:graphicData uri="http://schemas.openxmlformats.org/presentationml/2006/ole">
            <mc:AlternateContent xmlns:mc="http://schemas.openxmlformats.org/markup-compatibility/2006">
              <mc:Choice xmlns:v="urn:schemas-microsoft-com:vml" Requires="v">
                <p:oleObj spid="_x0000_s7813" name="Equation" r:id="rId7" imgW="1549080" imgH="419040" progId="Equation.3">
                  <p:embed/>
                </p:oleObj>
              </mc:Choice>
              <mc:Fallback>
                <p:oleObj name="Equation" r:id="rId7" imgW="1549080" imgH="419040" progId="Equation.3">
                  <p:embed/>
                  <p:pic>
                    <p:nvPicPr>
                      <p:cNvPr id="0" name="Object 2"/>
                      <p:cNvPicPr>
                        <a:picLocks noChangeAspect="1" noChangeArrowheads="1"/>
                      </p:cNvPicPr>
                      <p:nvPr/>
                    </p:nvPicPr>
                    <p:blipFill>
                      <a:blip r:embed="rId8"/>
                      <a:srcRect/>
                      <a:stretch>
                        <a:fillRect/>
                      </a:stretch>
                    </p:blipFill>
                    <p:spPr bwMode="auto">
                      <a:xfrm>
                        <a:off x="2690155" y="4005075"/>
                        <a:ext cx="3862387"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061527034"/>
              </p:ext>
            </p:extLst>
          </p:nvPr>
        </p:nvGraphicFramePr>
        <p:xfrm>
          <a:off x="4322763" y="5819775"/>
          <a:ext cx="246062" cy="465138"/>
        </p:xfrm>
        <a:graphic>
          <a:graphicData uri="http://schemas.openxmlformats.org/presentationml/2006/ole">
            <mc:AlternateContent xmlns:mc="http://schemas.openxmlformats.org/markup-compatibility/2006">
              <mc:Choice xmlns:v="urn:schemas-microsoft-com:vml" Requires="v">
                <p:oleObj spid="_x0000_s7814" name="Equation" r:id="rId9" imgW="114120" imgH="215640" progId="Equation.3">
                  <p:embed/>
                </p:oleObj>
              </mc:Choice>
              <mc:Fallback>
                <p:oleObj name="Equation" r:id="rId9" imgW="114120" imgH="215640" progId="Equation.3">
                  <p:embed/>
                  <p:pic>
                    <p:nvPicPr>
                      <p:cNvPr id="0" name="Object 4"/>
                      <p:cNvPicPr>
                        <a:picLocks noChangeAspect="1" noChangeArrowheads="1"/>
                      </p:cNvPicPr>
                      <p:nvPr/>
                    </p:nvPicPr>
                    <p:blipFill>
                      <a:blip r:embed="rId10"/>
                      <a:srcRect/>
                      <a:stretch>
                        <a:fillRect/>
                      </a:stretch>
                    </p:blipFill>
                    <p:spPr bwMode="auto">
                      <a:xfrm>
                        <a:off x="4322763" y="5819775"/>
                        <a:ext cx="2460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32693455"/>
      </p:ext>
    </p:extLst>
  </p:cSld>
  <p:clrMapOvr>
    <a:masterClrMapping/>
  </p:clrMapOvr>
  <p:transition>
    <p:checke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 y="49360"/>
            <a:ext cx="8839200" cy="1041400"/>
          </a:xfrm>
        </p:spPr>
        <p:txBody>
          <a:bodyPr/>
          <a:lstStyle/>
          <a:p>
            <a:r>
              <a:rPr lang="en-US" dirty="0" smtClean="0"/>
              <a:t>Correlation demos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579" t="1614" r="-3700" b="3347"/>
          <a:stretch/>
        </p:blipFill>
        <p:spPr>
          <a:xfrm>
            <a:off x="1179927" y="1057146"/>
            <a:ext cx="6464473" cy="5521064"/>
          </a:xfrm>
        </p:spPr>
      </p:pic>
    </p:spTree>
    <p:extLst>
      <p:ext uri="{BB962C8B-B14F-4D97-AF65-F5344CB8AC3E}">
        <p14:creationId xmlns:p14="http://schemas.microsoft.com/office/powerpoint/2010/main" val="291623321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vs. Independence</a:t>
            </a:r>
            <a:endParaRPr lang="en-US" dirty="0"/>
          </a:p>
        </p:txBody>
      </p:sp>
      <p:sp>
        <p:nvSpPr>
          <p:cNvPr id="3" name="Content Placeholder 2"/>
          <p:cNvSpPr>
            <a:spLocks noGrp="1"/>
          </p:cNvSpPr>
          <p:nvPr>
            <p:ph idx="1"/>
          </p:nvPr>
        </p:nvSpPr>
        <p:spPr>
          <a:xfrm>
            <a:off x="270640" y="1255206"/>
            <a:ext cx="6375230" cy="1766630"/>
          </a:xfrm>
        </p:spPr>
        <p:txBody>
          <a:bodyPr/>
          <a:lstStyle/>
          <a:p>
            <a:r>
              <a:rPr lang="en-US" dirty="0" smtClean="0"/>
              <a:t>No Correlation </a:t>
            </a:r>
            <a:r>
              <a:rPr lang="en-US" dirty="0"/>
              <a:t> =&gt;</a:t>
            </a:r>
            <a:r>
              <a:rPr lang="en-US" dirty="0" smtClean="0"/>
              <a:t> 	Independence</a:t>
            </a:r>
          </a:p>
          <a:p>
            <a:pPr marL="0" indent="0">
              <a:buNone/>
            </a:pPr>
            <a:endParaRPr lang="en-US" dirty="0"/>
          </a:p>
        </p:txBody>
      </p:sp>
      <p:grpSp>
        <p:nvGrpSpPr>
          <p:cNvPr id="11" name="Group 10"/>
          <p:cNvGrpSpPr/>
          <p:nvPr/>
        </p:nvGrpSpPr>
        <p:grpSpPr>
          <a:xfrm>
            <a:off x="3347418" y="1163105"/>
            <a:ext cx="384049" cy="652885"/>
            <a:chOff x="2498130" y="1508750"/>
            <a:chExt cx="384049" cy="652885"/>
          </a:xfrm>
        </p:grpSpPr>
        <p:cxnSp>
          <p:nvCxnSpPr>
            <p:cNvPr id="5" name="Straight Connector 4"/>
            <p:cNvCxnSpPr/>
            <p:nvPr/>
          </p:nvCxnSpPr>
          <p:spPr bwMode="auto">
            <a:xfrm flipH="1">
              <a:off x="2498130" y="1508750"/>
              <a:ext cx="384049" cy="61448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574938" y="1547155"/>
              <a:ext cx="192027" cy="61448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8756" r="2460"/>
          <a:stretch/>
        </p:blipFill>
        <p:spPr>
          <a:xfrm>
            <a:off x="1844388" y="1905194"/>
            <a:ext cx="4724671" cy="4419731"/>
          </a:xfrm>
          <a:prstGeom prst="rect">
            <a:avLst/>
          </a:prstGeom>
        </p:spPr>
      </p:pic>
      <p:sp>
        <p:nvSpPr>
          <p:cNvPr id="16" name="TextBox 15"/>
          <p:cNvSpPr txBox="1"/>
          <p:nvPr/>
        </p:nvSpPr>
        <p:spPr>
          <a:xfrm>
            <a:off x="2842567" y="2568191"/>
            <a:ext cx="2728311" cy="369332"/>
          </a:xfrm>
          <a:prstGeom prst="rect">
            <a:avLst/>
          </a:prstGeom>
          <a:noFill/>
        </p:spPr>
        <p:txBody>
          <a:bodyPr wrap="none" rtlCol="0">
            <a:spAutoFit/>
          </a:bodyPr>
          <a:lstStyle/>
          <a:p>
            <a:r>
              <a:rPr lang="en-US" sz="1800" dirty="0" smtClean="0"/>
              <a:t>If X near 0, Y is random</a:t>
            </a:r>
            <a:endParaRPr lang="en-US" sz="1800" dirty="0"/>
          </a:p>
        </p:txBody>
      </p:sp>
      <p:sp>
        <p:nvSpPr>
          <p:cNvPr id="17" name="TextBox 16"/>
          <p:cNvSpPr txBox="1"/>
          <p:nvPr/>
        </p:nvSpPr>
        <p:spPr>
          <a:xfrm>
            <a:off x="4456785" y="3331355"/>
            <a:ext cx="1828386" cy="369332"/>
          </a:xfrm>
          <a:prstGeom prst="rect">
            <a:avLst/>
          </a:prstGeom>
          <a:noFill/>
        </p:spPr>
        <p:txBody>
          <a:bodyPr wrap="none" rtlCol="0">
            <a:spAutoFit/>
          </a:bodyPr>
          <a:lstStyle/>
          <a:p>
            <a:r>
              <a:rPr lang="en-US" sz="1800" dirty="0" smtClean="0"/>
              <a:t>If X near 1, Y=0</a:t>
            </a:r>
            <a:endParaRPr lang="en-US" sz="1800" dirty="0"/>
          </a:p>
        </p:txBody>
      </p:sp>
      <p:sp>
        <p:nvSpPr>
          <p:cNvPr id="18" name="TextBox 17"/>
          <p:cNvSpPr txBox="1"/>
          <p:nvPr/>
        </p:nvSpPr>
        <p:spPr>
          <a:xfrm>
            <a:off x="6569059" y="4115059"/>
            <a:ext cx="2356414" cy="646331"/>
          </a:xfrm>
          <a:prstGeom prst="rect">
            <a:avLst/>
          </a:prstGeom>
          <a:noFill/>
        </p:spPr>
        <p:txBody>
          <a:bodyPr wrap="none" rtlCol="0">
            <a:spAutoFit/>
          </a:bodyPr>
          <a:lstStyle/>
          <a:p>
            <a:r>
              <a:rPr lang="en-US" sz="1800" dirty="0" smtClean="0"/>
              <a:t>Correlation = .021 </a:t>
            </a:r>
          </a:p>
          <a:p>
            <a:r>
              <a:rPr lang="en-US" sz="1800" dirty="0" smtClean="0"/>
              <a:t>But Y depends on X</a:t>
            </a:r>
          </a:p>
        </p:txBody>
      </p:sp>
    </p:spTree>
    <p:extLst>
      <p:ext uri="{BB962C8B-B14F-4D97-AF65-F5344CB8AC3E}">
        <p14:creationId xmlns:p14="http://schemas.microsoft.com/office/powerpoint/2010/main" val="16697713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en-US" sz="4000" dirty="0" err="1" smtClean="0"/>
              <a:t>Input/Output</a:t>
            </a:r>
            <a:endParaRPr lang="en-US" sz="4000" dirty="0"/>
          </a:p>
        </p:txBody>
      </p:sp>
      <p:sp>
        <p:nvSpPr>
          <p:cNvPr id="238595" name="Rectangle 3"/>
          <p:cNvSpPr>
            <a:spLocks noGrp="1" noChangeArrowheads="1"/>
          </p:cNvSpPr>
          <p:nvPr>
            <p:ph type="body" idx="1"/>
          </p:nvPr>
        </p:nvSpPr>
        <p:spPr/>
        <p:txBody>
          <a:bodyPr/>
          <a:lstStyle/>
          <a:p>
            <a:pPr>
              <a:defRPr/>
            </a:pPr>
            <a:r>
              <a:rPr lang="en-US" dirty="0"/>
              <a:t>Inputs: </a:t>
            </a:r>
          </a:p>
          <a:p>
            <a:pPr lvl="1">
              <a:defRPr/>
            </a:pPr>
            <a:r>
              <a:rPr lang="en-US" dirty="0"/>
              <a:t>raw </a:t>
            </a:r>
            <a:r>
              <a:rPr lang="en-US" dirty="0" smtClean="0"/>
              <a:t>data</a:t>
            </a:r>
          </a:p>
          <a:p>
            <a:pPr>
              <a:defRPr/>
            </a:pPr>
            <a:r>
              <a:rPr lang="en-US" dirty="0" smtClean="0"/>
              <a:t>Outputs</a:t>
            </a:r>
            <a:r>
              <a:rPr lang="en-US" dirty="0"/>
              <a:t>:</a:t>
            </a:r>
          </a:p>
          <a:p>
            <a:pPr lvl="1">
              <a:defRPr/>
            </a:pPr>
            <a:r>
              <a:rPr lang="en-US" dirty="0"/>
              <a:t>two data </a:t>
            </a:r>
            <a:r>
              <a:rPr lang="en-US" dirty="0" smtClean="0"/>
              <a:t>sets: training and test (if available)</a:t>
            </a:r>
            <a:endParaRPr lang="en-US" dirty="0"/>
          </a:p>
          <a:p>
            <a:pPr lvl="1">
              <a:defRPr/>
            </a:pPr>
            <a:r>
              <a:rPr lang="en-US" dirty="0" smtClean="0"/>
              <a:t>Training further broken into training and validation</a:t>
            </a:r>
            <a:endParaRPr lang="en-US" dirty="0"/>
          </a:p>
        </p:txBody>
      </p:sp>
    </p:spTree>
    <p:extLst>
      <p:ext uri="{BB962C8B-B14F-4D97-AF65-F5344CB8AC3E}">
        <p14:creationId xmlns:p14="http://schemas.microsoft.com/office/powerpoint/2010/main" val="12793951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52400" y="0"/>
            <a:ext cx="8991600" cy="1905000"/>
          </a:xfrm>
        </p:spPr>
        <p:txBody>
          <a:bodyPr/>
          <a:lstStyle/>
          <a:p>
            <a:pPr>
              <a:defRPr/>
            </a:pPr>
            <a:r>
              <a:rPr lang="en-US" dirty="0" smtClean="0"/>
              <a:t>More Descriptive Statistics</a:t>
            </a:r>
            <a:endParaRPr lang="en-US" dirty="0"/>
          </a:p>
        </p:txBody>
      </p:sp>
      <p:sp>
        <p:nvSpPr>
          <p:cNvPr id="177155" name="Rectangle 3"/>
          <p:cNvSpPr>
            <a:spLocks noGrp="1" noChangeArrowheads="1"/>
          </p:cNvSpPr>
          <p:nvPr>
            <p:ph type="body" idx="1"/>
          </p:nvPr>
        </p:nvSpPr>
        <p:spPr>
          <a:xfrm>
            <a:off x="685800" y="1752600"/>
            <a:ext cx="8077200" cy="4495800"/>
          </a:xfrm>
        </p:spPr>
        <p:txBody>
          <a:bodyPr/>
          <a:lstStyle/>
          <a:p>
            <a:pPr>
              <a:defRPr/>
            </a:pPr>
            <a:r>
              <a:rPr lang="en-US" dirty="0" smtClean="0"/>
              <a:t>(Spearman) Rank correlation between 2 variables</a:t>
            </a:r>
          </a:p>
          <a:p>
            <a:pPr lvl="1">
              <a:defRPr/>
            </a:pPr>
            <a:r>
              <a:rPr lang="en-US" dirty="0" smtClean="0"/>
              <a:t>Rank the </a:t>
            </a:r>
            <a:r>
              <a:rPr lang="en-US" sz="2400" dirty="0" smtClean="0"/>
              <a:t>instances of each variable </a:t>
            </a:r>
          </a:p>
          <a:p>
            <a:pPr marL="914400" lvl="2" indent="0">
              <a:buNone/>
              <a:defRPr/>
            </a:pPr>
            <a:r>
              <a:rPr lang="en-US" dirty="0" smtClean="0"/>
              <a:t>(now there are 2 ordinal rank variables)</a:t>
            </a:r>
          </a:p>
          <a:p>
            <a:pPr lvl="1">
              <a:defRPr/>
            </a:pPr>
            <a:r>
              <a:rPr lang="en-US" sz="2400" dirty="0" smtClean="0"/>
              <a:t>Take correlation coefficient of ranks </a:t>
            </a:r>
          </a:p>
          <a:p>
            <a:pPr lvl="1">
              <a:defRPr/>
            </a:pPr>
            <a:r>
              <a:rPr lang="en-US" dirty="0" smtClean="0"/>
              <a:t>Represents monotonic relationship</a:t>
            </a:r>
            <a:endParaRPr lang="en-US" sz="2400" dirty="0" smtClean="0"/>
          </a:p>
          <a:p>
            <a:pPr>
              <a:defRPr/>
            </a:pPr>
            <a:r>
              <a:rPr lang="en-US" dirty="0" smtClean="0"/>
              <a:t>Confidence interval </a:t>
            </a:r>
            <a:r>
              <a:rPr lang="en-US" dirty="0" err="1" smtClean="0"/>
              <a:t>wrt</a:t>
            </a:r>
            <a:r>
              <a:rPr lang="en-US" dirty="0" smtClean="0"/>
              <a:t> mean or percentiles</a:t>
            </a:r>
            <a:endParaRPr lang="en-US" sz="2000" dirty="0" smtClean="0"/>
          </a:p>
          <a:p>
            <a:pPr marL="457200" lvl="1" indent="0">
              <a:buNone/>
              <a:defRPr/>
            </a:pPr>
            <a:endParaRPr lang="en-US" dirty="0"/>
          </a:p>
          <a:p>
            <a:pPr marL="0" indent="0">
              <a:buNone/>
              <a:defRPr/>
            </a:pPr>
            <a:endParaRPr lang="en-US" sz="2400" dirty="0"/>
          </a:p>
          <a:p>
            <a:pPr lvl="1">
              <a:buFont typeface="Wingdings" pitchFamily="2" charset="2"/>
              <a:buNone/>
              <a:defRPr/>
            </a:pPr>
            <a:endParaRPr lang="en-US" dirty="0"/>
          </a:p>
          <a:p>
            <a:pPr marL="457200" lvl="1" indent="0">
              <a:buNone/>
              <a:defRPr/>
            </a:pPr>
            <a:r>
              <a:rPr lang="en-US" sz="2400" dirty="0" smtClean="0"/>
              <a:t> </a:t>
            </a:r>
          </a:p>
          <a:p>
            <a:pPr marL="457200" lvl="1" indent="0">
              <a:buNone/>
              <a:defRPr/>
            </a:pPr>
            <a:endParaRPr lang="en-US" dirty="0" smtClean="0"/>
          </a:p>
          <a:p>
            <a:pPr lvl="1">
              <a:defRPr/>
            </a:pPr>
            <a:endParaRPr lang="en-US" sz="2400" dirty="0"/>
          </a:p>
          <a:p>
            <a:pPr>
              <a:defRPr/>
            </a:pPr>
            <a:endParaRPr lang="en-US" sz="2800" dirty="0" smtClean="0"/>
          </a:p>
          <a:p>
            <a:pPr lvl="1">
              <a:buFont typeface="Wingdings" pitchFamily="2" charset="2"/>
              <a:buNone/>
              <a:defRPr/>
            </a:pPr>
            <a:endParaRPr lang="en-US" sz="2400" dirty="0"/>
          </a:p>
        </p:txBody>
      </p:sp>
      <p:graphicFrame>
        <p:nvGraphicFramePr>
          <p:cNvPr id="15365" name="Object 5"/>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1505"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126025670"/>
              </p:ext>
            </p:extLst>
          </p:nvPr>
        </p:nvGraphicFramePr>
        <p:xfrm>
          <a:off x="4322763" y="5819775"/>
          <a:ext cx="246062" cy="465138"/>
        </p:xfrm>
        <a:graphic>
          <a:graphicData uri="http://schemas.openxmlformats.org/presentationml/2006/ole">
            <mc:AlternateContent xmlns:mc="http://schemas.openxmlformats.org/markup-compatibility/2006">
              <mc:Choice xmlns:v="urn:schemas-microsoft-com:vml" Requires="v">
                <p:oleObj spid="_x0000_s11506"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srcRect/>
                      <a:stretch>
                        <a:fillRect/>
                      </a:stretch>
                    </p:blipFill>
                    <p:spPr bwMode="auto">
                      <a:xfrm>
                        <a:off x="4322763" y="5819775"/>
                        <a:ext cx="2460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26737094"/>
              </p:ext>
            </p:extLst>
          </p:nvPr>
        </p:nvGraphicFramePr>
        <p:xfrm>
          <a:off x="2190890" y="4888390"/>
          <a:ext cx="4511675" cy="438150"/>
        </p:xfrm>
        <a:graphic>
          <a:graphicData uri="http://schemas.openxmlformats.org/presentationml/2006/ole">
            <mc:AlternateContent xmlns:mc="http://schemas.openxmlformats.org/markup-compatibility/2006">
              <mc:Choice xmlns:v="urn:schemas-microsoft-com:vml" Requires="v">
                <p:oleObj spid="_x0000_s11507" name="Equation" r:id="rId7" imgW="2095200" imgH="203040" progId="Equation.3">
                  <p:embed/>
                </p:oleObj>
              </mc:Choice>
              <mc:Fallback>
                <p:oleObj name="Equation" r:id="rId7" imgW="209520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0890" y="4888390"/>
                        <a:ext cx="451167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08113175"/>
              </p:ext>
            </p:extLst>
          </p:nvPr>
        </p:nvGraphicFramePr>
        <p:xfrm>
          <a:off x="2486025" y="5464958"/>
          <a:ext cx="3937000" cy="438150"/>
        </p:xfrm>
        <a:graphic>
          <a:graphicData uri="http://schemas.openxmlformats.org/presentationml/2006/ole">
            <mc:AlternateContent xmlns:mc="http://schemas.openxmlformats.org/markup-compatibility/2006">
              <mc:Choice xmlns:v="urn:schemas-microsoft-com:vml" Requires="v">
                <p:oleObj spid="_x0000_s11508" name="Equation" r:id="rId9" imgW="1828800" imgH="203040" progId="Equation.3">
                  <p:embed/>
                </p:oleObj>
              </mc:Choice>
              <mc:Fallback>
                <p:oleObj name="Equation" r:id="rId9" imgW="1828800" imgH="20304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6025" y="5464958"/>
                        <a:ext cx="39370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3399036"/>
      </p:ext>
    </p:extLst>
  </p:cSld>
  <p:clrMapOvr>
    <a:masterClrMapping/>
  </p:clrMapOvr>
  <p:transition>
    <p:checke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678851" y="3566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697165" y="4581150"/>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1140633527"/>
      </p:ext>
    </p:extLst>
  </p:cSld>
  <p:clrMapOvr>
    <a:masterClrMapping/>
  </p:clrMapOvr>
  <p:transition>
    <p:checke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a:t>
            </a:r>
            <a:endParaRPr lang="en-US" dirty="0"/>
          </a:p>
        </p:txBody>
      </p:sp>
      <p:sp>
        <p:nvSpPr>
          <p:cNvPr id="3" name="Content Placeholder 2"/>
          <p:cNvSpPr>
            <a:spLocks noGrp="1"/>
          </p:cNvSpPr>
          <p:nvPr>
            <p:ph idx="1"/>
          </p:nvPr>
        </p:nvSpPr>
        <p:spPr/>
        <p:txBody>
          <a:bodyPr>
            <a:normAutofit/>
          </a:bodyPr>
          <a:lstStyle/>
          <a:p>
            <a:r>
              <a:rPr lang="en-US" dirty="0" smtClean="0"/>
              <a:t>3 working definitions of an anomaly</a:t>
            </a:r>
          </a:p>
          <a:p>
            <a:pPr lvl="1"/>
            <a:r>
              <a:rPr lang="en-US" dirty="0"/>
              <a:t>s</a:t>
            </a:r>
            <a:r>
              <a:rPr lang="en-US" dirty="0" smtClean="0"/>
              <a:t>tatistical outlier (far from mean)</a:t>
            </a:r>
          </a:p>
          <a:p>
            <a:pPr lvl="1"/>
            <a:r>
              <a:rPr lang="en-US" dirty="0"/>
              <a:t>distance </a:t>
            </a:r>
            <a:r>
              <a:rPr lang="en-US" dirty="0" smtClean="0"/>
              <a:t>based   (farthest point to its neighbors)</a:t>
            </a:r>
          </a:p>
          <a:p>
            <a:pPr lvl="1"/>
            <a:r>
              <a:rPr lang="en-US" dirty="0" smtClean="0"/>
              <a:t>deviance based  (model quantity, take biggest error to model)</a:t>
            </a:r>
          </a:p>
          <a:p>
            <a:r>
              <a:rPr lang="en-US" dirty="0" smtClean="0"/>
              <a:t>Making decisions and cutoffs </a:t>
            </a:r>
          </a:p>
          <a:p>
            <a:pPr lvl="1"/>
            <a:r>
              <a:rPr lang="en-US" dirty="0"/>
              <a:t>a</a:t>
            </a:r>
            <a:r>
              <a:rPr lang="en-US" dirty="0" smtClean="0"/>
              <a:t>nomalies can be ranked </a:t>
            </a:r>
          </a:p>
          <a:p>
            <a:pPr lvl="1"/>
            <a:r>
              <a:rPr lang="en-US" dirty="0" smtClean="0"/>
              <a:t>but decisions depend on some cutoff</a:t>
            </a:r>
          </a:p>
        </p:txBody>
      </p:sp>
    </p:spTree>
    <p:extLst>
      <p:ext uri="{BB962C8B-B14F-4D97-AF65-F5344CB8AC3E}">
        <p14:creationId xmlns:p14="http://schemas.microsoft.com/office/powerpoint/2010/main" val="181089545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3" descr="FigRx_nzrxrsum_nolabel.tif"/>
          <p:cNvPicPr>
            <a:picLocks noChangeAspect="1"/>
          </p:cNvPicPr>
          <p:nvPr/>
        </p:nvPicPr>
        <p:blipFill rotWithShape="1">
          <a:blip r:embed="rId3">
            <a:extLst>
              <a:ext uri="{28A0092B-C50C-407E-A947-70E740481C1C}">
                <a14:useLocalDpi xmlns:a14="http://schemas.microsoft.com/office/drawing/2010/main" val="0"/>
              </a:ext>
            </a:extLst>
          </a:blip>
          <a:srcRect l="10881" t="6218" r="6677" b="10060"/>
          <a:stretch/>
        </p:blipFill>
        <p:spPr bwMode="auto">
          <a:xfrm>
            <a:off x="1679425" y="2571750"/>
            <a:ext cx="4041475"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itle 1"/>
          <p:cNvSpPr>
            <a:spLocks noGrp="1"/>
          </p:cNvSpPr>
          <p:nvPr>
            <p:ph type="title"/>
          </p:nvPr>
        </p:nvSpPr>
        <p:spPr>
          <a:xfrm>
            <a:off x="462665" y="740650"/>
            <a:ext cx="8229600" cy="762000"/>
          </a:xfrm>
        </p:spPr>
        <p:txBody>
          <a:bodyPr/>
          <a:lstStyle/>
          <a:p>
            <a:r>
              <a:rPr lang="en-US" dirty="0"/>
              <a:t>The importance of </a:t>
            </a:r>
            <a:r>
              <a:rPr lang="en-US" dirty="0" smtClean="0"/>
              <a:t>normalization </a:t>
            </a:r>
            <a:r>
              <a:rPr lang="en-US" dirty="0"/>
              <a:t>and varieties of deviance </a:t>
            </a:r>
            <a:br>
              <a:rPr lang="en-US" dirty="0"/>
            </a:br>
            <a:endParaRPr lang="en-US" dirty="0" smtClean="0"/>
          </a:p>
        </p:txBody>
      </p:sp>
      <p:sp>
        <p:nvSpPr>
          <p:cNvPr id="34821" name="TextBox 4"/>
          <p:cNvSpPr txBox="1">
            <a:spLocks noChangeArrowheads="1"/>
          </p:cNvSpPr>
          <p:nvPr/>
        </p:nvSpPr>
        <p:spPr bwMode="auto">
          <a:xfrm>
            <a:off x="1679425" y="5649913"/>
            <a:ext cx="376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1 </a:t>
            </a:r>
          </a:p>
        </p:txBody>
      </p:sp>
      <p:sp>
        <p:nvSpPr>
          <p:cNvPr id="34822" name="TextBox 5"/>
          <p:cNvSpPr txBox="1">
            <a:spLocks noChangeArrowheads="1"/>
          </p:cNvSpPr>
          <p:nvPr/>
        </p:nvSpPr>
        <p:spPr bwMode="auto">
          <a:xfrm>
            <a:off x="1069825" y="3059112"/>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20K</a:t>
            </a:r>
          </a:p>
        </p:txBody>
      </p:sp>
      <p:sp>
        <p:nvSpPr>
          <p:cNvPr id="34825" name="TextBox 8"/>
          <p:cNvSpPr txBox="1">
            <a:spLocks noChangeArrowheads="1"/>
          </p:cNvSpPr>
          <p:nvPr/>
        </p:nvSpPr>
        <p:spPr bwMode="auto">
          <a:xfrm>
            <a:off x="1450825" y="542131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1</a:t>
            </a:r>
          </a:p>
        </p:txBody>
      </p:sp>
      <p:sp>
        <p:nvSpPr>
          <p:cNvPr id="34826" name="TextBox 9"/>
          <p:cNvSpPr txBox="1">
            <a:spLocks noChangeArrowheads="1"/>
          </p:cNvSpPr>
          <p:nvPr/>
        </p:nvSpPr>
        <p:spPr bwMode="auto">
          <a:xfrm>
            <a:off x="5184625" y="5638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1600 </a:t>
            </a:r>
          </a:p>
        </p:txBody>
      </p:sp>
      <p:sp>
        <p:nvSpPr>
          <p:cNvPr id="34827" name="TextBox 10"/>
          <p:cNvSpPr txBox="1">
            <a:spLocks noChangeArrowheads="1"/>
          </p:cNvSpPr>
          <p:nvPr/>
        </p:nvSpPr>
        <p:spPr bwMode="auto">
          <a:xfrm>
            <a:off x="2212825" y="5649913"/>
            <a:ext cx="2545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 </a:t>
            </a:r>
            <a:r>
              <a:rPr lang="en-US" sz="1400" dirty="0"/>
              <a:t># of different Rx prescribed</a:t>
            </a:r>
          </a:p>
        </p:txBody>
      </p:sp>
      <p:sp>
        <p:nvSpPr>
          <p:cNvPr id="34828" name="TextBox 11"/>
          <p:cNvSpPr txBox="1">
            <a:spLocks noChangeArrowheads="1"/>
          </p:cNvSpPr>
          <p:nvPr/>
        </p:nvSpPr>
        <p:spPr bwMode="auto">
          <a:xfrm>
            <a:off x="155425" y="386715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dirty="0"/>
              <a:t>Total  RX  transactions</a:t>
            </a:r>
          </a:p>
        </p:txBody>
      </p:sp>
      <p:sp>
        <p:nvSpPr>
          <p:cNvPr id="13" name="Oval 12"/>
          <p:cNvSpPr/>
          <p:nvPr/>
        </p:nvSpPr>
        <p:spPr>
          <a:xfrm>
            <a:off x="3279625" y="3486150"/>
            <a:ext cx="533400" cy="552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830" name="TextBox 13"/>
          <p:cNvSpPr txBox="1">
            <a:spLocks noChangeArrowheads="1"/>
          </p:cNvSpPr>
          <p:nvPr/>
        </p:nvSpPr>
        <p:spPr bwMode="auto">
          <a:xfrm>
            <a:off x="2963713" y="3990975"/>
            <a:ext cx="9255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(#197,408)</a:t>
            </a:r>
          </a:p>
        </p:txBody>
      </p:sp>
      <p:sp>
        <p:nvSpPr>
          <p:cNvPr id="34823" name="TextBox 6"/>
          <p:cNvSpPr txBox="1">
            <a:spLocks noChangeArrowheads="1"/>
          </p:cNvSpPr>
          <p:nvPr/>
        </p:nvSpPr>
        <p:spPr bwMode="auto">
          <a:xfrm>
            <a:off x="4409283" y="4898093"/>
            <a:ext cx="1191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dirty="0"/>
              <a:t>each dot is</a:t>
            </a:r>
          </a:p>
          <a:p>
            <a:pPr eaLnBrk="1" hangingPunct="1"/>
            <a:r>
              <a:rPr lang="en-US" sz="1400" dirty="0"/>
              <a:t>1 </a:t>
            </a:r>
            <a:r>
              <a:rPr lang="en-US" sz="1400" dirty="0" smtClean="0"/>
              <a:t>Pharmacy</a:t>
            </a:r>
            <a:endParaRPr lang="en-US" sz="1400" dirty="0"/>
          </a:p>
        </p:txBody>
      </p:sp>
      <p:sp>
        <p:nvSpPr>
          <p:cNvPr id="3" name="TextBox 2"/>
          <p:cNvSpPr txBox="1"/>
          <p:nvPr/>
        </p:nvSpPr>
        <p:spPr>
          <a:xfrm>
            <a:off x="5876325" y="1943266"/>
            <a:ext cx="3267675" cy="2062103"/>
          </a:xfrm>
          <a:prstGeom prst="rect">
            <a:avLst/>
          </a:prstGeom>
          <a:noFill/>
        </p:spPr>
        <p:txBody>
          <a:bodyPr wrap="square" rtlCol="0">
            <a:spAutoFit/>
          </a:bodyPr>
          <a:lstStyle/>
          <a:p>
            <a:r>
              <a:rPr lang="en-US" sz="1600" dirty="0" smtClean="0"/>
              <a:t>Not an outlier in </a:t>
            </a:r>
          </a:p>
          <a:p>
            <a:r>
              <a:rPr lang="en-US" sz="1600" dirty="0" smtClean="0"/>
              <a:t># Rx or in total Rx </a:t>
            </a:r>
          </a:p>
          <a:p>
            <a:endParaRPr lang="en-US" sz="1600" dirty="0" smtClean="0"/>
          </a:p>
          <a:p>
            <a:r>
              <a:rPr lang="en-US" sz="1600" dirty="0"/>
              <a:t>O</a:t>
            </a:r>
            <a:r>
              <a:rPr lang="en-US" sz="1600" dirty="0" smtClean="0"/>
              <a:t>utliers for #Rx/total Rx</a:t>
            </a:r>
          </a:p>
          <a:p>
            <a:endParaRPr lang="en-US" sz="1600" dirty="0"/>
          </a:p>
          <a:p>
            <a:r>
              <a:rPr lang="en-US" sz="1600" dirty="0"/>
              <a:t>F</a:t>
            </a:r>
            <a:r>
              <a:rPr lang="en-US" sz="1600" dirty="0" smtClean="0"/>
              <a:t>ar from others </a:t>
            </a:r>
          </a:p>
          <a:p>
            <a:endParaRPr lang="en-US" sz="1600" dirty="0"/>
          </a:p>
          <a:p>
            <a:r>
              <a:rPr lang="en-US" sz="1600" dirty="0"/>
              <a:t>D</a:t>
            </a:r>
            <a:r>
              <a:rPr lang="en-US" sz="1600" dirty="0" smtClean="0"/>
              <a:t>eviant </a:t>
            </a:r>
            <a:r>
              <a:rPr lang="en-US" sz="1600" dirty="0" err="1" smtClean="0"/>
              <a:t>wrt</a:t>
            </a:r>
            <a:r>
              <a:rPr lang="en-US" sz="1600" dirty="0" smtClean="0"/>
              <a:t> main trend</a:t>
            </a:r>
          </a:p>
        </p:txBody>
      </p:sp>
      <p:cxnSp>
        <p:nvCxnSpPr>
          <p:cNvPr id="5" name="Straight Arrow Connector 4"/>
          <p:cNvCxnSpPr/>
          <p:nvPr/>
        </p:nvCxnSpPr>
        <p:spPr bwMode="auto">
          <a:xfrm flipH="1">
            <a:off x="3895595" y="2851207"/>
            <a:ext cx="1825305" cy="7562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8935814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Visualizations</a:t>
            </a:r>
            <a:endParaRPr lang="en-US" dirty="0"/>
          </a:p>
        </p:txBody>
      </p:sp>
      <p:sp>
        <p:nvSpPr>
          <p:cNvPr id="3" name="Content Placeholder 2"/>
          <p:cNvSpPr>
            <a:spLocks noGrp="1"/>
          </p:cNvSpPr>
          <p:nvPr>
            <p:ph idx="1"/>
          </p:nvPr>
        </p:nvSpPr>
        <p:spPr/>
        <p:txBody>
          <a:bodyPr/>
          <a:lstStyle/>
          <a:p>
            <a:r>
              <a:rPr lang="en-US" dirty="0"/>
              <a:t>F</a:t>
            </a:r>
            <a:r>
              <a:rPr lang="en-US" dirty="0" smtClean="0"/>
              <a:t>or communication and exploration</a:t>
            </a:r>
          </a:p>
          <a:p>
            <a:r>
              <a:rPr lang="en-US" dirty="0" err="1" smtClean="0"/>
              <a:t>MultiDimensional</a:t>
            </a:r>
            <a:r>
              <a:rPr lang="en-US" dirty="0" smtClean="0"/>
              <a:t> Scaling (MDS)</a:t>
            </a:r>
          </a:p>
          <a:p>
            <a:pPr lvl="1"/>
            <a:r>
              <a:rPr lang="en-US" dirty="0" smtClean="0"/>
              <a:t>Find points in 2D that preserve relative distances in P-dimensions of full data matrix</a:t>
            </a:r>
          </a:p>
          <a:p>
            <a:pPr lvl="1"/>
            <a:r>
              <a:rPr lang="en-US" dirty="0" smtClean="0"/>
              <a:t>In some cases similar to PC1 and PC2</a:t>
            </a:r>
          </a:p>
          <a:p>
            <a:r>
              <a:rPr lang="en-US" dirty="0" smtClean="0"/>
              <a:t>Plotting relations between variables</a:t>
            </a:r>
          </a:p>
          <a:p>
            <a:r>
              <a:rPr lang="en-US" dirty="0" smtClean="0"/>
              <a:t>Heat Maps over vectors</a:t>
            </a:r>
          </a:p>
          <a:p>
            <a:pPr lvl="1"/>
            <a:r>
              <a:rPr lang="en-US" dirty="0" smtClean="0"/>
              <a:t>Discretize into bins and labeled by a few colors</a:t>
            </a:r>
          </a:p>
          <a:p>
            <a:endParaRPr lang="en-US" dirty="0"/>
          </a:p>
        </p:txBody>
      </p:sp>
    </p:spTree>
    <p:extLst>
      <p:ext uri="{BB962C8B-B14F-4D97-AF65-F5344CB8AC3E}">
        <p14:creationId xmlns:p14="http://schemas.microsoft.com/office/powerpoint/2010/main" val="236341470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752600" y="457200"/>
            <a:ext cx="4821238" cy="609600"/>
          </a:xfrm>
        </p:spPr>
        <p:txBody>
          <a:bodyPr/>
          <a:lstStyle/>
          <a:p>
            <a:pPr>
              <a:defRPr/>
            </a:pPr>
            <a:r>
              <a:rPr lang="en-US"/>
              <a:t>Summary</a:t>
            </a:r>
          </a:p>
        </p:txBody>
      </p:sp>
      <p:sp>
        <p:nvSpPr>
          <p:cNvPr id="208899" name="Rectangle 3"/>
          <p:cNvSpPr>
            <a:spLocks noGrp="1" noChangeArrowheads="1"/>
          </p:cNvSpPr>
          <p:nvPr>
            <p:ph type="body" idx="1"/>
          </p:nvPr>
        </p:nvSpPr>
        <p:spPr>
          <a:xfrm>
            <a:off x="685800" y="1752600"/>
            <a:ext cx="8077200" cy="4495800"/>
          </a:xfrm>
        </p:spPr>
        <p:txBody>
          <a:bodyPr/>
          <a:lstStyle/>
          <a:p>
            <a:pPr>
              <a:lnSpc>
                <a:spcPct val="140000"/>
              </a:lnSpc>
              <a:defRPr/>
            </a:pPr>
            <a:r>
              <a:rPr lang="en-US" sz="2800" dirty="0"/>
              <a:t>Data  preparation is a </a:t>
            </a:r>
            <a:r>
              <a:rPr lang="en-US" dirty="0" smtClean="0"/>
              <a:t>key</a:t>
            </a:r>
            <a:r>
              <a:rPr lang="en-US" sz="2800" dirty="0" smtClean="0"/>
              <a:t> </a:t>
            </a:r>
            <a:r>
              <a:rPr lang="en-US" sz="2800" dirty="0"/>
              <a:t>issue for mining</a:t>
            </a:r>
          </a:p>
          <a:p>
            <a:pPr>
              <a:lnSpc>
                <a:spcPct val="140000"/>
              </a:lnSpc>
              <a:defRPr/>
            </a:pPr>
            <a:r>
              <a:rPr lang="en-US" dirty="0" smtClean="0"/>
              <a:t>L</a:t>
            </a:r>
            <a:r>
              <a:rPr lang="en-US" sz="2800" dirty="0" smtClean="0"/>
              <a:t>ots of techniques</a:t>
            </a:r>
          </a:p>
          <a:p>
            <a:pPr>
              <a:lnSpc>
                <a:spcPct val="140000"/>
              </a:lnSpc>
              <a:defRPr/>
            </a:pPr>
            <a:r>
              <a:rPr lang="en-US" dirty="0" smtClean="0"/>
              <a:t>Partly an art that depends on data and algorithm knowledge</a:t>
            </a:r>
          </a:p>
          <a:p>
            <a:pPr>
              <a:lnSpc>
                <a:spcPct val="140000"/>
              </a:lnSpc>
              <a:defRPr/>
            </a:pPr>
            <a:r>
              <a:rPr lang="en-US" dirty="0" smtClean="0"/>
              <a:t>Partly a science that depends on statistical principles </a:t>
            </a:r>
          </a:p>
          <a:p>
            <a:pPr>
              <a:lnSpc>
                <a:spcPct val="140000"/>
              </a:lnSpc>
              <a:defRPr/>
            </a:pPr>
            <a:endParaRPr lang="en-US" sz="2800" dirty="0"/>
          </a:p>
        </p:txBody>
      </p:sp>
    </p:spTree>
    <p:extLst>
      <p:ext uri="{BB962C8B-B14F-4D97-AF65-F5344CB8AC3E}">
        <p14:creationId xmlns:p14="http://schemas.microsoft.com/office/powerpoint/2010/main" val="4270283443"/>
      </p:ext>
    </p:extLst>
  </p:cSld>
  <p:clrMapOvr>
    <a:masterClrMapping/>
  </p:clrMapOvr>
  <p:transition>
    <p:checke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52400" y="304800"/>
            <a:ext cx="8839200" cy="838200"/>
          </a:xfrm>
        </p:spPr>
        <p:txBody>
          <a:bodyPr/>
          <a:lstStyle/>
          <a:p>
            <a:r>
              <a:rPr lang="en-US" dirty="0" smtClean="0"/>
              <a:t>END</a:t>
            </a:r>
          </a:p>
        </p:txBody>
      </p:sp>
      <p:sp>
        <p:nvSpPr>
          <p:cNvPr id="3075" name="Content Placeholder 2"/>
          <p:cNvSpPr>
            <a:spLocks noGrp="1"/>
          </p:cNvSpPr>
          <p:nvPr>
            <p:ph idx="1"/>
          </p:nvPr>
        </p:nvSpPr>
        <p:spPr>
          <a:xfrm>
            <a:off x="76200" y="1219200"/>
            <a:ext cx="8839200" cy="4343400"/>
          </a:xfrm>
        </p:spPr>
        <p:txBody>
          <a:bodyPr/>
          <a:lstStyle/>
          <a:p>
            <a:pPr lvl="1"/>
            <a:endParaRPr lang="en-US" smtClean="0"/>
          </a:p>
          <a:p>
            <a:endParaRPr lang="en-US" smtClean="0"/>
          </a:p>
          <a:p>
            <a:pPr lvl="1"/>
            <a:endParaRPr lang="en-US" smtClean="0"/>
          </a:p>
          <a:p>
            <a:pPr lvl="1"/>
            <a:endParaRPr lang="en-US" smtClean="0"/>
          </a:p>
          <a:p>
            <a:pPr lvl="1"/>
            <a:endParaRPr lang="en-US" smtClean="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B9AAAAhdCAYAAADOXrOWAAAgAElEQVR4nOzde3QU9f3/8W2batqmSeo3aGy5td/YAxI030prKgGpogcsePi2VLFGS1tEKvgzYsBoKSgoVFCoYEGJJUoQFJCICOFiuSRyk0uAAFEuWSSQAIGE3C+b7Pv3h539bpKZ2Z3Nbj7Z5DnnPM7xkJ3PvD+f+ewm7mvmMzaniAAAAAAAAAAAAAAA0NnZVBcAAAAAAAAAAAAAAEB7QIAOAAAAAAAAAAAAAIA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gDbS6HRKo9MpzmYaGxuloaEBANBMo0ujrpavN/4Z4EljM63ZX3VfrNYYDLX7bQwaG1v8LdbQ2Pj132jt4O/F9oAAHQAAAAAAAEDANWpfzrpxD88dDgcAoJkGlwZdLV9v/DPAk4Zm2nr/tu6jN//eEbmH6O5/l2kXOhKkE6ADAAAAAAAACLBGp1McDQ1S/58vbRsaGsTpdIqINLkL3T1YBwAAgH+Y/Z3V2Nj4dbje0CCOhgZCdCFABwAAAAAAABBAWnheV18vtXV1Ul9fLw6HQxobG4WNjY2NjY2NjU3dpoXn9f/5O62uvl4aGhulobFR+d+QKhGgAwAAAAAAAAgYR0OD1NbVSUVlpZSVl0tVVZXU1dVJQ0ODsLGxsbGxsbGxqdsaGhqkrq5OqqurpaKyUiqrqqSuvl4cDQ3K/4ZUiQAdAAAAAAAAQMDU1ddLZVWVlJSWSvHly1JWViY1NTXicDiEjY2NjY2NjY1N3dbQ0CA1NTVSUVEhJaWlUlZeLjW1tVLvcCj/G1IlAnQAAAAAAAAAAVNTWysVlZVSfPmyFBYVSUlJiVRXVxOgs7GxsbGxsbEp3rQAvaysTC4VF8vlK1ekorJSauvqlP8NqRIBOgAAAAAAAICAqamtlbLycrlw8aKcLSiQy5cvS1VVFQE6GxsbGxsbG5viraGhQaqrq6W0tFSKLlyQS8XFUl5RITW1tcr/hlSJAB0AAAAAAABAwGgBetGFC/LV2bNSXFwslZWVUl9fL2xsbGxsbGxsbOo2h8MhVVVVUlJSIucLC+XCxYtytaxMqqqrlf8NqRIBOgAAAAAAAICAqamtlatlZVJYVCRnvvrKUoCuunYAAIBgZ7ZpAfqVK1fk3PnzUnThgpRevSqVVVXK61aJAB0AAAAAAABAwPgaoKuuGwAAoKMw2gjQ9RGgAwAAAAAAAAgYbQl3LUC/dOmSVFRUmAboqmsGAADoSIw2LUC/fPmyFJw7J4VFRXK1rEyqa2qU16wSAToAAAAAAACAgKmrr5eKykopLCqS0/n5cvHiRSkvL5e6ujox2lTXDAAA0NHobQ6HQyorK+XSpUvy1dmzcu78eQJ0IUAHAAAAAAAAEEB19fVSWVUl5wsL5dTp03LhwgXTAF11vQAAAB2R3lZfXy8VFRVy6dIlOfPVV3Lu/HkpKy+Xmtpa5fWqRIAOAAAAAAAAIGAI0AEAANTT2wjQ9RGgAwAAAAAAAAgYAnQAAAD19DYCdH0E6AAAAAAAAAAChgAdAABAPb2NAF0fAToAAAAAAACAgCFABwAAUE9vI0DXR4AOAAAAAO1Ao9PZRENjozQ0NoqjoQEAOi3ts1CjfUaq/syGNQToAAAA6ultBOj6CNABAAAAoB3QC87rHQ6pq693qa2rA4BOwf2zr97hkHqHo0mgTpAeXAjQAQAA1NPbCND1EaADAAAAgGLu4bmjoUHq6utl8+bNsnHTJsncuFEyMzMlMzNTNgBAJ6J99mVu3CibNm+WzZs3y+YtW6SispIQPcgQoAMAAKintxGg6yNABwAAAACF3MPzeodDauvqpKq6Wmw2GwBAx5cnTki9w0GIHkQI0AEAANTT2wjQ9RGgAwAAAIBC7uF5TW2tVFZVydWyMuUBFQC0V8fz8qS2rs61pDsBevtHgA4AAKCe3kaAro8AHQAAAAAU0e6c1JZt18LzS8XFygMqAGivco8elarqaqmrrxdHQwN3oQcBAnQAAAD19DYCdH0E6AAAAACgiBb6aHefl5WXS/Hly3K2oKBJWBQWFiaPPPIIAHRKN9xwQ5PPxIM5OVJeUSE1tbVNlnJX/ZkOYwToAAAA6ultBOj6CNABAAAAQBFt+XbtuedXSkqksKhITp461SQsioiIkJqaGgDolAYOHNjkM3Hf/v1SevWq6y50AvT2jwAdAABAPb2NAF0fAToAAAAAKKIF6DW1tVJRWSmXiovlq7Nn5djx4y0C9OrqagDolJoH6Lt375bLV65IZVWV61noBOjtGwE6AACAenobAbo+AnQAAAAAUER7/nl1TY2UV1TIhYsX5XR+vhw6fJgAHQD+o3mA/tnOnXKpuNi1jLujoUEaGhuVf6bDGAE6AACAenobAbo+AnQAAAAAUMQ9QL9aVuZavn3f/v0tAvSqqioA6JQGDBjQ5DMxKztbLly86PpijwC9/SNABwAAUE9vI0DXR4AOAAAAAIpoAXpVdbVcLSuT84WF8uWJE7L3889bBOiVlZUA0Ck1D9C379ghRRcuSFl5uVTX1Ei9w0GA3s4RoAMAAKintxGg6yNABwAAAABF3AP00qtX5dz58/LFl1/K7j17CNAB4D9aBOjbt0thUZFcLSsjQA8SBOgAAADq6W0E6PoI0AEAAABAkeYBesG5c5L3xRe6AXpFRQUAdEoE6MGPAB0AAEA9vY0AXR8BOgAAAAAoYhSg79q9u0WAXl5eDgCdUvMAfRsBetAhQAcAAFBPbyNA10eADgAAAACKWAnQy8rKAKBTSkhIIEAPcgToAAAA6ultBOj6CNABAAAAQBErAfrVq1cBoFMiQA9+BOgAAADq6W0E6PoI0AEAAABAEQJ0APCMAD34EaADAACop7cRoOsjQAcAAAAARawE6KWlpQDQKRGgBz8CdAAAAPX0NgJ0fQToAAAAAKCIlQC9pKQEADolAvTgR4AOAACgnt5GgK6PAB0AAAAAFLESoF+5cgUAOqX+/fsToAc5AnQAAAD19DYCdH0E6AAAAACgiJUA/fLlywDQKRGgBz8CdAAAAPX0NgJ0fQToAAAAAKAIAToAeEaAHvwI0P9PeUWF5Nvtkm+3y9mCAuX1AACAzkNvI0DXR4AOAAAAAIpYCdCLi4sBoFMiQA9+nS1ALywqkuUrVsi4ceNk0KBBEhMTI127dm0yj91FRkZKz549ZdCgQTJs2DCZOWuW7Nq9W+odDuV9AQAAHYfeRoCujwAdAAAAABSxEqBfunQJADolAvTg19ED9HqHQ9ZkZMjo0aMlJibGMCi3KjIyUkaMGCFz582TwqIi5f0EAH/Kt9sNVdfUKK8P8EW9wyH5dv15XV5Robw+vY0AXR8BOgAAAAAoQoAOAJ4RoAe/jhqgnzp9Wl597TUZOHCg30JzI926dZOnnnpKdmRlKe83APiD2Wfe1m3blNcH+CLfbjec13PnzVNen95GgK6PAB0AAAAAFLESoF+8eBEAOqU77riDAD3IdbQAvbyiQqZOmyaRkZEBD86bCwkJkdGjR8uJkyeVjwMAtAYBOjqifDsBekdBgA4AAAAAilgJ0C9cuAAAnRIBevDrSAH6ylWr5O67727z4Ly5Hj16yNx586TR6VQ+JgDgCwJ0dET5dgL0joIAHQAAAAAU8TZADw8Pl6KiIgDolAjQg19HCNALzp2TKVOmSFRUlPLw3N1TTz0l+Xa78vEBAKsI0NER5dsJ0DsKAnQAAAAAUMRKgF5YWAgAnRIBevAL9gC9vKJCEhISLIfboaGhMnjwYJkyZYpMnzFDlqSlycpVq2Trtm0uS9PTZUlamiQnJ8uQIUN8Cujj4uKksKhI+TgBgBUE6OiI8u0E6B0FAToAAAAAKEKADgCeEaAHv2AO0OsdDhk8eLDXYXZ0dLQkJSXJhsxMqa6p8emY+Xa7TJ8xQ2JiYrw+bmxsrJRXVCgfLwDwFgE6OqJ8OwF6R0GADgAAAACKWAnQz58/71cZGRny17/+1Svp6emya9cuv9fQHlkZky1btiivt705evSoZGRkyCuvvOIaq1deeUUyMjLatI5du3bJX//6V1m4cGGLn2lzv61rCgRtjFXXEWi//OUvCdCDXDAH6KNGjfI6OJ87b57PobmRrOxsr+9+HzFihPLxAgBvEaCjI8q3E6B3FAToAAAAAKCIlQD93LlzfvX8889bXiK2R48esnTpUr/X0p74MibPP/+88rpVW7Nmjdx///2mYxURESHPP/+85Obmtkk9NptN7rzzzhY/0+Z+Rzhv2tiqriPQCNCDX7AG6FOnTfP4eyAkJERmz5nj9+C8uSVpaV4t7z512jTl4wYA3iBAR0eUbydA7ygI0AEAAABAESsBekFBgV9pIaIWAJu58847JSIiwlXPk08+6fd62gutj4888ojheDz55JMtxuSWW26RnTt3Bry+O++8U2w2m6xZs0b5WGkeeeSRJvP1zjvvbDJew4cPlx49ejQZq02bNgW0JvcAvfnP3AN01WNnxps6tTFWXWugEaAHv2AM0E+cPCkhISGmAU9YWJhsyMxss5oKi4qkV69eHkN0gicAwYDPMXRE+XYC9I6CAB0AAAAAFLESoJ89e9avnnvuOVfA6M3rDx8+3CQo/fDDD/1eU3tgtX+zZs1yBek9evSQw4cPB7Q+LUBvL+M/fPhw15hNmDDBtP8ffvihK0gP9Fh9+OGHhvNbm/vPPfec8vEzEyx1tgUC9OAXjAH6kCFDTMOd6OhoOZKb2+Z1eROiDxo0SPn4AYAno0ePNnQ8L095fYAv8u0E6B0FAToAAAAAKBJMAbpGC3AfeeQR5aFaIPhygcDGjRtdIXqgx6U9BejaHLLZbPLGG294tc/hw4fllltuEZvNJsOHDw9YbQToHQsBevALtgB9Q2amaUAdGhoqB3NylNXnTYj+8bp1yscRAIDOJt9OgN5REKADAAAAgCJWAvSvvvrKr9wDdCv7LViwwKf9goU25qtXr7a03+rVq137ZmdnB6w+LUC3Wp+/HTp0yHXRwHPPPefzWG3cuDEg9WnH0Jun7sG0yjH0JFjqbAvx8fEE6EEu2AL0YcOGmYbTr8yerbzGNRkZps9EHz58uFRWVSmvEwCAziTfToDeURCgAwAAAIAiVgL0M2fO+FVKSorYbDYZOHCgpf1WrVrl9X6ZmZkyc+ZMSUlJkZSUFFmwYIFkZWXpvjYrK0tSUlIkLS3NtM20tDSvXrdgwQJJSUmRnJwcS/3TxnzVqlWWx3TgwIFis9lk5syZfh0b7XylpKS4lkBPTEx0/ZvZfllZWa6xSElJkZkzZ0pmZmar58/MmTNdS7H7sr82VikpKaavy8nJcZ1zjTfnxmyeanPf07H1zlNaWprlOdW8D57OgXa+tDEaOHCgYd+1f/dUg6/zoHn7zdvxNG/9hQA9+AVTgH62oMA0PB8yZIjy8dQkJyeb1sozhAEAaFv5dgL0joIAHQAAAAAUCcYAXQtOzfZbtWqVK+jVM3DgQN0QMiIiwmMgqy3/fcstt5gGlr6Gu60J0LW78wMxNmYBiV6tWVlZrgBWT48ePVoVpGvnYfz48T7tv2DBAhk4cKDh/jk5OZKSkuK6y725iIgI0wsVWhugZ2ZmGo5fRESEV6G1diyjPvTo0UP33Jmdt+bH1f7d6PhZWVmSmJhoOg/M5rr2upycHBk/frxhO4mJiZYvLLCCAD34BVOAvjg11fQzd/OWLcrHU1NeUSHR0dGmnxmqawQAoDPJtxOgdxQE6AAAAACgiJUA3W63+5V7gO7tPgcPHnSFvykpKbqvWbJkiavuvn37yvjx4113q7ovidu3b98W+2o/37Bhg+Hx3cfl4MGDuq+bP3++K9y1Oi7uobTVfXfs2OHa399jY3YH+o4dO1rUoYW2PXr0aPLaxMRE188iIiJa7NsW4+TJwYMHpW/fvk3GQ6t//PjxTX6WmJio24Z7gK43lmZzWJs/2hi5j597uG10bI37a9374H4ObDabzJ8/v8Xxze5A1zsPesffsGFDk+MMGzasSQ3uF3I0r6F5+9qYNx8P93lr5bPEKgL04BdMAfrgwYMNv/iOjY1VPpbNJSUlGdYbHx+vvD4AADqTfDsBekdBgA4AAAAAilgJ0PPz8/3q2WefdYVe3rx++/btTUK07du3t3jNgQMHXIHd66+/btiO0Wtef/11sdls8tJLL+nuq/1cC+2WLFmi+7qHH35YbDabrF+/3vK4aGO+cuVKn8ZV27/5+LR2bDRaqGpWn/aahx9+WPfnBw4c8PgaM+vXr3f109/zMj8/33V+IyIiDPu5ZMkS11g9++yzLX6+cuVKw/mtzX29/davX+9q94knnpADBw6Yvhf02sjPz5cnnnjCtA8HDhxwzVOj95NZnc3nm1773bt3d4Xfeu27H8NoTrl/Dg0bNkx3PNzHzGjethYBevALpgA9MjKyXX/x3VxWdrZhvTabTUpKS5XXCABAZ5FvJ0DvKAjQAQAAAEARKwH66dOn/UoLzrp37y7PPvusoSeeeKLJHb8RERHyySef6Lb50ksvuQI/s2NrQXjz1x04cMAV+OntpwWO27dvdwWceq+LiIiQ7t27+zQuWj8/+OADv+7f2rHRaMG3UX2ffPKJKzg2O442hp5ep+eDDz5w9dPf81Jr22ye6b32wIEDuj/T6597MG00vkZzy32uRkRE6B5bG1ubzeaxD7/+9a8Nj2dWZ/P5ZrRv3759W9Rn9Fq9sXK/A92bNn7961/7fU6cPn1abr/9dgL0IBcsAXp5RYVpGL0hM1P5WOrp2rWrYc1rMjKU1wcAQGeRbydA7ygI0AEAAABAESsB+qlTp/xq8uTJpiGBngEDBsi2bdsM2xwwYIDYbDZZt26d6bHff/99V9hm1Ibecbp37y4DBgxw/Xffvn1bvObtt98Wm80mf/nLX3waF62v77//vl/398fYuLdjVJ92XmfMmOFVrREREZb7qNVos9n8Pi+1iyS8PX/aePzjH//QrVGbL3pjNHny5Cb/vm3bNteY7N+/3+OxtXaaH/svf/mL133Qjqk3l43q1Jtvzf9du/v87bff9ljD/v37XXeQN3/fae17asdsvP2BAD34BUuAfjwvz/T3YGFRkfKx1DNq1CjDmmfPmaO8PgAAOot8OwF6R0GADgAAAACKtIcAvXv37jJ58mRT7negmwWz69at8yp4njFjhmHYpv2seSi5bt26JmGiFrQ2Dzq18NJTUO0pkPR3gO6PsTl1ynOAvm3bNnn//fc9BsDaePoSggcyQNeCX2/PnzZeDz/8sG6NVgJ0rS1vw3vtGM2PbbUP77//vu759DVAd78QwNtx1+6Eb/6+8/Y8E6DDk2AJ0Ddv2WIaoKseRyMTJkwwrDk5OVl5fQAAdBb5dgL0joIAHQAAAAAUsRKgnzx50q+0cG7AgAFevX7FihWuelasWOHVPvv27ZMVK1ZIampqk0BeC7n1jr1161bXHdju/66Fm+vWrZOTJ0/KvHnzxGazybx585q8rnv37tK9e3efx8VqH43237p1q9/H5uTJk64A3Up9K1askBUrVjQ5jjaeNpvNch+1c+TLvt6On5W+6Y2X0b+7z/3Jkyfr/vuAAQM8XlQyefJk+f3vf697DH+NjVGdno5l1nerx/K2L74c0woC9OAXLAF65saNhl96h4aGttsvkl96+WXDuv/whz8orw8AgM4i306A3lEQoAMAAACAIlYC9C+//NKvJk2aJDabTRISErzeZ9y4cWKz2eS+++4zfM2nn34qDz30kIwbN05efPFFWb58uaxdu7bJa5YvX2567NjYWLHZbE3+7b777msyDp9++qnYbDZ56KGHXP+2du1asdlsMm7cOJ/HRRvz5cuXW95XO37z2v05NgkJCR7r27t3r0yaNEkeeughmTRpkixfvlz39Wa1BnKctLFKSEho0U+rNRmNl9k4anN/0qRJuvPbqtb2wYhRnZ6O5WkOWTmWt33x5ZhW/OIXvyBAD3LBEqDvP3DA9P1+4eJF5WOp563Fiw1rHjJkiPL68LXyigrJys6WJWlpMnXaNJfFqany8bp1smv3bsm325XX6W/1Dofk2+2ydds2Wb5ihcyeM0emTpsm02fMkCVpabIhM1M+37evQ/bdKSKFRUXy+b59siYjQxYuWtQuAjToq66pkV27d8uajAxZkpYmM2fNavFeXZKWJh+vWyeXiouV1+uP/ubbv35vLk1Pd/W3I783m38ezZ03T6ZOmyYzZ82SpenpkpWd3er+5tuNA/QlaWnKx0BvI0DXR4AOAAAAAIoEW4CuhWTdu3fX/fncuXO9ClU9hW1akLl48eImQV7z4F6727z5fs1DaStaEwy/+OKLhv3y19h4CtDXrl0r4eHhpqFr8776Mk5aHS+++KJP+2tj1fycqgzQ3d8TkyZN8lrzMSBAb12/9RCgB79gCdAvFRebBujH8/KUj6WewqIi2bptm66DOTnK6+vMTpw8KdNnzJB+/fpJSEiI1xdnxcTESEpKimRlZyvvg1UNjY3y6b//LVOmTHH9veCt2NhYGTdunKQvWyb2M2eU98UXZwsKZOq0adKrVy/dPvbs2VN5jfhavcMhazIyJCkpyfJ7VDuXI0eOlPkLFkhhUZHy/nhSXVMj6zdskEmTJkm/fv0s9TUuLk4mTJggK95/XwrOnVPeFyuO5OZKSkqKdO3a1VKfe/XqJcnJyZZ/j+bbCdA7CgJ0AAAAAFDESoD+xRdf+FVycrIr8PJ2n/fee89VU/OfbfnPc2Mfeughr9sxOvZHH33UpC3t9S+++GKT1z3++ONis9lky5Yt8sUXX0hsbKx07969VeOi9e+9996zvK/27OvmdfpzbLQvoo3q0y4qsNJXX8ZJC8B9HW9trF577TXdf//oo48s1dF8bM3GUZv7ycnJXv27kT179sh7773Xotbw8HBLfXjooYckISHBNY+t1KN3DrX5ZuVz47777tM9H97OEU/ztrUI0INfsATotXV1EhkZafjF97x//EP5WLalgzk57TYEiIuL061r0KBBrW579OjRrQo+6x0OWZqebjmgMtK1a1cZN25cuw/Tj+flyZQpUyQmJsYv/Q4NDZURI0a0ab/n/ucRQXry7XbD/S5fuSLpy5bJww8/LNddd51pv/Tm0Wc7d8r3v/993dffcsstUnThgvLz6y4xMdGwf3NefdXrdozea5GRkQGtP99ul5SUFImOjvbLXLXZbBISEiKDBw+WxampUl1To/wcuTuSm+vX92ZYWJiMHDlSPt+3T3nfjJwtKJC58+YZ/q6wKjY2VqbPmCFnCwq8ml9G7aj+3ekU/Y0AXR8BOgAAAAAo4m2A/v3vf1/y8vL8yj1A93afZcuWuWoyai85OdljO1rwbXbs8PBwCQ8Pb/L6jIyMJq956623xGb7OvTbvHmz2Gw2efzxx1s1Llr/li1bZmm/F154wbXv5s2bAzY2WoCuV592frw5p9rY6Z1Lb2jjbbPZ5IUXXvBp7nXr1q3Fzx566CGvxyovL8+13P9rr73m9VgYnQ8r4+d+rpq3M3ToUK/7oI2j3lh4M2+MzmG3bt28nse73T5vms9db+eI1bGzigA9+AVLgO4UkZ/+9KeGX3yPHDlS+Vi2JQJ0z8Fnc0vS0izf5WjFqFGj2t2drvYzZ+Rvf/ub/PCHPwxIn7/3ve/JE088IXv27g14X6ZOm2ZYR77drrvPkdxcw7vNrcyj3/72t4b7vPPuu8rPsybn0CG5/vrrdevs2rWrHMnNbfV7LVAB+rnz5xD31DAAACAASURBVGXKlCkSFRUVsPeozWaTu+++W95dulT5ufryxAl59tlnA9bfH/zgB5KUlNSuVjqpdzhk9pw5EhoaGtDPYbMl/PPtBOgdBQE6AAAAAChiJUA/fvy4Xz3zzDNis30deFnZT6vJqL2xY8ea7p+RkeG6Q9fs2KNGjRKb7evQPDY2Vrp169biNbt27XJ9iaEF2G+++WarxkXr37Jly7zex71Pev3359i4B+jNf6aFmLGxsabH2bVrlyt41juXVueQzWaTV1991at9Xn31Vdc+eudK60N4eLhs2rTJq7bCw8Nl165duu3ojaNW9zPPPNPiZ1rw7Gkebdq0yXWumtf55ptvuurKyMgwbUcL2/VqMauz+Xw12tfTXDh+/P/ea3pj5e0cMRtvfyBAD37BFKAPGTLE8Ivv0NBQKa+oUD6ebYUA3ftQ70hurutRMoEWGxsrc+fNk6tlZcrnyPIVK2Tw4MFt0u/evXvLrL//PaAXEFgN0FeuWiVhYWGW+mEUoL+1eLHhPg8//LDyc615ZfZswzr//Oc/B/y95qvjeXl+uxvZWyNGjFB2wcs7774rAwcObJN+3nrrrfLa3Lly+coVpXNzy6efygMPPNAmfe7Xr58sTk3VrSPfbhygz503T+kYOUV/I0DXR4AOAAAAAIpYCdCPHTvmVxMnThSbzSb9+/e3tJ9W06ZNm5r8+5w5c8Rm+zo0XLNmje6+c+bMcYWOno69aNEisdlsrnBv1KhRuq/r06ePhIeHS//+/SU8PLzV46LVlp6e7vG1mzZtco2jzWaTPn36yM6dO3X77a+x0cZj0aJFuvVo+8+ZM0d3//T0dOnTp0+T+dWa8XJva+LEibr9P3bsmOzcubPJWI0dO9awTS1U7tatm+F5mOb2Bfe0adN0+2k0jlodEydONJx34eHhuu0eO3ZM1qxZ4+q3XhvHjh2T/v37e+yDVke3bt1M543ZWBmdw507d7ouBujfv3+L96v2Gm0+2Ww23bnp7RwxG29/+PnPf95kzhKgB59gCtAXp6aafmn+7LPPKh/PtkKA3pRR8JmVnS09e/Zsk9DGXXx8vLJwrryiQsaMGdPmfbbZvr5YK1AXslhZwj317belS5culus3mkf2M2cM72Tv0qVLu7jLt6GxUe6++27Dvn2wcqVf3mv+DtA/XLNGevfurWS+3nvvvbJ127Y2fW+6/33XlkaOHCn1DoeSuRnou87N+tz8bvR8O3egdxQE6AAAAACgSDAG6FrI2zwU3LlzZ5MwdejQoTJx4kSZOHGiDB061BXm2Wz/F4p7Orb7GBgFwmPHjm3SbmvHxb0trf7mRo0a1SKE7t+/v2l47K+xcQ9dtTbcx8b9C7M+ffoY1uz+utaM186dO11hsftYuI/X0KFDm1wcYBQ6G42Xez/Gjh3bYrysBrpmAXrzMezWrVuTueDeV7P55h5g650L7WdmF1VofQgPD5exY8e69tebr3r7r1mzpsm4u8+7UaNGNfmZ0fvL2zlCgA5PgilAt585IzfddJPhl9/f/e53JfXtt5WPaVsgQG+qefBZ73DI9BkzJCQkxGPIEhYWJvHx8TJy5EhJSkqSufPmycJFi2TqtGkyZswYGTFihE/PJ+7Vq1ebh+jlFRWuFXG81a9fPxk2bJiMGzdOps+YIUvS0mTmrFmSnJwso0ePloSEBEvhV6BCdG/vQN+1e7flO8+N5pG7//f//p/hfrP+/nel7zmniGzIzDSs74477pCy8nK/vNf8GaAfz8uz9KzzqKgo6devn4wcOVKSk5Nl/oIFMnfePElKSpIRI0ZIXFyc5SXRo6Oj5XheXrt7b4aEhEh8fLyMGDFCJkyY4HpvTp8xQ5KSkiQxMVHi4+O9+ozTjBw5ss1XaklKSrJ0PkJDQyUuLk6GDBkio0ePlqnTpsni1FSZOWuWTJgwQYYNGyZxcXFe9zsqKqrJ8+Dz7QToHQUBOgAAAAAoYiVAP3r0qF8tXLjQdee2lf20AHHq1KktfvbZZ5+1CFPd9e/fX5YuXSpHjx51hXf9+/fXbevo0aNNltHduHGjYT+01yxcuLDV42L1S9A+ffrInDlzPLbrr7HZuHFjk+DTZvs6CHZ/zWOPPWZ4nG7durnq1ca3T58+8uCDD7Zq3ObMmdMkMNYzZMgQ+fDDD71uc+LEiS366t4Ps/O9dOlS1xjqtas3bs3nlVF/wsPDTfd1P+cPPvig6Tn3NB56F2rozddA1eCpfW/G2x8I0INfMAXoThGPd9ZGRkbKiZMnldcZaAToTTUPPj3Nk9DQUBk5cqSsyciQ6poar8d8+owZlpaabssQ3UpAl5CQIHPnzZOzBQVet700PV1GjBjhVZgeiBDdmwC9uqbG6xUHQkNDpWfPnhIXFyeDBg2SxMRESU5ONjz+uk8+MWzrrrvuEkdDg9L3nVlQ+eL06X57r/krQC8pLfUqPI+MjJSp06ZJSWmppbbnzpvn9YUvPXv2DGiwXFhUJP369fNYR0hIiAwePFgWp6aaPsfb3aXiYlmcmiqDBw/2KlQO5CoRzZm9Z5u/F4cNGyb/eP11OXb8uFdt5xw6JLPnzJF77rnHY/v9+/eX3Xv2iFNYwr0jIUAHAAAAAEWsBOi5ubl+l52dLQsXLrS0z7vvviuZmZmSmZlp+JrMzEyZOnWqPP300/L000/L7NmzW7x+9erVrp+/++67hsfSXmPWB0+vsUJryxNtHKy274+xcW/D6PxlZ2fL7NmzXe1MnTpVVq9ebTh2s2fP9sv4rV69uslxtRqzs7N9btN9HpjNl+ZjZNQvrT1v2nn33XebnC9f+qK9z8zOhdm+2njOnj27xbG9nfu+1uBt+2bj7Q8E6MEv2AL05r+HjQKXNRkZymsNJAL0lgGY9pqZs2aZBlRTp01rdYD08bp1hkt6N9cWIbq34XlcXJzs2r27Vcc6W1Dg1TLUCQkJXl+c4A1vlnB/7rnnTGu68cYb5fe//728tXix5Qtt6h0O0yXS12/Y0GbvseYKzp2Tm2++WbeuH/zgB7Jn716/vdf8FaBPmjTJ9FzdfPPNMnXqVDl85IjPxygpLZV3ly6V3/3udx4v/Jg8eXJAzk1hUZFXnxWDBg1q9Z3wx/PyZPDgwV4dK9DLuZu9X92NGjWq1Re9fb5vnwwaNMj0OPHx8VLvcEi+nTvQOwoCdAAAAABQxEqAfuTIEQDolAjQg1+wBehO8X5J2JSUFL8GeO0JAbp+gL512zbDuzDj4uL8+qzqeodDFi5a5NVy4QkJCQEd82HDhpkePzQ0VGbPmePX0Gzzli0eg0GzO7qt8nQH+sGcHMNzr/W/tRdO/P2VVwxreOqppwJ6js38a8kSw7oeeughn9oMZIC+fsMGuf766w1rHjJkSKsv9GhuSVpai9WD3F133XXy4Zo1fj1mvcPhccWKyMhIv39mL1+xQrp27Wp63Nlz5gRsPi5OTfX4mRgWFiZL09P9etz5CxaYfh6PGTNG8u0E6B0FAToAAAAAKGIlQD98+DAAdErNlyQlQA8+wRig59vtTR4lYuaOO+6Q1+fPl4uXLimv258I0FsG6GbLd0+YMCFgd1weyc31ainqxampATn+P15/3fS4cXFxsnLVqoAcO+fQIfnNb35jeOzrr79ePlq71i/H8hSgJyYm6v4sPj7eb8+4PpiTIzfccIPucXr37u31kvj+ZvZImLR33vGpzUAG6GYrGHTt2jVgKzZ4eub6kCFD/Hq8v/3tb6bvzUGDBsnmLVsC0tftO3aYrpjQs2dP2bR5s9+PW1hUJJGRkab97tevX8AetZJvt5te2JOcnNxuf3c6RX8jQNdHgA4AAAAAihCgA4BnBOjBLxgDdKeI6d2memJiYmT+ggXKAq5A9L+9hgAqAvSuXbsarkwwYcKEgPe5sKjI452mUVFRXj/X2FvZn31melftHXfcIZ+sXx/Qvh/JzZUHHnjAsIZhw4bJ+cLCVh/HLEA3Wnlg+owZfr9w4pFHHjGsI/XttwM+15r7fN8++cEPfqBbT1xcnM9hdKAC9DNffSU//vGPlY3h0vR0w7uUw8PD/Xbn+0dr15qG9UOHDpXszz4LaF+zP/tM7r33XsMaHnjgASm9etWvxxw3bpzp5+B9993XqmX5vbF7zx656667vP77QMMz0IMLAToAAAAAKGIlQD906BAAdEoE6MEvWAN0p3y9bPFNN91k6Qvy73znO3LvvffK9BkzZNv27UE7PwnQvTNy5MiAP+tXU15RIbGxsab1jBkzxq/HNFu6PSoqym93XnvTd7O7PqdOm9bqY5gF6HrPP05KSgpIX9OXLTMNJNtivN299PLLhvU8++yzPrcbqAB9TUaGYb1xcXFtMmZmIa8/5qqnpdtjYmICdpd9c4VFRRIVFWVYy/wFC/x2rPeWLzd91vwdd9wh23fsaJN+b/n0U7n99tsJ0DswAnQAAAAAUMRKgJ6TkwMAnRIBevAL5gDdKSJZ2dleLZ9tFmSkpKRIVnZ2mwWt/kCA7llCQkKbn9Mjubken4nur+ewL01PNz3OmoyMNu37rt27DVeFCAsLa/Xzx+fOm+f1uX/sscfk8pUrAennxUuX5Gc/+5lhuLz388/bbMxramtl4MCBurVce+218u+tW31uO1ABull4PX3GjDYZt3y78XOwe/bs2er2p8+YYdh+SEiIfL5vX5vNEaeIrFy1yrCeqKgov3xO1jscphfRhIWF+e2zz1tWV6pR/bvTKfobAbo+AnQAAAAAUMRKgH7w4EEA6JQI0INfsAfoTvn6ubYxMTE+h+juX/APGjRIpkyZIh+vWyclpaXK+2aEAN1cdHS0rN+wQUn/5y9YIN/85jcNa3vmmWdafYyKykrTJYonTpyopO8vvPCCYU0L3nijVW2b3YHuLiYmptVhvScpKSnKQ2CniKz9+GPDOu6///5WtR2oAN1suf+2fM/+7ne/M6zjwMGDPrd7Oj/f9LEKL738cpv10d2TTz5pWFPaO++0uv23//Uv0/fl3195RUm/p0yZ4vXfANyBHlwI0AEAAABAESsB+oEDBwCgU7rtttsI0INcRwjQnSJSXVMj02fMMF0+1hexsbEyZswYWZyaKidOnlTeTw0BurmUlBSlY+BpafXW3vG5ITPTsP3o6GiprqlR0u96h8NwRYj4+PhWte3tHehvvvVWwPu5dds2ueaaa3SPP2DAgDYb//HjxxuOwxv//Ger2g5UgK633L7mSG5um83VJWlphnWsXLXK53YXLlpk2G5bLVGv51JxseHvx2HDhrW6/VGjRhn2+84775SCc+eU9Pt0fr786le/IkDvgAjQAQAAAEARAnQA8IwAPfh1lABdc+LkSRkyZIhfQ3R3MTExkpSUJJu3bFEWUjqFAN1MdHR0wO9Abs35sdlssiEzs1XtJyYmGrb9yuzZSvv+t7/9Tbeua6+9VrZu2+Zzu94E6Pfdd59cLStrk34OHz7csI6P1q4N+PHz7Xa56aabdI9/0003yanTp1vVfqAC9J49exqOW1subX48L8+wjilTpvjUZk1trdxzzz2G7frjTu/WGDt2rG5d1113XavG/mxBgelS6ctXrFDab7MLjtrT706n6G8E6PoI0AEAAABAESsB+v79+wGgUyJAD34dLUDXbN6yRSZOnCi9e/cOWJj+k5/8RBITE+WfCxdKzqFDbdo/AnRjL7z4ovL55xSRkSNHGtb42GOP+dzujqwsiYyM1G331ltvlZOnTint985duwzra83KAN4s4d6Wz32fv2CBYR1PPPFEwI//5ltvGR5/woQJrW4/UAH6vffea1h3a5f5t6KqutrwAoT//d//9anNVatXG/Zt8ODBbXZxh5E1GRmG9c146SWf2505a5Zhu/369VPaZ018fDwBegdDgA4AAAAAilgJ0Pft2wcAnRIBevDrqAG6prqmRpakpcmwYcMkLCwsYGG6FhTMX7CgTe5+JkA3lm+3K593ThH5eN06wxrDwsJ8XsY9KSnJsF1f75z1t8GDB+vW17NnT5/b9HQHeu/evaX06tU26+OXJ07Ij3/8Y91aYmJi5HR+fkCP/5vf/MZwLNZ98kmr2w9UgD5mzBjDuseMGdOm8/RgTo5s3bathV27d/vU3ogRIwz7tjg1tU37ZiQmJka3vtjYWJ/aq6mtlTvvvNOw3+1hWXSniLw+f77H3x3toVa9jQBdHwE6AAAAAChCgA4AnhGgB7+OHqC7q66pka3btklKSorExsYGLEiPjIyUpKSkgD4znQBdnz+O4U9GzwO32WxyMCfHpzZvv/123fa+/e1vy85du5T32SkiL738smG/c48e9alNTwH66NGj27yf48aNM6xn0ZtvBuy4O3ftMrwgaPDgwT5fnOEuUAG62d3KMTExSh+N0RqXioulW7duuv3q1q2b5Nvtymt0isj48eN1a4yIiJBz589bbm/v558bns/w8HA5cPCg8j47ReSLL780fXwAAXrwIUAHAAAAAEWsBOiff/45AHRKBOjBrzMF6M0dzMmRhYsWyaOPPio//elP/R6kd+nSRZ577rmALKlNgK5v4aJFyueVO7Nnlf9z4ULL7R3JzZVvf/vbuu3dfffdyvur+WT9esN+f7BypU9tegrQVZz7D9esMazH12XAvWG2nP3sOXP8coxABehL09NNz+OTTz4ptXV1yuewVRs3bTLsU2JiovL6NItTUw3r3PLpp5bbW5KWZtje8OHDlffX3eOPP06A3oEQoAMAAACAIlYC9L179wJAp/Szn/2MAD3IdeYA3V3p1avy761b5dXXXpPExES5+eab/RakDxo0SJamp/u1XgL0lr71rW/J8bw85XPJ3Wtz5xrW68tzqt95913D9l6cPl15fzUF585Jly5ddOt84YUXfGrT0zPQzxYUtHk/KyorJSEhQbee733ve/LZzp1+P2Z5RYX88pe/1D3mj370Izl85IhfjhOoAN3ss8vfFwG0JbM7699avFh5fRqzO8bnL1hgub3k5GTD9ua8+qry/rpLX7aMAL0DIUAHAAAAAEWsBOh79uwBgE6JAD34EaAbO56XJ4tTU2X06NEel371RnJyst9qI0Bv6ZZbblE+Z5rbum2bYb2/+tWvLLc3YcIEw/aO5OYq76+7fv366dY5YsQIn9ozuwM9JiZGWT9fnD7dsK6p06b5/XirP/zQ8Hh/+tOf/HacQAXoTjFfmcFms8l3vvMdGT9+vOw/cEDpHLZi2LBhhv0pr6hQXp+7qKgo3Tp9uahnyJAhhv1uL4+U0BzJzZVvfetbBOgdBAE6AAAAACjibYAeFhYmu3fvBoBOiQA9+BGgey/fbpeFixbJ4MGDJTQ01KcQPSkpyS+1EKD7L5gNNKNnVYeGhlp+VvXAgQN127ruuuuk+PJl5X11d8899+jWevPNN/vUnlmArnL5+j1790pkZKRuXfHx8VJWXu7X440dO9ZwHN7/4AO/HSeQAfrBnBwJCQnx+HkZFRUlS9LS/PJM90C6WlYmMTExun1ojxf29O3bV7fWu+66y1I7ZeXl0r17d922wsLCpOjCBeV9be5//ud/CNA7CAJ0AAAAAFCEAB0APCNAD34E6L4pr6iQpenpEh8fryREJ0BvafqMGcrnhR6z1Qvy7Xav2ykpLTVsJzY2Vnk/mxs5cqRhvZeKiy23Zxag+/POa188+OCDhrWtWr3ab8f58sQJw/n0y1/+Uq6WlfntWIEM0J0i8sQTT3j9mXnbbbfJ888/LzuyspTPaz1mn8fDhg1TXl9zgwYN0q01NDTUUjtHcnMN+92zZ0/l/dQzatSodvu70yn6GwG6PgJ0AAAAAFDESoC+a9cuAOiUCNCDHwF6663JyJA//OEPEhER4XUg1No73QjQW/p43Trlc0GP2UUWn+/b53U7x44fN2zn0UcfVd7P5v785z8b1uvLc7rNAnTVz39/+1//Mqxt7NixfjvOgjfeMDyOr8+WNxLoAP1sQYH06tXL689MTUJCgkydNk2ysrPbzZ3pGzdtMqz3ueeeU15fc7/5zW8M671SUuJ1O2aPqGiPFw44xfxzRPXvTqfobwTo+gjQAQAAAEARKwH6zp07AaBTar4UJgF68CFA959Vq1cbLlvdXGxsrOzes8fnYxGgt7Rn717lc0CP2bORP/33v71up/nfoO7i4uJk9OjR7YrRktY2m02ysrMtj+PUadPa7ZwvOHdO+vTpo1tbjx495Isvv/TLce6//37DULs1nydW3mv+CtCdIrJv/37TlQo86d69u/z2t7+VmbNmyeYtW6SktFTJ+V++YoVp4K/6vWjlvZlvt/ul3/56XIm/LUlLa7efI07R3wjQ9RGgAwAAAIAiVgL0zz77DAA6JQL04EeA7l+nTp+WZ5991vCZyO4ee+wxn49DgN5S3hdfKD//eh599FHDmj9au9brdtZ98onPQWN7Y+XCAY3ZnaMfrlmj/DxPnDjRsL75Cxa0uv3tO3ZIaGiobvsPPvig3/vTFgG6U75+HIbZRSZWREZGyogRI2TuvHlyJDe3zc79PxcuVP6e8pejx475pd/t9ZEaazIyDGvmGejBhQAdAAAAABSxEqBnZ2cDQKdEgB78CNADY+WqVV6FFb7ciesUAnQ9vjxXuy2Y1WzlXC1NT1cervmLL8vtmwXom7dsUX6eMzduNKzPH8tZ//Wvf23T93xbBehOEal3OGRJWpp07drVr/MsOjpaRo0aJYtTUwP6+fDSyy8rf0/5i5WVDMz6/fdXXlH+ntRjtuw8AXpwIUAHAAAAAEUI0AHAMwL04EeAHjivzJ4t11xzjWlY8dRTT/nUNgF6U9dee61U19QoP+d6nnzyScNztXDRIq/beX3+fOXhmr+seP99y+NoFqD7e/lyX91777269V1zzTWybft2n9u9UlIiP//5z3XbvuWWW+R8YaHf+9KWAbrGfuaMvDxzpvTt29fvcy46OloeffRRWZqeLkUXLvi17uTkZOXvKX+xcjHKM888Y9hOewij9Zj97mwPNettBOj6CNABAAAAQBErAXpWVhYAdEoE6MGPAD2wzJ7bbLPZJCoqSuodDsvtEqA3FRISovxcW63Z6rnyNJeCiS9z1Kz/+Xa78vPsFJFXX3vNsMbnn3/e53ZXvP++YbuTJ09u03kbyABdU15RIUvT02XEiBGGy9a3RlRUlMycNctvF92YvceDjZXVIfz12daW8u32dl2z3kaAro8AHQAAAAAUMQrQd+/Z0+R/tLt06SIffPABAHRKN998c5PPRAL04EOAHlgnT52SW2+91TSwWLV6teV2CdCbCg0Nbbd3oD/++OOG52pperrX7cyeM8ewncjISOnZs2fQWLlqleVxNLsDPd9uV36enSJyJDdXfvSjH+nWeNttt8nlK1d8avdPf/qTbpvXXHONT8+Tb817rS0CdHdamD5mzBiJjY31a1gcExMjy1esaHWNEyZMMDxGVFSU8vdboN6bTz/9tGG/F6emKn8/6sn+7DPDmrkDPbgQoAMAAACAIs0D9HPnz8sXX34pe/bu9esXNwDQkWzfvl2KLlwgQA8iBOiB5+nO4QkTJlhu0+w5rqoD9J49e+rWFehnoBcWFSk/13rGjBljWPPajz/2up23//Uvw3YmTZqkvJ+BFgwBulNE/vjHPxrW6UtYe/TYMcNngw8fPjxg/WgvAXpzJaWlsiEzU6bPmCEjRoyQ6OjoVv/tkpCQ0KrPD7PP+PkLFiifk4HywgsvGPb7nwsXKq9Pzyfr1xvWTIAeXAjQAQAAAEAR9wD9almZnC8slC9PnJC9n3+uPKACgPZq+44dUnThgpSVlxOgBwkC9MArKS2VsLAww/fNkCFDLLfZnu9A7927t25dgQ7Q8+125efaas1bt23zup1Vq1cbtvPYY48p72egBUuAvnzFCsM6//jHP/q13wveeCNg/WivAbqeswUFsiYjQ5KSkgxXwPCkV69ePs+j1+bONWz3xenTlY9PoJjNzRkvvaS8Pj3vLV9uWDMBenAhQAcAAAAARbQAvbqmRsrKy6WwqEhOnjol+w8cUB5QAUB7lZWdLRcvXXJ9sedoaCBAb+cI0NvGkCFDDN83t99+u+X22nOAfuONN+rWFegAfdfu3crPs56hQ4ca1nzo8GGv29m8ZYthOyNHjlTez0ALlgD9SkmJ/PznP9et84c//KHkHj3ql/kTExMjJ0+dClg/gilAb66ktFTWZGTI6NGjTS9eai46OlqO5+VZPp7Z6hATJ05UPh6B8q8lSwz7/cwzzyivT8/CRYsMayZADy4E6AAAAACgSKPTKQ2NjVJTWyvlFRVy4eJFybfb5dDhwxIdHS033HCDdOnSRaKiouS/oqLkv/7rvwCg04iKipIuXbrI9ddfLzfccIPceOON8qMf/Uh279kjl4qLpbyiwhWgNzqdyj/TYay9B+hnCwpMn9daUlqqfAy9YRb8RkdHW26vvQboNbW18p3vfEdJgL4mI0P5edYTFRXll+DXbBWku+++W3k/Ay1YAnSniEyZMsWw1tfmzvW6nS2ffirf+ta3dNsZP358QPsQzAG6u+qaGlmanm56EZO7rl27SnlFhaVjmK0O4cuqA8Fi9YcfBl2/n3/+eQL0DoIAHQAAAAAU0QL02ro6qayqkuLLl+VsQYEcz8uTz/ftk23bt8sn69fLmowMef+DD+S95cslfdkyWZqeDgAdVvqyZbJ8xQpZuWqVfLR2rWzctEmysrPlYE6OfHnihJw7f16ulJRIZVWV1NbVEaAHgfYeoBecO2cadmzeskX5GHrD7Bm53/3udy0HNu01QC+6cMGwrkAH6M8995zy89zcF19+aVhv9+7dpay83Ou2zhYUGLbVq1cv5X0NtGAK0HdkZcl3v/td3VqtPLJh8uTJhn3+eN26gPahowTo7pa9957cc889HkP0F154wVK7WdnZhm358oiOYBGM/R48eHC7b2Kb8QAAIABJREFU/N2p0dsI0PURoAMAAACAIlqAXldfL1XV1VJSWiqFRUVy6vRpOZKbK3v27pVt27fL5i1bZP2GDfLxunXy0dq1ANChrf34Y1n3ySeSuXGjfPrvf0v2Z5/Jvv375djx42I/c0YuXLwopVevSlV1tdTV10tDYyMBejvX3gN0p4hp0LFw0SLlY+iNJWlppv04W1Bgqb2t27a1yxDgSG6usgD9vvvuU36em1v3ySeG9Q4dOtRSW9U1NfKTn/zE8CKMU6dPK+9vIAVTgO4UkREjRujW+o1vfMOrC38uXLxo+Dzvu+66S+rq6wNaf0cM0J0iUu9wmF7QpPWxsKjI6zZP5+fL9773Pd22YmJiOmzQWVJaajiG7fWinsjIyHb5u1OjtxGg6yNABwAAAABFGp1OaXQ6pd7hkJraWikrL5fiy5el4Nw5OXnqlBw9dkwOHDwoe/bulc927pSs7GzZkZUl23fsAIAOa0dWlmR/9pns2r1bPt+3T3IOHZLjeXmSb7dLYVGRXCkpkYrKSqmprZV6h4MAPQgEQ4Deo0cPwy+8g+X5sunLlpkGNlbCGqe03zvQU99+W1mAHhoaKvUOh/Jz7c4s9E1KSrLc3vDhww3bW/vxx8r7q2os8+125fU1Z/as5UmTJnncf2l6uuH+r8yeHfD6O2qArklOTjb9TLb6/oyPjzdsa9/+/cr7GyhGF3lcc801cujwYeX1udt/4IDpOWcJ9+BCgA4AAAAACjU6neJoaHDdhX61rEwuFRfLufPnJd9uly9PnJDjeXmSe/SoHMnNlUOHDwNAh3b4yBE5kpsrR48dk7wvvpCTp07Jma++ksKiIrl85YqUlZdLdU2N1NXXu5ZvJ0Bv34IhQL/tttsMv/C+//77lY+hN16fP9+wD126dLH8PjG701tlgD5hwgRlAbrNZpNdu3crP9fuzJYLXpqebrm9lJQUw/ZenjlTeX8DKdgC9FOnT8tNN92kW++tt97q8aKZRx55RHffG2+8UQ4dDnww2dED9IuXLkliYqLhnPrZz35mqb0xY8YYtvXOu+8q72+gGK20YLPZZPmKFcrrc7d8xQrT3x/cgR5cCNABAAAAQCFtGXftLvTKqiq5WlYml69ckQsXL8q58+flbEGBnPnqK7GfOSP5djsAdHj2M2fkq7NnpeDcOSksKpKLly7JlZISKSsvl6rqatezz7W7zwnQ27dgCNDvvfdewy+8//u//1tOnDypfBw9MVsyODY21nJ7J06eNGzv1ddeU9bPu+++W2mA3p5WJMj74gvp0qWLYa179u613ObKVasM2xsxYoTyPgdSsAXoThEZP368Yc3vLl1quF/OoUNyww036O73xz/+sU1q93eAXl1TI/l2/b8rSkpLlZwfs5U8QkJCLLU1f8ECw7Z8WW0iWLzwwguG/X7iiSeU1+fO0+8P7kAPLgToAAAAAKCYe4heW1cnVdXVUlFZKVfLyqSktFSulJRI8eXLUnz5slwqLgaADq/48mW5fOWKXCkpkdKrV6WsvFwqq6qkuqZGauvqmizdTnje/gVDgG52Z5/NZpPFqanKx9ETsy/ufQmWzZ49O3XaNCV9LK+okNDQUKUBemRkpFTX1Cg/304xX4I7KirKpzbNLpwIDQ2VS8XFyvvtlK+D/kGDBulKTEz0qc1gDNDXfvyxYc1m4/DK7NmG+614//02qd3fAfrxvDzDPrXVRQHNXb5yxfBCBZvNJkdyc71u6/N9+wzbiY6ObjePl5i/YIHhe3PChAmW21uTkWHY75iYGOX91ZSUlpr+frLZuAM92BCgAwAAAIBiWoDuaGiQeodD6urrpaa2VqpraqSquloqq6qkorJSyisqAKBTqKislIrKSqmsqpKq6mpXcK4t2054HlyCIUDfvGWL6Zfe8fHxysfRk+joaMP6R40a5VObRu0lJycr6ePi1FTT89QWAXp7CUGcYr608bhx43xut2fPnobtzp4zR3m/nSIyZMgQwxp9vRs3GAP0mtpaGTRokG7N119/vRw4eLDFPg2NjYZL/8fHx0vp1attUnsg7kC/8cYbddvs3bt3m/WruTvvvNNwXn28bp2l/kVFRRm2tXLVKuXz0SkivXr1Mqxx4aJFltu7VFxsGkyvychQ3meneP791F5+d+htBOj6CNABAAAAoB3QgiAtSHcP0zW1dXUA0Glon331DofUOxwtgnPC8+ARDAF6YVGR4bOEbTabXHPNNfLvrVuVj6URTxcA/P2VV3xqNywsTLe9hIQEJf2Mj49vFwF6e7ig4sTJkxISEmJYY2ue1T59xgzDdn/1q18pD1W+PHHCMCi12WySuXGjT+0GY4DuFJGXZ8609N7fkJlp+Pq2XF0iEM9Aj4uLC8h7ojXMnoNuNVCdNGmSYVu+XijlTzuysuQb3/iGbn29e/eWk6dO+dSu2cVCcXFxyvvtFM+/nwjQgw8BOgAAAAC0E+6hUENjYxNaqA4AnYn75yDBefAKhgDdKeYhh81mk5EjRyofSyNJSUmmtfv6DPehQ4fqtnfjjTfKhYsX27SPWz791DQwbssA3WazyaI331R6zv/0pz+ZjkNdfb3PbRcWFZmO9YbMTKV9Nwu6W7Okc7AG6Pv27ze8M/nuu+9usbT3008/rfvaiIiINg2ZAxGgjxw50vAcTpkyRcn5GTVqlGFNy1essNTWkdxc08+l43l5Suei2e+i1jyn/Z133zXt99L0dKX9TnvnHfnmN7/p8fcGz0APLgToAAAAANAOuQdFANDZqf5MRusES4C+JC3N9Ivvb3zjG/LW4sXKx7O5Xbt3y49//GPDugcMGOBz22ZhSFZ2dpv209MFDm0doP/iF7+w9Pxif/pg5Uq55pprDGt76eWXW32MYcOGmYbUqp4DX11TY/q4gtYEVMEaoDtF5Pe//71h7Z+sX+96XcG5c9KnTx/d1z3wwANtWnMgAnSzZbRVPSfc7M5kXz5HjS5s0s5heUWFkjm4Z+9e+clPfqJbV3h4uGzfscPntj0tXx8XF6fsGfDVNTWmj71wxx3owYUAHQAAAAAAAEDABEuAXl5RYfoFvc1mk6ioKLlUXKx8TN15CnxTUlJ8bjvtnXcM223N3YRWpS9bJtdee227CtBtttY9Z9xX9Q6H9OvXz7CmkJAQOVtQ0OrjfLxunWnfVd3NO3vOHNOAtDXBfjAH6GZ36Lq/V/+1ZInh6/61ZEmb1hyIAD3n0CGJiIgw7GPq22+3aR+P5+WZXvCR98UXlttcuGiR6XtzcWqqkjk4YcIEw5qGDRvW6vY9rbTSmt91rTF16lSvf2dwB3pwIUAHAAAAAAAAEDDBEqA7xXMwoQUBqu50a25DZqbHZc0P5uT43H6+3W7YbmRkZJvchWzl7r62DtBtNpusXLWqTc/5uHHj2iREqnc4JDY21vA4ISEhbX4H/sGcHAkNDTWsqbXP7w7mAL2wqEhuvfVW3dpvvvlm+ersWXGK8XLiffv2lXPnz7dpzYEI0J0ikpCQYHgeY2Nj2/Tz2+x3SlhYmE9tlpSWmobykZGRUlj0/9m7/+ioyjvx47Pb6W7apiRp093sFjF7EmvsQk/api2ugGOb07A1bVnNCtXYZrfplmh0U40QaSQKSERcI6AEiYWttESJghJ+tNASJJYoyI+FVgQkIwQJmEiUaAKJzef7B9+bZsJz78xk5t5nfrzvOa8/Cslzn+feyVDznntvu6PnctPmzZbvS+F47MOBgwf9/nvn9OMldjQ3W74nDccV6NGFgA4AAAAAAADANtEU0Dvffdfy1tWG//zP/5Rjra1a5/ri+vVy1VVXWc7zzjvvDHk/Ho/HdPzFS5bYvk5/wVh3QL/ssssciyLzq6st5zJp0iQ5+uabYdvfzpYWy/2lpaU59szls11dkpmZaRkNz3Z1hbSPaA7oAyJSXl5uOv/V9fVyoq3NNECWl5c7Pl+7AvriJUssX7ehftAiUP4+/BPKHSxW19dbrjErK8uxiN7q9VrevSUrK8uR17jT70mvHzokycnJl8xh9OjRMRHQz3V3E9B1TwAAAAAAAABA7IqmgD4gF68oCyScTpgwQduzZg8cPGh5BaIRocJxu/naZctM9/FP//RPtl3x1/3BB3L33XcHFbPtDOiJiYmSmJho+nd2PxN+TUOD36sv1zc2hn2/d911l+U+x48fb/tVn6/u2iU33HCD5Twef+KJkPcT7QH9wMGDpvOfPHmy5QcwnL6bwIDYF9D7+vstP2zhdrtt/3kdEJGKigrL1+yu3btDWuMPf/hDy/EnT54sO1tabF3jlq1b5Vvf+pbpHEaNGiW/Xr06bPs7191tGahdrosR3e51m92a3+12y5qGBtO5RVtAP3/hgvb56kRABwAAAAAAAGCbaAvoAyJSWFgYULDNzMyULVu3Ojq3pbW1Ad0ydmltbVj219Pbq7zKzmDHlY59/f2Wz7s1C8l2BvT09HTL54InJiaG7ZgPP/7l5eV+43lBQYEtr7ezXV0BBattTU227P/1Q4csY2g41x7tAX1ARHJyckx/ZszO4/jx47XM1a6APiBiGTGNn1c7I7rVa8nlcklOTk7I+2j1ek0/1DP0/TmUUG9lR3Oz3w9ylZaWhn2/a9et8/vvX2Jioi0fKBoQkW1NTabrnj59urR6zR99QkCPLgR0AAAAAAAAALaJxoB+rrvb8jm6w02bNs322+UeOHhQpkyZEtB8CgoKwvqcX3+3Dk9PTw/bbXP37tsn48ePN93X7Koq09si2x3QB0RkdlWV5bHIz88P22th7759kp2d7fd823275vWNjX4DvhGPQr2NuqGvv1/mV1f7/bDI6NGjw7bPWAjojy1aFPD7lsGJRzGo2BnQB8T6WehGZJ1fXR3W98pz3d1SWlpquV+32x22qG31jPWh+ysvL5ee3t6w7LOnt1cqKir8viekp6fbdpeWQB614na7paioSE60tTlybrOysuRsV5e0emMjoPMMdAI6AAAAAABxbX51tXg8HltFwi+LAOgTjQF9QET+9PrrcuONNwYcocaMGSPFxcXyzLPPyrtnz4ZlDh/29Ej9M8/ID37wA/nkJz8Z0DyKioqk1esN67Ho6+/3G3ITExOlrKxsxCH3nY4OqaystIwyZWVlMiCiNaAPiEhBQYHlsUhNTZWHFy4c8bHY0dwsxcXFAUXrtLS0sAUiK4HcQt7luhi0l9bWjvjxAT29vbJi5UrJysryu69wX0UcCwH99UOH5PLLLw/4fSsjI0MOHzmiZa52B/RT7e1+757gcl28k8jTq1aFFJh7entleV2d5TPPDfOrq8N6HP1d7T70PezpVatGHLXPdXfL0tragNZo97PIg/mQW0JCglRUVIz4Pemdjg6/6x663lZvbAR0rkAnoAMAAAAAENduu+22gH/JOlLzHnxQ+zoB6BOtAX1ALv7iPJCQp4qI06dPl6W1tbJr9+6gwszrhw7J0tpaKSwsDChUDBXuK8+H2rV7d0ABNSEhQYqKimRpba3s3bfPcsxWr1eW19VJbm5uULco1x3Qz3V3y9ixY/0eC7fbLfn5+bKmoUFavV7Tc9Pq9crOlhbLq+t1RKrhAo3oxtpzc3NleV2dtHq9ltGu1euV1fX1Mn36dMvHBQxlxy24YyGgD4jIT37yk4BfQ7fddpu2edod0Afk4l0c/N3mfOhrqrCwUJbX1QX0vn2qvT3o121ubq4t79GBRnTjPXrKlCny9KpV0ur1Wq7zyNGj8vSqVVJcXBzwcXTqfSnYO8W43W6ZMGGCPLxwoRw5etR03L7+fmn1emXtunUyZcoUv3fBSExM9HnmequXgB4rCOgAAAAAAMSxioqKgH/xNFKzq6q0rxOAPtEc0AfkYiTxeDwhvxemp6dLTk6OeDweyc/Pl6KiIikoKBCPxyM5OTmSnp4ecIRRmTZtmm3x3PBoTU3AAXV4UElPTx9cayBXhQ5VWVnpszbdAX1ARE60tY3odZGWlibZ2dkjOg7Dx3EynhuCiejDJSYmSmZmpng8HsnOzpb09HRJTU0Nepzk5GRbnl8dKwHd3/O/h3rhxRe1zdOJgD4gFx9B4C+CqrjdbklPT5f09HQZP368z+vW37O/VYqKimx9jw4moquOeVZWls8aR/Lv0ejRox19Xwo2og+Xmpo6+G/T2LFjg34/yszMvGS9rV4CeqwgoAMAAAAAEMf8Pcs1HAjoQHyL9oA+ICIffPih/M+jj47oanS7felLX5JFixeH7fm2/iytrZUxY8Y4srYrrrhCltbWXjIHs9vJ2xnQVVFP1+viP/7jP+QPO3dq+3nY1tSk7WdhwoQJ0ur12rKuWAno7587J1dffbXfY3nddddpDWROBfQBuRjRv/3tb2t5zSYlJcmcuXMdeY9e09AQ0gdzQpGfnz/i26SH4lx3t5SVlY34gz0jlZubq1xvq5eAHisI6AAAAAAAxLHhAb2iokK2NTWFZPhV7QR0IL7FQkA3NG3fLjfffLOWOKHy4x//WFpeecXx47CtqWlEV2AGIzMzUw4cPKjcv44r0K2inlOviy9/+cvyxNKltt9pIBBtJ0/KnLlzJSMjw5HXelpamjwwZ450dHbatqZYCegDInL//ff7PaYPLVigdY5OBvQBuRhap02b5uh79Pjx431u7+2EQ2+8ITNnzpS///u/d2SNl19+uSx4+GH5sKdH6+upccMGufHGG21fb3Z2tixessR0va1e84D+aE2N1mM0IOqNgK5GQAcAAAAAII7dddddPr/Yee7550Mec9HixT5j3nfffdrXCUCfWArohvWNjZKfn+/4FW+G3NxcWd/YqPUY/On112XWrFlhvxrd4/HIY4sWyfETJ0z3reMK9OG3cFdZWltrOrdQuN1umTZtmparO/1p9XqloKDAttd6QkKCTJ8+3fKZxeESSwH9Dzt3yqhRo0zXk5aWJvv279c6R6cDumFbU1NYHsthJTMzU1bX12s9vgcOHrR1ncnJyVJWViat3sj62VheV2fLB7xGjx4ts6uq/L4Pt3q5Aj1WENABAAAAAIhjd999t88vdhqeey7kMQnoAIaKxYBu+MPOnVJZWSlf/epXbY0xLpdLrrnmGrn/gQe0XHFupdXrleLi4pCDRU5Ojqxdty6gq6vLy8ulqKjoEvOrq0NeTziiXtP27XLffffJNddcM+Lj8alPfUq++93vSs1jj8n/HTig/Tz7c6KtTR6tqRGPxxOWD5ZkZWUFFKvCae26dcrXVVFRUUR+eMGf2VVVpusJx89KqJbX1SnnVl5e7sj+tzU1SX5+viQmJoblPTozM1MqKysdv+LcnyNHj8r86uqQnhU+VHZ2tjxaUyNnu7q0r81MX3+/bNm6VYqLi4N+rvlQbrdbCgoKZNPmzQHv+52ODtOfux3NzdqPjWojoKsR0AEAAAAAiGN2BPTFS5b4jFlZWal9nQD0ieWAbujr75cdzc3y8MKFUlBQEJZn0I4dO1YKCwvl0ZqaiAsyZnbt3i3zq6vF4/FIenq6JCcnm64vNTVVpkyZIvOrqyNqfaFcga6ys6VFZldVSWFh4eBxGT52YmKiZGZmisfjkaKiIpkzd66caGvTfixG6p2ODlleVze45qysLNMPWLjdbklPT5fs7GyZPn26rK6vl1Pt7drXgPjR198v25qaZHZVlYwfP17S09MlISHB8v05PT1dpkyZIpWVlbKmocGROySEg/FBl6E/m2aBOSEhQdLT0yUnJ0fKyspk7bp1ER3Nrc7vlq1bpbS0VPLz8wfP8fAP+rjdbsnKypLJkydLaWmpLF6yJCbfi1QbAV2NgA4AAAAAQBwrLy/3+eXRmoaGkMdc8vjjPmP+/Oc/175OAPrEQ0BXOdHWJmsaGmTFypUyZ+5cqayslKKiIpkyZYp4PB6ZMmWKFBUVSWlpqcyuqpL51dWyYuVK2dHcLOe6u7XPP5xOtbdLq9crrV5vxF/JG+6AbvX6aPV6Y+5cB7ruVq83Ip7lDpjp6e2VVq93UCzG1KGGrjVefjbPdXdLq9cb1R9YCpZqI6CrEdABAAAAAIhj99xzj08geHbNmpDHfPyJJ3zGnDVrlvZ1AtAnXgM6opOu5zIDAGA31UZAVyOgAwAAAAAQx4YH9GeefTbkMQnoAIYioCOaENABALFKtRHQ1QjoAAAAAADEsRkzZoQ9oD+xdKnPmPfee6/2dQLQh4COaEJABwDEKtVGQFcjoAMAAAAAEMdmzpzpEwjqn3km5DGX1tb6jFlRUaF9nQD0IaAjmhDQAQCxSrUR0NUI6AAAAAAAxLGKigqfQLC6vj7kMQnoAIYioCOaENABALFKtRHQ1QjoAAAAAADEseEB/derV4c8Zu2yZT5jzpw5U/s6AehDQEc0IaADAGKVaiOgqxHQAQAAAACIY/fee2/YA/qyJ5/0GXPGjBna1wlAHwI6ogkBHQAQq1QbAV2NgA4AAAAAQBybNWuWTyD41a9/HfKYTy5f7jPmPffco32dAPQhoCOaENABALFKtRHQ1QjoAAAAAADEsZ///Oc+gWDVr34V8pgEdABDEdARTQjoAIBYpdoI6GoEdAAAAAAA4tjwgP70qlUhj7m8rs5nzPLycu3rBKAPAR3RhIAOAIhVqo2ArkZABwAAAAAgjlVWVoY9oNc99ZTPmHfffbf2dQLQh4COaEJABwDEKtVGQFcjoAMAAAAAEMfuu+8+n0Dwy6efDnnMp37xC58x77rrLu3rBKAPAR3RhIAOAIhVqo2ArkZABwAAAAAgjs2ePdsnEPzvL38Z8pgEdABDEdARTQjoAIBYpdoI6GoEdAAAAAAAosiu3btldlVV2Hg8Hp9AsGLlypDnuGLlSp8xs7OzpaioKCS5ubni8XjE4/HIps2btZ8HAIEjoCOaENABALFKtRHQ1QjoAAAAAABEkbNdXZKamqr85X442BHQwykzM1P6+vu1nwcAgSOgI5oQ0AEAsUq1EdDVCOgAAAAAAESZpbW1cRvQ1zc2aj/+AIJDQEc0IaADAGKVaiOgqxHQAQAAAACIMn39/TJ27Ni4C+i5ubnajz2A4BHQEU0I6ACAWKXaCOhqBHQAAAAAAKLQlq1bL/nl/vTp02XFypUhOXL0aMhzO9XeLtuamkJSXl7usza32y0HDh7UftwBBI+AjmhCQAcAxCrVRkBXI6ADAAAAABClfvzjH/v8cj8/P186331X+7xCdfzECbn22mt91vazn/1M+7wAjAwBHdGEgA4AiFWqjYCuRkAHAAAAACBKNW3fLpdffrnPL/hrHntM+7xCNe/BB33W9M///M+yZ+9e7fMCMDIEdEST8vJySU9Pv8SECRO0zw0AgFCoNgK6GgEdAAAAAIAodt999/nE5q985StRfavzV3ftkqysLJ81VT/0kPZ5ARg5AjoAAIB+qo2ArkZABwAAAAAgih0+ckSuvvpqn+A8Y8YM7fMaqTvvvNNnLd/85jel7eRJ7fMCMHIEdAAAAP1UGwFdjYAOAAAAAECUW1pb6xOd09LS5De//a32eQVrfWOjpKSk+KxlxcqV2ucFIDQEdAAAAP1UGwFdjYAOAAAAAECU6/7gA7nxxht9wnNhYaF89Oc/a59boM5fuCA33XSTzxp+8IMfSF9/v/a5AQgNAR0AAEA/1UZAVyOgAwAAAAAQA9a98IIkJSX5BOiV//u/2ucVqLqnnvKZ+2c/+1nZuGmT9nkBCB0BHQAAQD/VRkBXI6ADAAAAABAj7rjjjkueH36irU37vPx56/hxufbaa33mXlZWpn1eAMKDgA4AAKCfaiOgqxHQAQAAAACIEa/u2iVXXXWVT4h+cP587fPyZ+68eT5z/uIXvyiv7dmjfV4AwoOADgAAoJ9qI6CrEdABAAAAAIgh86urfWJ0VlaWvPLqq9rnZebVXbvkyiuv9Jnz/Opq7fMCED4EdAAAAP1UGwFdjYAOAAAAAEAMaTt5Ur71rW/5BOnS0lLt8zIz/Lbz1113nbSdPKl9XgDCh4AOAACgn2ojoKsR0AEAAAAAiDH/+8tf+kTpUaNGydp167TPa7gX16+X5ORkn7n+YsUK7fMCEF4EdAAAAP1UGwFdjYAOAAAAAECM+fPAgNx6660+YfqGG26Qc93d2udm6D1/Xm666SafOU6bNk36+vu1zw1AeBHQAQAA9FNtBHQ1AjoAAAAAADHot1u2yD/8wz/4BOonli7VPi/D8ro6n7l95jOfkQ0bN2qfF4DwI6ADAADop9oI6GoEdAAAAAAAYtTMmTN9IvX48ePljcOHtc/rrePHZdKkST5z++///m/t8wJgDwI6AACAfqqNgK5GQAcAAAAAIEYd/OMf5atf/apPqK6srNQ+r7nz5vnM6aqrrpLdr72mfV4A7EFABwAA0E+1EdDVCOgAAAAAAMSwxxYt8onVY8aMkW1NTdrm88qrr8qVV17pM6cH58/XfpwA2IeADgAAoJ9qI6CrEdABAAAAAIhh7549K9/97nd9gvV//ud/aptPaWmpz1w8Ho+caGvTfpwA2IeADgAAoJ9qI6CrEdABAAAAAIhxaxoa5BOf+MRgtHa73fKrX//a8Xm8uH69JCUl+QT0p37xC+3HB4C9COgAAAD6qTYCuhoBHQAAAACAOPDTn/7UJ1xPnjxZTp8549j+e3p75d///d995jB16lS50Nen/dgAsBcBHQAAQD/VRkBXI6ADAAAAABAHml9+WTIyMnwC9sJHHnFs/08uX+6z78985jPSuGGD9uMCwH4EdAAAAP1UGwFdjYAOAAAAAECcuP+BB3wi9pe+9CXZu2+f7fv1vvWWTJw40Wffd955p/bjAcAZBHQAAAD9VBsBXY2ADgAAAABAnDjW2npJyL7rrrts3++cuXN99nnVVVfJrt27tR8PAM4goAMAAOin2gjoagR0AAAAAADiyPK6Op+YnZqaKhs2brRtfy2vvCJf+MIXfPY578EHtR8HAM4hoAOQocDHAAAgAElEQVQAAOin2gjoagR0AAAAAADiSO/58zJ16lSfoD1t2jTbfkFSWlrqsy+PxyPHT5zQfhwAOIeADgAAoJ9qI6CrEdABAAAAAIgzGzZulM9+9rM+YXt5XV3Y9/PCiy9KUlKSz37qnnpK+/oBOIuADgAAoJ9qI6CrEdABAAAAAIhDP/vZz3zC9qRJk6TV6w3b+D29vVJQUOCzj6lTp8b9L2KAeERABwAA0E+1EdDVCOgAAAAAAMShPXv3yrhx43wC9wNz5oRt/CeXL/cZOyUlRdY3NmpfNwDnEdABAAD0U20EdDUCOgAAAAAAcerhhQt9IndmZqa8/Ic/hDxuq9crEydO9Bn7jjvu0L5eAHoQ0AEAAPRTbQR0NQI6AAAAAABxqv30acnLy/MJ3dOnTw953AfmzPEZMysrS17dtUv7egHoQUAHAADQT7UR0NUI6AAAAAAAxLFf/frX8rGPfWwwdn/yk5+UNQ0NIx6v5ZVX5IorrvAJ6HPnzdO+TgD6ENABAAD0U20EdDUCOgAAAAAAce4//uM/fIL39773PTnb1TWisW6//Xafsa699lp56/hx7WsEoA8BPbKdam+XbU1Npnp6e7XPEUB04z0GiAyqjYCuRkAHAAAAACDO/X7bNrnssst8wvdjixYFPc66F16QUaNG+YyzvK5O+/oA6EVAj2xr163zed8ertXr1T5HANHN6j1m77592ucHxAvVRkBXI6ADAAAAAAD5+c9/7vPLzJycHPnjn/4U8Pd/2NMjBQUFPmPcdNNN0nv+vPa1AdCLgB7ZCOgA7EZAByKDaiOgqxHQAQAAAACAHHrjDfnGN77h8wvNioqKgL9/2ZNP+nxvcnKyvLh+vfZ1AdCPgB7ZCOgA7EZAByKDaiOgqxHQAQAAAACADIjI40884fMLzX/8x3+ULVu3+v2+Vq9XJkyY4PO9d9xxh/b1AIgMBPTIRkAHYDcCOhAZVBsBXY2ADgAAAAAAZEBE3j93Tv7t3/7N55eaP/zhD/1+3wNz5vh8z5VXXimvvPqq9vUAiAwE9MhGQAdgNwI6EBlUGwFdjYAOAAAAAAAGPb92rXz605/2+cXm//7yl6Zfv7OlRa644gqfr587b572dQCIHAT0yEZAB2A3AjoQGVQbAV2NgA4AAAAAAHzcfvvtPr/YzM3NlZNvv6382ttuu83naydNmiTet97SvgYAkYOAHtkI6ADsRkAHIoNqI6CrEdABAAAAAICPlldekSuvvNLnl5vzq6sv+bp1L7xwydXqy+vqtM8fQGQhoEc2AjoAuxHQgcig2gjoagR0AAAc0NN7Xrreew8AEIN6es9r/3cGsMO8Bx/0+eXmF7/4Rdm1e/fg33/w4Ydy4403+nzNv//7v0tPb6/2uQOILAT0yEZAB2A3AjoQGVQbAV2NgA4AgAO27/iDPFj9CAAgBm3f8Qft/84Adjh+4oRcd911Pr/gvPPOOwf/vnbZMp+/S0pKkhdefFH7vAFEHgJ6ZCOgA7Db7KoqU2e7urTPD4gXqo2ArkZABwDAAQR0AIhdBHTEsvWNjT4Rxe12y67du6Wnt1fS09N9/q6oqEj7fAFEJgJ6ZCOgAwAQH1QbAV2NgA4AgAMI6AAQuwjoiHW5ubk+IWXChAkyZ+5cnz9LTEyUU+3t2ucKIDIR0CMbAR0AgPig2gjoagR0AAAcMDygP750ufzq188CAKLQsuUrCOiIK68fOiRut/uSK9GH/u85c+dqnyeAyEVAj2wEdAAA4oNqI6CrEdABAHDAK7teI7YAQIzYf+Cgz3v61t81aZ8TYLfS0lLTsJKeni49vb3a5wggchHQIxsBHQCA+KDaCOhqBHQAABxAQAeA2EFARzw629UlqampyrCyur5e+/wARDYCemQjoAMAEB9UGwFdjYAOAIADCOgAEDsI6IhXS2trL4kqEyZM0D4vAJGPgB7ZCOgAAMQH1UZAVyOgAwDgAAI6AMQOAjriVUdnp1x//fWDQSUpKUleePFF7fMCEPkI6JGNgA4AQHxQbQR0NQI6AAAOIKADQOwgoCOe1T/zjPzN3/yNuFwuKS0t1T4fANGBgB7ZCOgAAMQH1UZAVyOgAwDgAAI6AMQOAjriXUFBgSQmJsqp9nbtcwEQHQjokY2ADgBAfFBtBHQ1AjoAAA4goANA7CCgI94dOXpUHl64UPs8AEQPAnpkI6ADABAfVBsBXY2ADgCAAwjoABA7COgAAASHgB7ZCOjB6+ntlVavV7Y1NcnTq1bJ/OpqKS0tlaKiIikqKpLZVVWyeMkSWV1fL9uamuSdjg7tcw7VgYMH5elVq2R2VZXMrqqS4uLiwfUWFRVJWVmZzK6qkkdramTT5s0xsWZDX3+/tHq9sqO5WVbX18vDCxdKeXm5zK+u1j63dzo6ZNfu3bKmoUEeXrhw8HVYXFwss6uqZGltrayur5ddu3dLX3+/9vlGA3/H1PjZ3tnSEtXHtKe3Vw4cPCjbmppkxcqV8mhNjVRWVg7+TFdWVsryujrZ1tQkJ9ratM8X4aHaCOhqBHQAABxAQAeA2EFABwAgOAT0yEZAD8zpM2fkmWeflZKSEsnKyrI8ZsMlJydLfn6+VD/0kDS//LL2tQRiR3OzlJeXS05OjiQmJga1XkNqaqpMnjxZltfVOR7U3+nokFavVynQMTZt3iwFBQXidruV6/N4PEHP62xXV8jzOtvVJYuXLAn6dZiamiqFhYWyur5eznV3O3o+TrW3K9ccjjB7rrvb9JgGGrh7entlaW2tZGdnB3VMExMTZdq0abJi5cqo+NDIue5uWdPQIIWFhUH/XLvdbsnPz5f1jY1Bf3DgRFub8vzwSCjnqTYCuhoBHQAABxDQASB2ENABAAgOAT2yEdCt7WxpkeLiYklNTR1RRFbJysqS5XV12tc2XKvXK5WVlZKZmRm2tQ6Nb5MnT5Ydzc2OrKWsrMx0Llbf99qePTJ33jy55ppr/K5pJAF9dlXViOY1IBfvAlBaWjriDzQMPx/FxcWORd8pU6Yo55Genh7y2CtWrhzx+9frhw5JWVmZJCcnh+V1XlBQ4HefOqxdt06mTJkiCQkJYVnn6NGjZXZVVcAfgEhPTw/bzxBCo9oI6GoEdAAAHEBAB4DYQUAHACA4BPTIRkBX27tvn9xxxx1hiZVmpkyZImvXrdO+1jcOH5bKykq5/PLLbVur4W//9m+luLhYtr/0kq1rGklAX7xkiWRkZAS8lnAH9LNdXcrvefvUKamsrJSUlJSwn49x48bJwkcekY7OTlvPh66AvnffPuX3nO3qkrnz5klaWlrYj2lmZqbMnTdP2k6e1P6zfeToUZk8ebJtP89ut1sKCwv93tGAgB45VBsBXY2ADgCAAwjoABA7COgAAASHgB7ZCOiXWrFyZVivOPfHySuBh1tdX29LRPQnISFB1jQ02LauoqIi032rvr68vDzoNThxBfqRo0clJyfH9vORk5Mjrx86ZNv5iKQr0E+0tUlubq7txzQrK0t2trRo+bl+6/hxuf/++x35UIzL5ZLrrrtOnnv+edP5mN0an4DuPNVGQFcjoAMA4AACOgDEDgI6AADBIaBHNgL6X5xqb5cJEyY4EpxUsc3J5wH/eWBA5s6bJ5/85Ce1rNflcslnPvMZ+Z9HH7VlfcFcgX7vvfeOaP52B/TldXW23gFhuLS0NNt+3iMloK9vbHT0wzHJycm2fjBB5VR7u2RlZTn+8+x2u+XhhQuVc+IK9Mih2gjoagR0AAAcQEAHgNhBQAcAIDgE9MhGQL8o2OiUmJgoBQUFUllZKY/W1MjTq1bJtqYmWV1fL4uXLJHZVVVSVFQU1PPEs7Ky5MjRo46s1yowq9bq8XhkypQpUlxcLLOrqmRpba2saWiQbU1NsnbdOlmxcqUsra2V0tJSycnJCepZy0tra8O+vkCvQF+8ZMmIg6GdAT2Q85OYmCiTJ0+WyspKWV5XJ2vXrZNtTU3y9KpVsmLlysHXYDCv66ysLNNbyYciEgL6ozU1ftefkJAgHo9HKioqZHld3eBrfHV9vaxYuVLmzJ0r06dPN72iWiUtLc2xD8eMNJ6PHz9epk+fLrOrqmTFypWyvrFR1jc2yvK6OpldVSXFxcWSm5srbrfb71iTJ0++5I4aBPTIodoI6GoEdAAAHEBAB4DYQUAHACA4BPTIRkAPPDolJCRIYWGhrF23Tnp6ewMef+++fVJZWWkakYbHNruvWK2oqPA7D7fbLdOmTQt6rYae3l5ZXV8vHo8noBAc7tdZIAH9wMGDAQVBl+vic609Ho8UFBRIUVHRYGgMdl6BBHR/8Xzy5MmyZetW6evvD3i/Z7u65NGamoA+0DFhwoQRnXMrugO6v3ju8XiCfq2f6+6WFStXBhTT7fpgwlDBxHPj5/vpVauCenzEibY2ebSmxu9jBbKzs32ei05AjxyqjYCuRkAHAMABBHQAiB0EdAAAgkNAj2zxHtADjU4ejyfkq8N7entlzty5fq/OTktLs+2Z6NuamvxG4ylTpsiBgwfDus/Ro0f73Wc41+nvFu7vnj0rN9xwg+Wcrr76apk1a5b8dssWudDXF5Z5WQX0vv5+KS4utgzbe/ftC2n/ff39srS21u+t4YuKisJ6PnQGdKtjnpOTI7t27w55DmsaGvzeGt7OWBxMPM/NzQ35dTQgIjtbWiz3mZ+fP/ghDwJ65FBtBHQ1AjoAAA4goANA7CCgAwAQHAJ6ZIv3gO7vCunU1NQRXWlspdXrlcmTJ1vut6CgIOxrPdvVZRmy3W63LF6yxJbjfLary+/z5bds3Rq2/fm7An15XZ3p36enp8u2piZbjoNVzC0oKDA9L+G+zf2O5mZJS0uzPB87W1rCtj9dAd3smLpcLpkzd25QV/H78/qhQ36v8F+7bp0tryt/7ycu18UP5mzavDms++3p7ZXy8nLTD+XMrqqSASGgRxLVRkBXI6ADAOAAAjoAxA4COgAAwSGgR7Z4DuiP/M//WK796quvlsYNG2zZ95l33pE777zTcv9PLl8e1n1aRWW32y1rGhpsPd6n2tstA35hYaEjax0QMQ2dpaWlPreeDjergK5y2WWXyS9WrLBlLs89/7z83d/9nWV8DldA0xXQVT796U/LI//zP7Yc06bt2+Wqq64y3fe3v/1t6Xz33bDuc3V9vd81Z2VlhXwHDSvbmpqUdzVISEiQ1w8dIqBHENVGQFcjoAMA4AACOgDEDgI6AADBIaBHtngN6Ntfesny9sPf+ta35Pfbttk6h6733pPy8nLTOXz961+Xffv3h2Vf73R0WN46vrKy0pHjvmXrVtM5JCYmhu3Z21YBXfWaT0xMDOsV8GaCCehOfKihsrLScg7humI5kgL6ozU1th5Tq7sbuFwuWV1fH7Z9+burhMt18db/dj9/fUAu3sZedSW6x+MxvdsBAd15qo2ArkZABwDAAQR0AIgdBHQAAIJDQI9s8RrQrW7dnpqaKqfa2x2bS35+vulcwvUs6ocXLjTdR3Z2dlhvZR3KsQ9XxLYK6MOvhnUiVBsCDehOzamvv98ywJaVlYVlP5ES0O2O54bx48fb/jM9ICIzZsywXO+3v/1tOXzkiCNrHhCRmscek0996lMBnw8CuvNUGwFdjYAOAIADCOgAEDsI6AAABMcI6Kfa2+VYa6ucOXOGgB5B4jGg+7tCNNzPCfbnRFubpKamms7nRFtbyPuwutp+fWOjo+u1uuV0aWlpWPZRVlYWUMD72Mc+JgseftixtQca0I1nR+ueU3Z2dlj2EQkBPZzhOpQ5hWPNAyJy5OhR02ePu1wXb5++d98+x9ZsCPRnj4Cuh2ojoKsR0AEAcAABHQBih10B/c8DA4M++vOf5aM//1n6P/pI+j/6SPr6+wEgLhnvg/0ffTT43jj0/VL3vwkIDAE9ssVbQP+wp0e+9a1vma535syZWuZVu2yZ6Zzuv//+kMbetXu36dijR4+Wvn7nrj4fkIu3nTYLf+F6DrrVFei6ouqABBbQ09LSbH0O+3An2tosQ2w4bv+tO6AnJCSE5YMogerp7ZXk5GRb31cfmDPHcs0PLVjg6Gvb8KfXX7e8Ap+ArpdqI6CrEdABAHAAAR0AYocdAV0Vzvv6++VCX5+cv3BBes+fl97z56WntxcA4oLxvtd7/rycv3BBLvT1DQb14SFd978L8I+AHtniLaBbPYM7LS3N8Zg8VE5Oji2R0eqKbyevdA5kreEKaoFcBfu5z31Ofvf73zu67kAC+sMLFzp+Pq677jrT+YTjKmbdAV3HB2OmTZtmOp+m7dtDHj8zM9N0/JycHMfXO5TVew4BXS/VRkBXI6ADAOAAAjoAxA67AvrQcH7+wgW5/PLL5fLLL5cxY8YAQHz7/++HhlavdzCkE9GjAwE9ssVbQL/11lsjKlwOtWjxYtO5hfI8bKto6/Tt2w1mz30PV/gLJKCH63bx4ToXLpdLJk6cKG0nTzo+L6vj9dKOHSGPrzOgZ2VlabmV+Zy5c237ubO6q0So7xfh4vF4COgRSLUR0NUI6AAAOICADgCxI9wBfWg8v9DXJz29vdL9wQcBfWIfAOLRoTfekPMXLkhffz8RPUoQ0CNbPAX05pdflpSUFOU6v/KVr8ix1lat8zt85IjpVaXFxcUjHtfqSthw3J57JMxusR6u50P7u4W72+2WI0ePOr5ufwH90ZoaLefD6orhbU1NIY+vM6CXlZVpOabrGxtN57Ri5cqQxi4vLzcde9KkSdL57rta1jzU//7yl37/Px0B3XmqjYCuRkAHAMABBHQAiB12BHTjyvOe3l45190t7549qz1QAUCk+uMf/yg9vb1yoa9P+j/6iIAeBQjokS2eAnpFRYXpOudXV2uf34CYh9+EhIQR315+4sSJyjG/9rWvaVvn9773PeWckpOTwzK+vyvQ//Vf/1XLuv0F9OaXX9Yyrx3NzaZzWl1fH/L4OgP6uhde0HJM/+/AAdM51S5bFtLY6enppmMvXrJEy3qH6+vvl9TUVMtzQ0B3nmojoKsR0AEAcAABHQBiRzgDuhF9jNu2d3/wgbx79qycam/XHqgAIFLt279fznV3S+/58z5Xoev+9wHmhgf006dPE9AjSDwF9EmTJinX+LGPfUxe/kNk/Hd67bJlpuciHLfSjhRf+9rXlGt0KqDf/8ADWtZtFdC/8pWvjPhDEqHau2+f6byeXL485PF1BfQrrrhCzrzzjpZjeqy11XReCx5+eMTjHnrjDfnrv/5r5bijRo2SNw4f1rJelXvuucfy55CA7jzVRkBXI6ADAOAAAnp02rd/v+Tl5UleXp6UlJQE/f2zZs0a/P59+/f7/N3q+nrJy8sLyye5Q13frFmztB/rkZ4XM1OnTpWHFiy45LgD4RDugP7Rn/8sF/r65MOeHul67z05feaMeN96y+cXC5///Ofl8OHDABCXvv71r/u8J+7avVvOdnXJBx9+KOcvXBh8Hrrufx9gzgjob586JW8eO0ZAjzDxEtDfOHxYEhMTlWu87rrrtM/P0PLKK6bnYmltrfb5hcvnP/95rQH9N7/9rZZ1WwX0wsJCbefj6Jtvms5r4SOPhDy+roD+/e9/X9sxfaejw3Re991334jH3bR5s+m42dnZ2tarYvXBDAK6HqqNgK5GQAcAwAEE9Og0/BZmbx47FvD3dnR2+nzvjuZmn79/aMECcblc8tCCBdrXl5eXp/1Yh3Je/MnJybEtpBsxX+cHIeA8OwL6+QsX5IMPP5TOd9+VtpMn5Y3Dh+XTn/60zy8Sz58/DwBxafgVoztbWqSjs/OSq9B1//sAcwT0yBYvAd3qGc+zZ8/WPj9D7/nzkpWVpZznHXfcoX1+4bBx0yb5+Mc/bmtAt3oGerj2MRJWAX3O3Lna5tXq9Zr/fFRVhTy+roBeXl6u7ZgOiNhyTKsfesh03JkzZ2pd73AX+vrkC1/4AgE9gqg2AroaAR0AAAcQ0KOTEWpzcnLE5XIFdaW28csZ43uHB/Q3jx2THc3NQUX5cOvo7JQdzc1Rd5W2cV5KSkpkR3OzUu2yZVJSUiIpKSmD/2G2YeNG2+ai84MQcF64A3r/Rx9J7/nzcq67W868845433pLDhw86HOFVFJSkvT29gJAXBoe0Hc0N8vpM2fkvfffl57eXgJ6FCCgR7Z4Cejl5eWma9zZ0qJ9fkN5PB7TDwfrnluo+vr7paCgwPRchCOoDoj1Fejf/va3ta3fKqCvXbdO27xavbEZ0JfX1Wk7pgNiT0C3+nDImoYGretV+bd/+zcCegRRbQR0NQI6AAAOIKBHp6FXaJeUlEhGRkbA35uTkyMlJSWSl5enDOgI/bwEEq07OjulpKREXC6XpKSkSEdnp7a5IHbYEdB7envl/XPnpP30aXnz2DHZs3fvJQG9p6cHAOLS8IDetH27nGpvl6733pMPe3rkQl+f9H/0kfZ/H2COgB7Z4iWg5+bmKtf3yU9+Uk60tWmf31A33XSTcq5paWlh/28aJ+3dt8/0PDgZ0H/yk59oOwZWAX3zb36jbV5nu7piMqDrvluc2bzKyspGPObYsWNNxz3X3a11vSqVlZUE9Aii2gjoagR0AAAcQECPTkMD+oaNG8XlCuwq5jePHRv8WgK6feclmGg9depUW0I3AT0+2RHQP+zpkffef1/ePnVKjhw9Krt27yagA8D/Nzyg/37bNjn59tvy7tmz8sGHHxLQowABPbLFS0B3u922BttwsrrCdO++fdrnF6jXDx2SNQ0NUlZWZhn9nA7o8x58UNsxsQrozS+/rG1esRrQdV7VPyD2BPTk5GTlmKNGjYrI/z9k9fgMArrzVBsBXY2ADgCAAwjo0Wn4M8JTUlKkpKTE7/fNmjVLUlJSZEDENKD7e3b26vr6wSvY8/LyZNasWX4jfEdnp9QuWyZTp04d/L6HFiywvE28Mbbqz4257WhullmzZg2OWVJSEtAHCVTzGTruSJ8fPpJobTyT3jgvVmMPPe4lJSXK+RlzN27Rn5GRMfg9ZmOvrq/3ORaBnFNEJrsCetd778nJt9+WNw4flldeffWSgP7hhx8CQFyaOHGizy9bt/7ud9J28iQBPYoQ0CNbPAT0E21tpuu76aabtM9vOKvbzW9/6SXt8xuq1euVLVu3yvK6OqmoqJCCggIZO3asJCQkBBTMdQT0Vb/6lbbjZRXQdX44IlYDus6r+gfEnoBu989OuB05epSAHkFUGwFdjYAOAIADCOjRaXhAnzVrlrhcLr+3zMvIyBiM0mYB3SwCd3R2DkZZFbOAv2//fp/nfQ9nFqmHrm/4nz+0YMHg7c9Vpk6danoMNmzcaDmfoVf1B3v19kiv+jbWonrme0dn5+C5UsnJyfE578YcVFTnJiMjI+hzishlZ0BvO3lSDr3xhrS88op8ioAOAPLhh+qAfqKtTTrffZeAHiWMgH6qvV2OtbYS0CNMPAT0Vq/5853T0tLE4/FElPT0dNP5bmtqcvTY9fX3y959+2R1fb3Mr66W4uJiyc3NlczMTMvXzUiFKwJaXcXv9DEcyiqgHz5yRNu8YjWgN23fru2YDkj4A/rxEydMx/zyl7+sda1mTp85YzpnArrzVBsBXY2ADgCAAwjo0Wl4QN+3f7+4XNbP0DK+x4i0wQZ0I/JmZGRI7bJlsqO5WXY0N0vtsmWDEVYVjo2/M67oNr7PuBpeNYcBsQ7oBtVcjDFVczGOk791GB8UcCqg1y5bZnr+jPM0/PgNne/Q0N3R2Tn498bfGd8zdNyOzs7BY2Vcua86N7qfy4bgOBHQd7a0yKc+9SmfgP7BBx8AQFwaHtC3bN1KQI8ywwP6mTNnCOgRJB4CetP27bbEXh0annvO1mN15OhReXjhQpk2bZqMHTvW9Nb3dnHiCvQ9e/dqey1aBfSTb7+tbV6xGtBbXnlF2zEdkPAH9AMHD5qO+c1vflPrWs30nj8vn/jEJ5RzJqA7T7UR0NUI6AAAOICAHp2GB/QBEcnJybG8TXdJSYlkZGQM/u9gA7oRVFVXuXd0dkpGRsYltyE3gnVOTo5yTsbfq64YH76+oX9ujKmaizGm6pboxpqtrqweemW7UwHd7PuM53GZjWdEcNVa/c3FWKfZrdqN77e6mh+Rh4AOAM4ioEc/Anpki4eA/vzatY5GYDv98umnw358Dhw8KJWVlZKVleXIGtxut+lznJ0I6EeOHtX2WrQK6Ge7urTNK1YDus7b4g9I+AP6tqYm0zFzc3O1rtVKamqqcs4EdOepNgK6GgEdAAAHENCjkyqgG1ccmz1XPCUlRWqXLRv838EGdONZ2mZzMmLv0PHePHZMOdZQRsgd/ufD1zf0z10u69vVT5069ZIxjbkM/RCBivFhAH/ztjov4fo+Yx1WazXOY7BzSUlJMf1gg79zgMilK6B3d3cDQFwioEc/Anpki4eA/tQvfuFIGHbC0trasB2X9Y2N4vF4HJm32+2W3NxcWV5XJ+90dJjeYt2JgN5++rS21yIBnYDuco08oBuPwlP5zne+o3WtVq688krlnAnozlNtBHQ1AjoAAA4goEcnVUDv6OwUl0sdTI24PTSuBxvQH1qwQPn1Q/e/o7n5koCfl5cnGRkZpmH/zWPHZEdz8yWRePj6/P25aq6qYzD0QwT+vl93QF9dX+/3FuojDegPLVhgei6DOdaILLoC+rlz5wAgLhHQox8BPbLFQ0C3CmzRZn51dcjHY2dLi4wdO9bWeSYmJorH45Hy8nJZ09Ag73R0+MzB7oBu9Qx0na9FAjoB3eUaeUDfsnWr6ZiRHKPT09Ojbs6xSrUR0NUI6AAAOICAHp1UAX1ALl6xrLrCeurUqZfcijvYgD4gF4NuRkaG5OTkDD4/3N9cOzo75aEFCyQlJUWmTp0qq+vrB5/DbkW1PuPP/QVqVUD39wGAQI+BHd/n71btQ8cfznheeyhzMT78MJzZOUDkIqADgLMI6NGPgAnZ9c8AACAASURBVB7Z4j2gZ2VlSVFRUdRYu27diI9DX3+/zK6qCvm55qmpqTJ27FjJzc2VoqIiqayslMVLlsjadetkZ0tLQK8ZnVeg63wtEtAJ6KEE9Jd27DAd89prr9W6VivGHQgJ6PqpNgK6GgEdAAAHENCjk1nctLqN+vArmUcS0A379u+X1fX18tCCBZKXlyd5eXl+r5Q2xq5dtkxmzZoleXl5MnXqVNOgHU8BfdasWaZzW11fLxs2bjSd90ivQO/o7Bz8EITZBxoI6NFHV0B///33ASAuTZgwgYAe5QjokS0eArrVM9B//OMfa5+fE851dwd9u/a0tDSZMmWKPLxwoaxvbJQDBw/Kue7usMyHgE5AJ6AHP97/HThgOubVV1+tda1WPvvZzxLQI4RqI6CrEdABAHAAAT06WV0dnJKSIiUlJYP/u3bZMklJSbnkFumhBPThOjo7paSkRHJyciyf1z3cm8eOSU5Ojs98DeEO6MYz4gMJ/YFeEW52XoL9PuMTz8OP3dSpU/2ONZKAbjznnVu4xx5dAf29994DgLhEQI9+BPTIFg8B/Xe//73p+m644Qbt87Pb8RMn5Ec/+lFA0Xz8+PFSWVkpTdu32zons4CenJwclvEJ6MEhoNsj3AG91es1HTMnJ0frWkdyHAjozlNtBHQ1AjoAAA4goEcnq4BeUlLiE8zNAnUwAX3f/v3icrlk1qxZlvNyuVyXxHuXyyUbNm70u5bhYTvcAd3Yj+pYDDd16lTHArpxjIbfYn/Dxo3K8zOcEd+DmYtxxbvVuMadCwjo0YWADgDOIqBHPwJ6ZIuHgL77tddM1/fNb35T+/zsNm3aNL/hPDMzU9Y0NDg2J65AJ6AT0IMf773335e/+qu/Uo552WWXRWTwPH7iBAE9gqg2AroaAR0AAAcQ0KOTVUA3YrfxrHGzCBvsFegpKSnKK9kNHZ2dl8zJ2L9VhDVC8fD9hTugD8hfYrPVM9iN9TsR0Pft3y8pKSnK82CsweqKeSO+BxvQjXP/5rFjpmMbHyIgoEcXXQG9q6sLAOISAT36EdAjWzwE9CNHj5qu78tf/rL2+dlpy9atfuP5/Opq6evvd3ReBHQCOgF9ZGO63W7TcU+1t2tdr8rOlhYCegRRbQR0NQI6AAAOIKBHJ6uAPiAXQ3FeXp7MmjVLMjIylF8TbEAfeqX08PDa0dk5ON7wK6mHXs09PL7v279/MGrXLlvm83d2BHRjDSkpKcowbdzu3ojadgX0N48dG7wK3OVSX9lv3EY+JSXlkuD/5rFjg2scSUAvKSkRl8ulvOX+vv37B88ZAT366AroZ8+eBYC4RECPfgT0yBYPAd0qDobrluGRqK+/X7Kzs03X7na7ZcXKlVrmRkAnoBPQRzbmpEmTTMdt3LBB63pVHl64kIAeQVQbAV2NgA4AgAMI6NHJX0A34mpGRobpbddH8gx0I7wa8TUvL29wHLPY29HZKTk5OT5BNi8vz+fPVCHXjoA+fA0pKSmD8zGieUpKymBoH2lANz7AoGLsx2B2S3njOeXDj/fQ45aSkjIYu1UhfOgxH/rMsaF/N/ScDN+fQffrHYEjoAOAswjo0Y+AHtniIaAPiMjXvvY10zXu2r1b+/x0nNtwhNGRIqAT0AnoIxtz+vTppuMuWrxY63pVbr31VgJ6BFFtBHQ1AjoAAA4goEcnfwHdeH61y2V+m+6RBPQBuRinh0dgIwSb7aujs9MnXA8NwKor0wfEvoA+IBev7h4ai4evwTgG/p4/bnZe/DHCt7/xOzo7fa4GH/r9JSUl0tHZObjPnJycS67+H/7hhqF/t2//fp8Yb8jIyBg8vsZxzMvLC/rDBNBDV0B/9913ASAuXXPNNQT0KEdAj2zxEtDNgq3L5dJ2FbbdCgsLTdecnZ3t+G3bh5o8eTIBnYBOQB+BxUuWmI5bWlqqdb0qo0ePJqBHENVGQFcjoAMA4AACenQywqm/Z3lbBdp9+/fLjubmS+K1MbbV87GHjm81B7N5Bzq+auxAvteI4P7mYxwDs+ePBxvQh67PjL+5+xtXdUyMdVj9ndmz641jZTa3UOYN5+kK6J2dnQAQlwjo0Y+AHtniJaAvePhh0zXefffd2ucXbp3vvitf/OIXTddc99RTWuen+qCxyxW+W+oT0INDQLeHHQF91+7dpuOOHj1a63qHa/V6Lf99IaA7T7UR0NUI6AAAOICAjngSaPA3rtwO5sMBQCQgoAOAswjo0Y+AHtniJaBv2brVdI2x+EilnS0tputNSEiQc93dWueXnJxsW1AdEAJ6sAjo9rAjoJ8+c0Y+97nPmY79wosval3zUA/MmUNAjzCqjYCuRkAHAMABBHTEk5SUFMnIyDC9GntAfJ9jrnu+QLAI6ADgLAJ69COgR7Z4CehWgdDlcsmBgwe1z3FARNY0NEh6erpSMKF/fWNjxEarc93dpnMjoOuZFwHdHnYE9AERGT9+vG1jh1N6ejoBPcKoNgK6GgEdAAAHENART2qXLROXyyVTp05V3pJ8dX394PPdeeY3opGugN7R0QEAcYmAHv0I6JEtXgL6gIh8//vfN11neXm59vkNiMgtt9xiOse77ror4HGeXL7cdJyioiKta3xs0SLTuXELdz3zIqDbw67IvbS21nTs0aNHS19/v9Z1D4jItqYmy39bCOh6qDYCuhoBHQAABxDQEW9KSkoG/4MoJydH8vLyJC8vbzCcu1wuKSkp0T5PYCR0BfR33nkHAOISAT36EdAjWzwFdKvoNHbsWDnR1qZ1fsdaW+Wyyy4znWPjhg0Bj2UVaisqKrSu0+z55+EKqgNCQA8WAd0edgX0c93dkpiYaDr+ipUrta57QESmTZtGQI9Aqo2ArkZABwDAAQR0xKMNGzdKRkbGJf+BlJGRIbXLlmmfHzBSBHQAcBYBPfoR0CNbPAX0nt5e02dvu1wuWVpbq3V+j9bUmM4tMzMzqLFqHnvMdKy7775b2xp/u2WLfOxjHzOdG1eg65kXAd0edgX0ARG57bbbTMe/+uqr5Vhrq7Z1r66v9/nvWQJ65FBtBHQ1AjoAAA4goCOevXnsmOxobpYdzc3KW7oD0UZXQD9z5gwAxKV/+Zd/IaBHOQJ6ZIungD4gIj/72c9M1/rP//zPsrOlRcu83jh8WL761a+azi3Yx1+trq83HeuWW27RssbuDz6QH/7wh5avNwK6nnkR0O1hZ0B/4cUXLX+W5sydq2XN3rfektzcXL/xnICuh2ojoKsR0AEAcAABHQBih66Afvr0aQCISwT06EdAj2zxFtAPHDxoud6CggIt86qsrDSdU1pamvT09gY1ntXzh3NycrSscfGSJX6DGrdw1zMvAro97AzoAyIyduxY030kJyfLqfZ2x9ds9V5GQNdPtRHQ1QjoAAA4gIAOALGDgA4AziKgRz8CemSLt4A+ICL5+fmWa3561SpH57OjuVncbndYA+ap9nbLNR45etTRNR44eNDymc0EdAL6SMVzQK9/5hn5xCc+Ybqf7373u/LHP/3JsfXWPfWUpKWlEdAjmGojoKsR0AEAcAABHQBih46APmrUKGlvbweAuERAj37DA/rp06cJ6BEkHgP6ibY2y5jrdrtlTUODI3M51d4uo0ePNp1LamrqiMNqdna26bjl5eWOHe9du3cHHNXS0tLCsk8CenAI6PawO6APiEhJSYnlz9SPfvQjaT992va1rvrVryQ9PT3geE5A10O1EdDVCOgAADiAgA4AsUNXQD916hQAxCUCevQzAvrbp07Jm8eOEdAjTDwG9AERWfjII35D7tLaWlvn0LR9u/zrv/6r6Rz++q//WpY9+eSIx7//gQdMx/7EJz4hixYvtv04P7l8uVxxxRUBB7WEhAR5p6Mj5P0S0INDQLeHEwH9VHu7JCcnW/5cTZ8+Xfr6+21b547mZtMPJSUmJpr+HQHdeaqNgK5GQAcAwAEEdACIHQR0AHAWAT36EdAjW7wG9L7+fhk/frzl2t1ut8yuqrIlPO3dt8/vVdmFhYUh7ePI0aN+17etqcmW43u2q0umT59uemt6q7WH4/byBPTgzxcBPfycCOgDIvJoTY3lz7oRq1u93rCvcfGSJZZ39FjT0GB6ZToB3XmqjYCuRkAHAMABBHQAiB26Avrbb78NAHHp6quvJqBHOQJ6ZIvXgD4gIq8fOhTQrcWzs7PDFuLOdXdLWVmZ5TPPXS6XjB49OixBtaioyHI/ycnJsmv37rAd077+flm8ZInlFbFlZWWyeMkS07/fsnVryPMgoAeHgG4PpwJ6X3+/FBQU+H0vS05OlqdXrQrLPk+0tcnkyZMt91dZWSkDIgT0CKLaCOhqBHQAABxAQAeA2EFABwBnEdCjHwE9slnFJyPkpqenR7ydLS0jWn+gEd3tdktxcbHsaG4e0X5OtbfL/OrqgPaVlpYmrx86FJbze7ary/IZ64b8/PwRX43e198vW7ZuleLiYklNTbXcz6M1NTIgIk+vWmX6NdOmTQt53QT04F8nBPTwcyqgD0jgEd3lcsn48eNleV2dnOvuDno/rx86JBUVFX5vG5+fnz/4PQT0yKHazAJ67/nz2uerEwEdAAAHENABIHboCugnT54EgLhEQI9+BPTI5u8K9Gixdt26ER+DQCO6YfTo0VJRUSFbtm6VAwcPKp/Zfa67W3Y0N8vDCxdKfn6+3yvODeGM54b1jY0B79/j8cjyujrZtHmzvH7okPT09l6yriNHj8radeuksrJS8vPz/YY0l+viBxBWrFw5OM7OlhbLr19aWyutXq/09ffLtqYmmV1VJQUFBQGvmYAeHAK6PczmZUdAH5CLET03Nzfg97KEhASZNm2arFi5UrY1NUmr1+vzM9/X3y+tXq/saG6W5XV1MmHChIDGzcrK8onzBPTIodpUAf39c+cI6LonAABAPCCgA0Ds0BXQ29raACAuEdCjnxHQT7W3y7HWVjlz5gwBPYIQ0C8KNqIP53a7JT093e8V2FZGjx4d9nhuWNPQEHBEHy4tLS2kY5OcnHzJ+enr7w/6WAUTWwnowSGg28NsXnYF9AG5+CGXYCK62c/sSN/L8vPz5VR7u8+czAL6lClTtJ6feKTauIW7GgEdAAAHENABIHYQ0O0R6C9krr32Wrnjjjvkt7/9rfY5B2Pt2rUBrS8pKUmuvfZaqa6ulj/84Q/a542/MM6R7nnEIwJ69COgRzYC+l+0vPKK/Nd//Zd8/OMfd3z+P/7xj+W1PXtsPdePP/FESCE8WJ/97GelrKxM9uzdq5zP9OnTgxqPgG4fAro9zOZlZ0AfEJGu996ThxculC984QuO/bx/6UtfksefeEL6+vt95tLT2yujRo1Sfs+tt96q9fzEI9VGQFcjoAMA4AACOgDEDl0B/cSJEzFtJL+kKS0t1T7vQD3//PNBry8pKUkef/xx7XPHRcZ50T2PeERAj34E9MhGQL/Ups2bJTMz05F5JyYmytLaWsfO9/Nr18p3vvMd29d10003SeOGDZZz+e2WLTJu3LiAxySg24eAbg+zedkd0A3bmprk5ptvtv3nvaioSHa2tCjncPyE+X/rTZ8+Xev5iUeqjVu4qxHQAQBwAAEdAGIHAd0exlqtvubll1+Wxx9/XK699trBr7/33nu1zz0QRkC/9tprLb/uN7/5jVRXV8vll18+uMbnn39e+/wBnQjo0Y+AHtkI6Go9vb1SWVkZ0i3ZraSlpcnsqqpLbnXshL7+fpldVSWJiYlhX9eECRNkdX19wHPZtHlzwLeWJ6Dbh4BuD7N5ORXQDUtra2Xs2LFh/Vl3u92Sm5vr9+f99UOHTMeoqKjQen7ikWojoKsR0AEAcAABHQBih66Afvz48ZhmrDXQr7/11lvF5bp4lbbuuQfiueeeE5frYkAP5Ov3798vX/rSl8Tlcsl3v/td7fMHdBo/frzPL1sJ6NGHgB7Z9u7bJ7OrqqJeq9dry/Hp6++XLVu3SnFxccgxPSEhQTwejyytrZWe3l7t5/5cd7csr6u75H12JNH80ZoaOdHWNqJ5vH7okJSXl5se38TERMnPz5cVK1cGPObadetMXys6j/m2pqaInNfZri7TeW1ragp5/BUrVyrHfrSmJuSxrd7DdH4oYUDE1mM60mNVVlYW0qMcjJ/3QD/8s62pydYPZyA4qo2ArkZABwDAAQR0AIgdBHR7BBvQjx8/LklJSeJyueS5557TPn9/gg3ox48fl9/85jcjOi5ArCGgRz8COmKFEdNnV1VJUVGR5Ofny/jx4yU9Pd3nKuq0tDTJzMwUj8cj+fn5Mr+6Wna2tERENDdzoq1N1jQ0SHl5uUyYMEHS09MlOTnZJ2JnZWWJx+ORoqIiqaiokKW1tSOO5io9vb1y5OhR2dbUJE+vWiVbtm7VcoU+EOv6+vtl0+bNMruqSoqLiyU/P1+ys7N9wnp6erpMmDBBCgsLB3/ejxw9GvS+Fi9ZYhrQg7lbBcJDtRHQ1QjoAAA4gIAOALFDV0B/6623Ypqx1mC+Z9KkSeJyuaShoUH7/P1paGgQl8slkyZNsv24ALGGgB79hgf006dPE9ABAIgDP/3pT00D+o7mZu3zizeqjYCuRkAHAMABBHQAiB26ArrX641pxlqD+R4joK9YsWLwz4aGaq/XKytWrJD8/PzBq9VV47z00ktSWFjo89zxyy+/XAoLC+Wll14Ky/qGzyvY47J3797BP6uoqBh8ZqDX65UHH3xw8FiYjb948eLBrzGMGzdObr/99oDXuHfvXqmoqJBx48YNjpGUlCT5+fmyePHigNekmsukSZMCHsNsLRUVFT7HSUV1ro01NDQ0BHQuhv/58HPb0NDg85oLZn5WazT2sWnTJvEOef37m3csIKBHPyOgv33qlLx57BgBHQCAOHHNNdeYPpqBO0w4T7UR0NUI6AAAOICADgCxg4Buj2AD+t69ewe/xwiKXq9vzFy8ePElv6gZPo4Ro60EE4fNjCSgr1ixYjDwquZcUVEhhYWFlwTWoV+7adMmn1iskpSU5HeNDQ0NPkFYZdKkSZaBeNOmTT7xXWXcuHGmY+zdu9fv9yclJfm8HoZSvR6GKywsNJ1/IAH99ttvH/H8Aj1GxmuSgE5AjyYEdAAA4s9bx4/LqFGjlP9/Njs7W/v84pFqI6CrEdABAHAAAR0AYoeugN7a2hrTjLUG+vW33HKLuFwuGTNmjM+fr1mzZjDEJiUlSVJSkixatEi2b99+yRgzZ84c3O8tt9wiGzduHPy7jRs3ysyZMwej8aJFi0JanzGvSZMmBfT1e/bsGQypt9xyi3LeRkAdN26crFixQvbs2ePzddu3bx+c/5gxY2TRokU+X7NmzRrJz88fPAZma9y4caNPJF+xYoXPPoYeJ7P17dmzx3Que/bskRUrVvisZ/hahq7bOKdDv8a404Dx98O/f+j+8/Pzfc719u3bZd68eYN/P3PmzKBeo8a5HRrJVfMzzue4ceP8HqOkpCSZOXPmJa9J43VvHEeXyyVr1qzR/vNrNwJ69COgAwAQfzZt3mz6gdApU6Zon188Um0EdDUCOgAADiCgA0Ds0BXQjx07FtOMtVp9zYYNG2TRokU+t7besGGDz9c8++yzPiFz+N+rvu7ZZ5+13KcR4vfs2TPi9Rn7mzRpkt+vmzdv3mAcHTNmzCX7HRr+jdisGmt4kDbb56JFi3zC8/C/N+Zyyy23+D1ORog3m8v1119vORcjEM+cOdN0Hr/4xS9Mv//6668Xl8sl8+bNU65x3LhxlmswjkMwr9GhryXV+TIMDeSqNRhrt3rdDt+fv9dvrPjGN75BQI9yBHQAAOLPD3/4Q9OAvvCRR7TPLx6pNgK6GgEdAAAHbN/xB5/YAgCIHaF8KIqAfmmcDNSYMWOUkXFoXFSFXIMRWlWhdjgjWA+PssEYHj0DMWnSJGWMHRrQt2/frtzf0BgcSPg3AvdIwvPwr73++utHPBcjMqsidiAfsti+fbvygwrGMfN3vo2IrYrSgQR0fzH7tttuM52HEdcDCeJDXwMEdAJ6NCCgAwAQPvOrq6WoqEhp77592uc3ICJHjh4Vt9tt+t86J9ratM8xHqk2AroaAR0AAAcQ0AEgdjkV0N98882YFkhQnjhxotxyyy3y1FNPmY7zzDPPDH79a6+9pvya1157bTDomn2N6usnTpw44vUNnZeZpKQkmThxopSUlEhjY6PpWDNmzBiM2v6+5pZbbglofk899ZRyjcYHDR577LGAxpk4caJcf/31Pn9WUlIiLpdLZsyYEdAYxtc/88wzI5rLjBkzLtlXY2Pj4Acv/J2nGTNmXLLvoa9Rs3Prb+yh52X4/IwxrM6p6jWpOk6xiIAe/QjoAACEz+2332763xR33XWX9vkNiEh5ebnpHPPz87XPL16pNgK6GgEdAAAHDL+FOwAgdjh1C/ejR4/GNGOtoY5TX18/GCL9fc3EiRMdm99I9mnGiLAlJSWmXzNx4kRxuVxSV1cX0Ji7d+9WrtH4s927d494vsZc6uvrg1rfjBkzfP68sbFx8Cpt40MGwczj5ptvHnxt1NTUBL0ms9dAMOfWbG1z5871e05DPa7RjIAe/QjoAACEz+IlS0zj9OjRo7XP71R7uyQnJ5vO8dGaGu1zjFeqjYCuRkAHAMABr+x6TR5fuhwAEINe2fXaiP99IKD/RbgDulXMNL5mJFRzDuRr7QjowyPsUCOJq1ZrDGW+xlyCpVrf7t275eabbx4M6WPGjJHrr79e5s6dG1BQr6urk3Hjxg3uw7jiv66uzm9QtzOgB3JOw3GOoxUBPfoR0AEACJ9Wr9fy/0evXbdO29z6+vvF4/GYzs3tdnP7do1UGwFdjYAOAAAAAJoEE9CPHDkS04y1hjrO0Jhp9jV1dXUjDui7du26ZM5mgp1XoO655x5xuVxyzz33mH7N0LgayjkIx3kZO3bsiI719OnTLcddv3691NTUyPTp0wf3MWbMGKmpqfE7p127dkl9fb3cc8898p3vfGcwyN98883y+9//PqjXaDDn1uzcBXJOw3GOoxUBPfoR0AEACK8f/OAHpv8/esKECXL4yBEt87r33nst/z9+WVmZ9mMXz1QbAV2NgA4AAAAAmgQT0A8fPhzTjLWGOs7q1av/8kujEL4m3MK5z6Gx1exrJkyYIC6XS5YvXx7QmK+++qryHBh/9uqrrwY0zosvviirV6/2+XpjLqtXr7b1GP/ud/+PvTsPjuK8Ez4+tSGJt8oBa2Ov8SHst/BubQXbZcfEyRpMsrvZBXyVaytV4CWbtbNOHOKtrVp8gMmundiJDQaMsY3B5rIBIQ6DuIQtbkmggxsdIIQukJAQGt23BPq9fyRP5+lW90zPSJpmZr5T9SljzUzP0z0zPSp95+nea/wh8Zlnngn5/p9++qkMHz5chg8fLtu2bet3vdNrNJTn1um5+93vfhfyuCO1Xa8HDz/8MAE9yhHQAQAYXBs3bQoYql9++eWIj2ldkCN93XTTTXKlrs7zbRfP7C4EdHsEdAAAAADwSCgBvaioKKapdR3ocpKSkoyY6XSbPXv2iM/nk3vvvdfVMvfs2SPjx4+Xxx57bEjH5dbLL79s/FEs2G1eeOEFV8tcsGCB7fjUzO5PPvnE1XKGDx8uPp9PcnJyjJ+pqO12GS+//LKMHz/edPutW7fK+PHjXa2PGvPWrVuNn73wwgsyfvx408/sfPLJJ+Lz+Wyfa6fXaCjPrdNzt3XrVmMGvZttlJOTY4wnKSlpwK+p6x0BPfoR0AEAGFxt7e0ybdq0gMH69TfeiMhYGpua5Hdvvim33HJLwPHMX7DA8+0W7+wuBHR7BHQAAAAA8AgB/c8iGdCLiopk1KhRruNjqDF6IONyw01AV0F2+PDhppjtRM1m/t3vfmf7WG7GrSK8NT47xXk7OTk5thFefenBzfqoddEDvIr4gbaZ/jzZfbliKAO6/ppcsGCB6+UQ0Ano0YKADgDA4CsrL5cbb7wx6Ez0js7OIRvDlbo6mTRpUsAxqN+ve3p7Pd9m8c7uQkC3R0AHAAAAAI+4Dejf+ta35OzZszFNretAl7N27VojZga6nYq6iYmJsnv3bsfbpaSkGOE20O0Ga1xu6BE20O1USJ48ebJkZ2c73k7F5eHDh/e73e7du42g/cILLzguIzs727jd2rVr+12fmJjoasyTJ092fCy1PoGW4TQOtf3t1tFu29o9T06v0VCe20DPnbpu+PDhkpKSEvS1q9ht71hDQI9+BHQAAIbGp8uWBY3X99xzj+z68stBfdyOzk5ZvWaN3HnnnUEff+TIkXLm7FnPtxXsLwR0ewR0AAAAAPBIKAH9zJkzMU2t60CXo8fMYLdVQXb48OHy0ksvSUpKinFdSkqKvPTSS38+3OD8+REbVzBqXC+99FLA26WlpRkxOTExUebPny9ZWVnG9UuXLjW2gc/nk6VLl9ouZ/78+cZtxo8fb7pdWlqazJ8/33icX/7ylwHXX1+GGktWVpYsXbrUOPT6vffeaxqn/pyox5k8ebKsXbvWuC4rK0vmz59vhPrExMR+9586darxfM+fP1/S0tJMy1bXOz3fTq/RUJ7bYM+d2gZOr0l9HdS/9e0Qqwjo0Y+ADgDA0Hlv4cKgEVv9nv3xkiVSXVMT9mNlZGbK888/H3TmO/H8+mR3IaDbI6ADAAAAgEcI6MHjZKhCiZlZWVnGjOdABhrPQx1XMG4D+pkzf4yuKso6GT58uGM8V377298G3U5Tp04NuIylS5caATzQH/Xs4nkoy0hMTDSF51Cfb6cvAUQioGdlZZm+1BBo/dTtCOgE9GhAQAcAYGi5jejKPffcI1OnTpVZs2bJm2+9JStXrZItKSmy/8AB2X/ggGxJSZFPly2T1994Q55//nl5+umn5Z577gnpMYjn1x+7CwHdHgEdAAAAADwSSkAvLCyMaWpdB7qcNWvWiM/nk3Hj5lyRcAAAIABJREFUxoV0n8mTJxuzl1WknDp1qqSlpQ3K+oUzLiczZswQn88nM2bMcH2fefPmyeTJk03xecyYMTJjxgw5fPiwq2WkpaXJL3/5SxkzZowpvk+ePFnWrFnjahmHDx+WGTNmyLhx40x/XBs3bpzMmzfP9TimTp1qer7UOObNmxd0febNm9fv8ceMGSO//OUvZcuWLSG/RkN5bt0+d3bP17hx4+SNN94w1k+tg9ttH82+973vEdCjHAEdAICht3rNGrnppptCitxD5e677yaeX4fsLgR0ewR0AAAAAPBIKAG9oKAAAAwqrns9jkggoEc/AjoAAJGReeiQ/OxnP/MsnI8aNUr+7//+T86XlHi+LdCf3YWAbo+ADgBABNTU1srpvAIAQAyqqa0N+/OBgA5AUe/3Q4cOBb3txx9/bMyc93rckUBAj34EdAAAImv1mjXywAMPRDSeT5o0SYrPn/d83eHM7kJAt0dABwAgAtIzD8sf3pkPAIhB6ZmHw/58CCWg5+fnA4hhU6ZMEZ/PJ1OmTAl4uy+//NKYff766697Pu5IIKBHPwI6AADe2L1njzzxxBNDFs2HDRsmTz/9tGzfscPzdUVwdhcCuj0COgAAEUBAB4DYFamAnpeXByCG7dq1ywjjkyZNks8//9x0/aZNm+R//ud/jNuMGTPG8zFHCgE9+hHQAQDwVll5uaxctUqeffZZueeeewYUzUeOHClTp06VT5ctkyt1dZ6vG9yzuxDQ7RHQAQCIAAI6AMQuAjqAwbJp0yYZM2ZM0D9aPvLII5KRkeH5eCOFgB79COgAAFxfqmtqZOOmTbJy1Sp5+5135PU33pBf/epX8uyzz8qzzz4rzz//vLz+xhvy3sKFsnLVKtm9Z49kZWfLxcpKz8eO8NldCOj2COgAAESANaAvX7Fatu/8EgAQhT5fk+xJQD99+jSAODF37lx55JFHTNE4MTFRJk6cKHPnzvV8fJE2duxYAnqUI6ADAAB4z+5CQLdHQAcAIAJyjx4ftNgCAPDW6bwC0z599579YS+LgA4AwRHQox8BHQAAwHt2FwK6PQI6AAARQEAHgNjhVUA/deoUAMQlAnr0I6ADAAB4z+5CQLdHQAcAIAII6AAQO7wK6CdPngSAuERAj34EdAAAAO/ZXQjo9gjoAABEAAEdAGIHAR0AIouAHv0I6AAAAN6zuxDQ7RHQAQCIAAI6AMQOrwL6iRMnACAuEdCjX1d3t7S0tkp1TY2UlZdLbW2ttLa2Sk9PjzhdvB4zAABALHG69Pb2Snt7u/j9fqmsqpLqmhppam6Wjs5Oz8fsJQI6AAARQEAHgNjhVUA/fvw4AMSlhx56iIAe5Tq7uqSpuVmqa2qk4sIFqaurk7a2NgI6AABAhDhdrl69Kh0dHdLY2CiXqqvlcm2tNDU3S3tHh+dj9hIBHQCACCCgA0DsIKADQGQR0KNfOAFdXbweOwAAQDQLdlEBvaGhgYCuIaADABABBHQAiB0EdACILAJ69BtIQOfChQsXLly4cOEydBcCuj0COgAAEUBAB4DY4VVAP3bsGADEJQJ69COgc+HChQsXLly4XJ+X3t5eI6BXXbokNZcvE9CFgA4AQEQQ0AEgdngV0I8ePQoAcYmAHv30gH7h4kUCOhcuXLhw4cKFy3Vy6e3tlfb2dqmvryegawjoAABEAAEdAGIHAR0AIouAHv06u7qkuaVFai5fJqBz4cKFCxcuXLhcRxcCuj0COgAAEUBAB4DY4VVAP3LkCADEJQJ69Ovq7u4X0FtbWwnoXLhw4cKFCxcuHl96e3ulra2NgG5BQAcAIAII6AAQO7wK6Lm5uQAQl7773e8S0KOcNaD7/X5moHPhwoULFy5cuFwHF/0c6Jeqqwnof0JABwAgAgjoABA7COgAEFkE9OinAvrl2lqpuHDBOIR7d3e39PX1Obp27RoGwdWrV2NWb28vhpjXzzGuT16/LuH8Po3V963Xn6XRLtDvWz09PdLe3i4NDQ1SdemSVNfUENCFgA4AQEQQ0AEgdngV0HNycgAgLhHQo58K6NU1NVJeUSHV1dVSV1cnTU1N0tbW5qi1tTXg9U73GaiWlhZpaWmR5ubmoJqammx/1tTUJI2NjY7U9Q0NDf3+P5j6+nrX/H6/oa6uzrUrV64EVVtba+vy5ctB1dTUhKy6urrf/1+6dMm1qqqqkG4fjqqqKsNQP1Yo6zmQMVm3u9Nz4+Z2brh5/QwVp9e0W0MxpmDbaTC2eSjPpbreq9f2QFRWVsrFixelsrJSKisrB7y8QIbifezmfaqeG7v95WC/H53eB24+P9x8DumfX0oon39uPk/V56+V0+e23Wd+oN8HdOp3i5aWlkH5XSWU35GC3b65uVnq6+vl8p+OFFRdUyONTU0EdK8HAABAPCCgA0Ds8CKg33jjjZKdnQ0AcYmAHv06u7qkqblZqmtqpLSsTMorKuTixYty6dKlQY8+TkKJMSquVFZWyoULF0JWUVEh5eXlhrKyMhP9ZyUlJca/S0tLpaSkRM6fPx9QcXGxFBcXy7lz5/opKirq5+zZs3L27Fk5c+ZMP4WFhSYFBQWG/Px8W3l5eYbTp0+bnDp1ytHJkyfl5MmTcuLECVvHjx/v59ixYwa7nx05csSV3Nxc17e1u28ocnJybH8e6uMePXrUlr7+oVDbTt++Tttf/3mg5/TUqVOm5976ejh9+rTp9WLH+vrSX4NO9Nes3es6XOq9Eq5Ay7a+1wKNPdj70c371PpedXrPumF9zt28dwNxeo06veZ14b4v1XszOzvb8y8GOrHuLwKti3V/Yd0vOr3/7X5u977XqX13oPe/0/vd7nXp9F62vies7y+7zzfrZ6D6fCwuLnb8DC0pKTGUlpb2+4y2fk6r/y8vL5eKioqwfi/Qf69w+vKG0xcj3BiM36EqKyul4sIFKa+okEvV1dLQ2Cht7e2e/w7pJQI6AAARQEAHgNhBQAeAyCKgR7+Ozk5pam6Wi5WVcraoSPILCuR0Xp6czsuTvPx849+6U6dPm5w8derP/vTHfJ1t0DlxwuAUZ/RYqYKFHjTU6zArK6ufw4cPy+HDh+XQoUNy6NAhyczMNGRkZEhGRoakp6dLenq6HDx40OTAgQOyf/9+2bdvn8nevXtl7969smfPHtmzZ4/s3r3bJC0tTdLS0uSrr76SL7/80rBr1y7ZtWuXpKamys6dOw07duyQHTt2yPbt22X79u2ybds22bZtm2zdulW2bt0qKSkpkpKSIlu2bDFs3rxZNm/eLF988YVh06ZNsmnTJtm4caNs3LhRNmzYYLJ+/XpZv369JCcny7p16/pJSkqSpKQkWbt2raxdu1bWrFnTz+rVq2X16tXy+eef2/rss89MVq1a5crKlSsNK1asMNGvs7Le13qd8tlnn9mOTx/76tWrjXXU11ltD7V91PZKTk6W5ORkY7vqNmzYYDwPinp+1POlnkPdli1bjOdbPf/q9bBt2zbjNaJeM8rOnTslNTVVUlNTjdfZrl275KuvvjJeh+rf6vWpXq979uyRvXv3ml7j+/fvNxw4cMCg3hvp6enG+0eXmZlpvNfUey8rK8v0eeEUI92yfnkh2JcS7PYn1n2Ivh/R9yVuPv/0fY3TfkbtY/T9jNqm+rZW+xvrPsa6r1H7F/35ddrHWF8r1v1MoH2N/trU9zPW17Z6vQfbz6j3kJWb/YvTvsXuva/vP5YvX97PsmXLTP8Ol92yraz7M6f9mnWfaLefUttHZ7eP0vdVdvsp/XPBun9S+yh9n6TY7Zec9kd2+yT1OtX3Rfpnp3qdq9e/Yt0v2e2PrPsk9f5T70l9n6T2S9b3uXWfEOhLUtb9j/H7jMOXHPr9TqT9vmT9Xcru9y3997CCwkIpOndOLly8KPUNDdLa1ub575BeIqADABABBHQAiB1eBXS7P9wDQDwgoEe/9o4OqW9okIoLFyS/oECOHjsmh7OyJPPQIUnPyJCMzExJz8iQ9IwMOXDwoMn+AwdM9u3fL/v275e9+/YZ9uzdK3v27pXde/YYrP+ftnu3fPnVVya7vvxSdn35paTu2mX8N3XXLtmxc6fs2LlTtu/YIdt37JBt27fL1m3bJGXr1n62pKTIlpQU+WLzZsOmL76QjZs2ycZNm2TDxo2yfsMGSV6/3mRdcrIkrVsna5OSZG1SkqxZu9b47+o1a+Tz1avls88/N1n12WeyctUqw4qVK2XZ8uXy6bJl8umyZfLJp5/KJ59+Kks/+USWLF0qS5YulY+XLJGPlyyRxR9/LIs//lg+WrxYPlq8WD786CP54MMPZdEHH8iiDz6Q9xctkvcXLZKF778v7y1caPbee7JgwQKZP3++zJ8/X+bNm+fo3XfflTlz5pi88847xn/feecd+cMf/tDP73//e9O/lbfeesvkzTffHHTWx9AfX6eP9+2335a3337bWMe5c+ca/1Xeffddeffdd2XevHmyYMECWbBggbEt33vvvT9auFAWvv++sf0XffCBfPDhh/LhRx8Zz5V67hZ//LHxfC795BOTTz79VD5dtkyWLV8uy5Yvl+UrVhhWrFwpK1etklWffSafff65fL56tXy+erWsXrNG1qxda7z21iYlSdK6dZK8fr2s37DBsGHjRtmwcaPxmt70xRey6YsvZPOWLbJ5yxbjPbAlJUVStm6Vrdu2ybbt22Xb9u2yfccO2Zmaary31HtNvQe/SkuTr9LSJG33bknbvdt47+rv77379sn+AwfkwMGDcjA9XQ6mpxv7i8xDh+TQ4cOGw1lZhqzs7JBk5+QYcnJzJffIETly9Kijo8eOmf4/98gRyc7JkazsbNM4DmdlmcYYisxDhyQjM9PYRx5MTzdth/0HDvTbF6r9Xdru3fJVWlq/fV7qrl2yMzXV2M8F2tdtSUmRzVu2GPs1tW9T+zX1X8Vuv6bv09R+Td+XrVi5UlasXCnLV6zoty+z7tOs+7IPP/rIoPZluvcXLTL2YTq1P1P7rHfffdd4z6r3r9pfqff622+/3W8fZbdP+t3vfmf47W9/a3jjjTcMr7/++pDSH8tKH5Map91+UN8fqn2e2iaK2v+pbWg1b94843ND3wcufP99037Pbv+n9oHW/d+SpUtN+z1932fd3ynqM9S639M/d9X+b11ysqxLTjY+q9Xr3Lr/U5/31v2g/vuBdV+o2O0T9f2idf/o9HuN/nN9P6B+T9J/d7L+bqX2o2rfknnokBzOypIjR49KfkGBlJWXi7++noDu9QAAAIgHBHQAiB1eBXT9W+0AEE8efPBBAnqUUwG9vKJC8vLzJffIESMMqSAUKJZbo7kK5tZwrkcjp3Ck25maagpJekRSIUnFJBWSdHbB3C6aq6ik6HHJGpac4pIKTMtXrDCiuR6XFLtobg3nKp6rgK7HCxXRrVRMX/Dee47mL1jgyrz58x2vc1q2NerrY9PHrwKMTo8x1iittpVdmFExT48zTlHaLkzrUdopyOgxRkUYPbyo16R6jarXrDW6qAhtDSp6SLFGExWf9eBsF4+PHjsmx/40A/KENrtRn82Yl58v+QUFUlBYKIVnzsiZs2flzNmzcraoSIrOnZNzxcVSfP68nC8pkfMlJVJSWiolpaVSWlYmZeXlUlZeLuUVFYaKCxfkwsWLhouVlXKxslIqq6qk6tIlqbp0SS5VVxuqa2r6qbl8eUAu19ZK7ZUrrl2urZXLtbVSc/my7Xh0TmN2uu2l6mpjvSurqgxqu+jbSm1DtV1Ly8oMarufLymR4vPn5VxxsZwrLpaic+fkbFGR8bwVnjkjBYWFkl9QYMxO1Y8GcuLkyT8e2eP4cTl2/LjxZYLcI0ckJzdXcnJzTV8m0L8MoH8RQO331etU36frXwDQv+ykfwEgUPi3xn/r/lnto/X9s130V/tkRe2X1b7Y+iUm67442JeXrF9gsu537fax8+bPN3l33jx5d948mfvuu/3MmTtX5sydK+/MmSPvzJnT7//1n1k5XW99DPX4Vk77en2f7rQv1/fddl8o0vfbat9tF9TV/tpun+0U1gPtuwN9qcguqqv9uc4a1NW+3fo7ijWsW79wZP3ikWIN6XZBXY/qB9PTjc+E3CNH5HRenpSWlRHQhYAOAEBEENABIHYQ0AEgsgjo0U8F9LLycjmdlyc5ublGRHEK5tYZqHazzANFc/WHZz28qPjoNpo7zTB3mo1pjTJOYcYu0OiRxjor00qPNnYzNfUZ6Do9FtvFdf1nVnp8tgvRdrOk9bihAof+bz142EUPa/jQZxUGCtZOMwitwUMPHXbx2hqwrWHDOnPaGq7torUervWZzypaq3CtR2u7cK3itQrX1nhtDdcqXuvR2hqq9UBtjdAqJl+pq5M6v1/89fXir6+X+oYGqW9okIbGRmlsapLGpiZpbmmRltZWaWltlda2Nmlrb5e29nZp7+iQjs5O6ejslM6uLuns6pKu7m5Dd0+Poae3V3qvXu3n6rVrcvXaNbnW1xcRA/kdfyio9bfSt1FPb69pW+rbuKu7Wzq7uoznob2jQ9o7OqStvV1a29qkta1NWlpbpbmlRZqam43ntKGx0Xiu/fX1Uuf3y5W6OtOXB9QXB/TgryL/hYsXjXMrl5WXGzFffaFCxXwV8s8WFRkRXw/5+qGm7WL+0WPHTEcGUEHfemQAa9DXo77+ebR3375+nzd2UV8P+vpnid0s/kARX+3D3HzBSv+MCPR5YA35TjP4reyOUKJ/Uck6ezxUdkcMcPOlJ7t4HmhWujWkWz9LrJ8pq9es6RfT1ee43WeL0wx16xejAs1OV581+pek9C9LBYrp1i9P6Z9FdkfzsIvqekTPyc01Anqd309A93oAAADEAwI6AMQOrwK6fo41AIgnBPTo19beLv76eimvqJDTeXmSnZNjxPNgwdxplnmwcG4329zpkMWBwrk+21z/w7jTjMZAEd06C90a03V6NFH/1lln0IXDukxrONCjtD4jL9Bhbq0zq62h2nqob7vDfVujgd3sO7exWg/Wara1Hq3dhGsVr63nkdXDtYrXwQK2NWKXlZfbzrpWMVuxzrq2xu1AgVuP241NTdLU3NwvcisqdqvgrajgqsdvuwhuF8IVuyCuR3GroQjb0Wygkd0utqvgrnOK79bnXX9N6K8V/TVkDfMqztsFehXp1WvXGuhVpLcL9Xqst87KV+Fej/d2AV+P+PqMfPW+tgv6gWK+3cx8dYqAQDFfHZ5fD/rqM9LpEP3WL4npMV8P+cFm5lvDfrC4b/d5ZfeFsEBHVBkM+nKtX7oK9OWrYJ+B1s89txHd7ugiTqe7sM5K139PsR51xOlw706z0q0z052Cuv75mZWdbQT0K3V10tLa6vm+z0sEdAAAIoCADgCxg4AOAJFFQI9++iHcVUA/cPCg47nM3c42DxbP7WacOwV0u4juFNPtDuHuFNedqFjhlvX+do+pz5C3zqx2O/tNP5Ss3Yw3tzOunWZd6+emtpt5rcKTdea1dda13SHDg0VrFa6tM7CdZmHbRWu7WdkqXCsqYOuzsxU9YquQrdgFbaeobRe09YBtjdZ2Ydrr/QLil13stwZ9PeDbhXu7YG9976j3lDXc6/HeGvD1iK9m2uv0oG8X9a2H2tdjvtPh9fXD6jsdWt8p4FvjvT4bP1C8V+E+0KH1neK90yx869Fd9M9Vu9Oh2H2G2n1O2n1BTaeith1r+HZDX7b1sfUviwWaea5/Fuvh3O1h3Z1O3aF/NltP42E9xLvTrHS7Q73vP3CAgG6DgA4AQAQQ0AEgdngV0DMzMwEgLhHQo581oOfk5srB9PSQA7qbGejBZqEHYo3sbtj9sdv6R+9A5zZ1M5vMGqut57Z2E67dxGs1A9tp9rU1XjsF7ECHDtdnXpeVlwecea0HbLvzWlvPUW0Xr3XWiG0XsvXgFmh2tnWGtjVqOx2m3DpD28o6G9jKaRa33UxuZm/jehfKLHqn132w94x1Vn2gw9tbg731PR1opr0K+NZ9iNOse7twbw34dofLDzQj3yneqy8KBZqJ72YWvl28dzP7PtCh9J0Op2+dgW8N+XYz8Qfry3TWL9UNhN1yraHc7vcHu3DuNAN9qAI6h3AnoAMAEBEEdACIHQR0AIgsAnr0cwro+w8c6Hc40UBBPdS4bhfb7cK0fv9Af2x2OgSq/gdoFbOdgrZ1NrY1authW4/a+qHFQ5mV7eZ82IHOia3PyHYzC7vO77c9hLg1XOuHEg92OHE3kdpuFrbbOO3mcOLBWOMfsRqIbuEeIj/YofPdhH27yB/oEPoq7tvNxLdGfLtZ+MFm39ud6z7Q+e6t57wvK7cP9k4z7Z1ifaBQr8+2DyXW6zPv1We4XbS3+93D7st8TkfIGSx2j+F0+PZAv8c4BfTsnBwjoPvr6wnoXg8AAIB4QEAHgNjhVUDPyMgAgLhEQI9+ekDPy8+XnNxcSc/IMB0eVv2xWg/Rdj9zQwVsXbCYbTdL2xq19XNmW8O29bDj1ritZmwHm7WtIneww45bA7c1cjudH9t6mHG7Q43rM7P1GdrhnDPbGn3czsh2M6vU7bm03Z5XeyCsv995/Z4DMDQGc78RboR3MwPfTZQPNOPeeoQNu0Af7PD4djPs7Q6Nbxfn9Vn1djPq7Q6H7xTnQzkUvqKHevVZbw31Tue0t8Z6nd0se53d7z/Wo/UMJv13LD2gl5WXMwNdCOgAAEQEAR0AYodXAT09PR0A4tIDDzxAQI9yKqBfuHhRCgoL5eixY5J56JDpj8cqblsDt4rcdqHbOoPbTfDWQ7dT7LY7RHmgGd1259lWf9x3E7vtZnTroTvQjG67Q5C7OeR4uLO3QzmE+FDHbK9f1wDgpUiH/EABP9RQHyzOq0BvF+eDhXm7Q92HGuX1IK9HeRXjA82YdxPl7WbP24V5p1n0Omuct0Z6nd0XDNUXD9MzMiT3yBHJy8+X8ooKZqALAR0AgIggoIevpLRU5sydG5KS0lLPxx2rwnk+MjIzPR/39SwjM5PtFGUiEdCzc3JMseiWW26RDRs2AEBc+s53vmPaJ+7Zu1cuVlZKfUMDAT1KdHR2SmNTk1RduiRF587JyVOnJCc3Vw5nZRlh3HpebvVHZT18Ww9h7nRubjW7TA/fTtFbPye3m0OYW6N3oNndTufetkZvu9ndbmd1283kDmX2dqRiNwEcAK5PkZ5N7+bc9YHOU+/mMPZ2M+VVkNePrmIX5FWMtwvygQ5hbxfky8rNh6+3zpJ3E+RP5+X1O4y9ivH6LHm3Md4a4lWAP3T4sBw7flwKz5yRCxcvEtCFgA4AQEQQ0MOXkZlp+oOpG9dDiFSh+XoYi9fPx5y5cwftsaP1CxKBxj5n7txB3U4YekMZ0FVYsAZ0AMCf7dm7VyqrqgjoUaSzq0taWlvlcm2tlJWXy5mzZ+XkqVPGH36PnzhhxHC7CB5s1rdTBHc6h7fdbG99pnegQ5pbo7fTTG+783TbhYBAhy53M8ubgA0AiDZDEeqdDmvvdma8HuWtM+NVkHd7PnmnCG8N8SrA6+eRt4vwZeXOh6kPNb5bo7t+lJ7TeXlyrrhYKquqpKGxUdra2z1/rXiJgA4AQAQQ0MOngu3EiROjaga6GnesRdFwno/B+hKBCs3R+KWEQGNnBnr0GcqAfqm6Ws4VF0vukSOeByoAuF7t3bePgB5lunt6jMO4V9fUSHlFhZwvKTFmX50rLjZieFl5uZRXVJhmgdsF8EDx2zrjWwVwfaa3XfwOdaa302zvcA9pHk4Q9/q5BQAgUgYS3d3OlA90nvlQQrxdhHc6h7zbEG89Z3zN5cumWfDBAryK72rmux7dCwoL5VxxsVRcuCCXa2ulqblZOjo7PX/OvURABwAgAgjo4YvWEB2t476e1ytWAzqiz1AE9I7OTmlqbpbqmho5X1Iix44flxtvvNHzSAUA16P9Bw7IpepqaWhslPaODgJ6FOi9elW6e3qkpbVV6hsapPbKFdMffPUwrkdxPYgHOt+3XQC3O793oNnebuI3URsAgPgSzqx4pwAfLMYHi/B28d16GHr9fPB6cFfR/VJ1tRHbKy5cMJ3//WJlpVTX1Eh9Q4O0trVJV3e359vfSwR0AAAigIAevmgN0dE67ut5vaI5Qkfz2NHfUAT0zq4uaW5pMQ5te+r0aRk5cqTceuutcsstt8jNN98s3775Zvn2t78NAHHj5ptvlptvvllu+eu/lltvvVVG3nab3H777XLo8GGpuXxZGpuapL2jw4ieXn8+IPjnXVd3t7S1t0tLa6s0NTf3Oy+4UxTXZ4SrPzDrs8GdIrj10Occ7hwAAAy2wTh/vN3vLk4z4K0z3+0OPW8N7Yp1hruK7Ffq6sRfXy+NTU3S2tYmnV1d0tPb6/m29RIBHQCACCCgh28wg21JaaksWbo0rEOLW++7MzVV6vx+29vNmTtXpk+fLj6f+VDn+u3cPL46tLf153PmzpV1ycnSJyJ1fr+sS04OeOj6k6dOGWNYsnSpnDx1yrPnY2dqqsyZOzfgGOr8fmOs+naYOHGi+Hw+mT59umkb6LdR20Cts34bp7GEs13cblM3Y1evmWCvh1DHqy+zzu833X9dcrLt6xfuDHZAv3rtmnR2dUlrW5tcqauTCxcvSuGZM5J75IjsP3BAdqamyuYtWyR5/XpZm5Qkq9eskc9XrwaAmLV6zRpZm5Qk6zdskM1btkjqrl2y/8ABOXL0qBSeOSMVFy5I7ZUr0tzSIh2dndLT2ytXr13z/PMBgT/v9Ije2dVlmlFlnTlud7j0gZ4T3OttAAAAYCfUWe5uA7se1/XIrgd2dXSfpuZmaWltlbb2dn6//hMCOgAAEUBAD99gBPQ6v98ImFajR48OGnNVDLdKSEjoF2jVeO3ot3OzTmrWsvXnKsyvS06WhIQEY/nWAHvy1CkZPXq07VgmTpwYVkAd6PNRUloqCQkJMnbsWMfHnzIPRn0UAAAgAElEQVRlivh8PtmZmmraDnbrYN1WO1NTTc+1fhtlZ2pq2Nsl1G3qZuzBtumSpUtNz7N1OU6vX7VM6+tEp76kgNAMRUBX54ZtaGyU6poaKSktldN5eZKTmysH09Mlbfdu2ZmaKtt37JCt27bJ1m3bJGXrVgCIOWoft33HDkndtUt279kjB9PTJSc3V/Ly8+V8SYlcqq42Di3Z2dVlRFSvPx8AAAAAxAYCOgAAEUBAD99Ag22d3y9jx441greaATxn7lzTz50ipLrN6NGjZfbs2f3uaw3XbmegDzSgjx071oiiU6ZM6TcD/eSpU8b1+thnz55tBOBAEXuono8+EVmXnCw+n09mz57d77olS5f2u87NLG61rdRt1Dpbv+CwMzXVeN7UdlPPl9pedtE90DbV72vdpm5nzztt09mzZxvjHTt2rGm86nl0ev2qcdqtr/qSgv5FBbg32AH9Wl+f9PT2Godxr/P7pbKqSs6XlEh+QYEcP3FCcnJz5dDhw5KRmSnpGRlyMD0dAGJWekaGZGRmyuGsLMnJzZXjJ05IQWGhnC8pkcqqKrlSVydNzc2m858zwxgAAADAYCGgAwAQAQT08Km4qIfoQKyHMdfDpV0s3pmaasyItl6nomygmcFq2U7jdrrvQAN6oHBa5/cbQddphrFatl3EHsznw+mw5OoLBvr1KlDbPRf6mO2Wqc/0tns+9O0yevRo28Pd1/n9RnC2Xh9sm+pHOXA67L7T2J1eK+rnCQkJQbej3TYL9jpRX2QYPXr0gN+n8WYwA3qf9D8vbFNzs1ypq5OqS5ekrLxczhUXy5mzZyW/oEBO5+XJqdOnASDmnc7Lk/yCAjlz9qycKy6WsvJyqbp0Sa7U1UljU5O0tbcb52ZUh+32+vMBAAAAQGwgoAMAEAEE9PAFOiS6HWuQDTSjWFEh3BoZR48eHTQuOi0/EgHd6fzean2CLX/KlCmSkJAwpM+H0xhUrB49erTxxQY1q97pXO5uAnqg50sF40DnRXd6DLuZ8U7rZLdNwwno1kPZO1Hh3no79RwEOkWBOpJCKK8BDE1Av3rtmjELXUV0f329XK6tlUvV1VJZVSUXLl6U8ooKAIgLFRcuyIWLF6WyqkouVVfL5dpa8dfXS1NzsxHP9dnnBHQAAAAAg8Xn9QAAAIgHBPTwDWQGeqBoqavz+20D5sSJE4OeI9qrgB4ofE+cOFESEhKCHp5dHc482PYZyPMRaNnqCw5TpkwxDlUeKBa7CeiBnq91yclBz3Hu9BgqUjvFfWXJ0qUyceLEfrcLJ6C7nR2unke7+zvN5g/2GkNggx3Q++TPs9B7enulq7tb2js6pLWtTZqam6WhsVH89fVS5/fLlbo6AIgbdX6/+OvrpaGxUZqam6WltVXaOzpM8ZzZ5wAAAAAGGwEdAIAIIKCHbyDn3NYPqR2Mm5nqffLH2J6RmWnwKqAHGqsKr8HWWR3+O5RtOxjnQNepmd1uDifvJqCH8mUA5eSpU8bzaXdoebVNg8XocMdut01LSksDHo7e+pq0e02Esk0H47mMJ0MV0PWZ6N09PdLV3S0dnZ3S3tEhbe3t0trWBgBxp629Xdo7OqSjs9MI5z29vcRzAAAAAEOGgA4AQAQQ0MM3GAHdLacQrrMeDvt6DeiDcZj1wX4+7KhQHOxQ4/r2GEhAr/P7ZWdqquk51WekOy3H7Rcswhm73TYNdTs7BfRwX2MIbCgCep+YI3rv1avGjPTunh4jqANAPFLR3BrOiecAAAAAhgIBHQCACCCghy9SM9DnzJ3b79zYU6ZM8fQQ7mo2tNvH1K93MwPdzWHWB/P5sKPOe249H7qdgQb0jMxMGTt2bFiP4XYGujpCwUAP4a4Obz/QGegE9KExVAG9T/4c0VVIt1JhHQDigXUfqO8jiecAAAAAhgoBHQCACCCgh28gwVadVzvYeatPnjrV73zn6tDige7nFC7djNvNOo0ePTqsgD527FhX585W5wT3KqDr5z1Xyw0UjAca0BMSEoKOW43JupyxY8eKz+cLel559bqxnsvdq3OgE9CHxlAGdMUaiQAABHMAAAAAkUFABwAgAgjo4RtIsHUKi1Z2571Ws9fdzFYON6AHmtGs7h9OQHeKwFajR4+WhISEoFF4sJ4Pu+dGP0e32p7W+Gy9PpyArsYd6JzgdX6/JCQk2C5HbVM3X3pISEgIaXxO23TKlCkBt4f1tWp3egEC+tCIREAHAAAAAACANwjoAABEAAE9fAMNtmoWt9Oh2NWM4SlTpph+ruKl04xodb9wA7qa0Ww9bHyf/HFGvAq54QR0dV7xhIQE22Bb5/cbXxoIdoj6wX4+1PgSEhJsD6euDulud9SAgQR0dUj0hIQE23Otl5SWGs+J3XL0c7XbbbNg2zScgK5+7uZ5tHs9ENCHDgEdAAAAAAAgdhHQAQCIAAJ6+AYabPUYPXr0aJk9e7bMmTtXZs+ebcR1u5CrZkir69X5wqdPn24sT527O1BAV+cit8581pc/ZcoUY/kq3KvlhxPQ++SPh2cPNn4359d2Wq+JEye6Pse69blTkdwpZKu4br1On/E/Z+5cU6h2cwh3FcgTEhJk+vTpxtj0cK7+bbccfZs6vZactmmgsQd6jav7BXsd2n3hgIA+dAjoAAAAAAAAsYuADgBABBDQwzcYM55PnjplBE6riRMnOh7CXJ9lbne/ktJSYwbwnLlz+80m12eR20VKPY5aqTgbbkDvkz8GX+sY9OUP5PkIlXWdA818V9vd+pyrWeR2M//dBHTrLHNdQkKCLFm61JhpPnHiRNsYvjM1NaxtGmjswV7jgR5TvQ7t7kdAHzoEdAAAAAAAgNhFQAcAIAII6OErKS2VOXPnBj2ftxsnT52SJUuXGrN47WZAW9X5/bIuOdm4z7rkZFOwrPP7jeusY6zz+43Hcxp/SWmpafn6uDIyMx1nJdsd+t2JWo6a+ewUXEN5PkKlbys3h41X28365Qb98fX1UOvoZt1OnjplGpv1udmZmmo7c36g29Rp7G5f46E+ZijLHOh7K94Q0AEAAAAAAGIXAR0AgAggoANA7CCgAwAAAAAAxC4COgAAEUBAB4DYQUBHtLvpppvCOh1HKMrKyz1fTwAAAAAAwkFABwAgAgjoABA7COiIdkMdzwnoAAAAAIBoRkAHACACCOgAEDsI6Ih2d999NwEdAAAAAAAHBHQAACKAgA4AsYOAjmhnDeh33333gN1www0EdAAAAABATCCgAwAQAQR0AIgdBHREu7/6q78yxe6r164NeJn/+I//aFpmSWmp5+sJAAAAAEA4COgAAEQAAR0AYgcBHdHu29/+til29169OuBl/tM//ZNpmedLSjxfTwAAAAAAwkFABwAgAgjoABA7COiIdjfffLMpdvf09g54mQR0AAAAAECsIKADABABBHQAiB0EdES7oQjoP/7xj03LLD5/3vP1BAAAAAAgHAR0AAAigIAOALGDgI5od8stt5hid3dPz4CX+c///M+mZZ4rLvZ8PQEAAAAACAcBHQCACCCgA0DsIKAj2v31X/+1KXZ3dXcPeJnWgF507pzn6wkAAAAAQDgI6AAARAABHQBiBwEd0c4a0Du7uga8zH/5l38hoAMAAAAAYgIBHQCACCCgA0DsIKAj2t16662DHtAnTpxoWubZoiLP1xMAAAAAgHAQ0AEAiAACOgDEDgI6ot3IkSNNsbujs3PAy5w0aZJpmWfOnvV8PQEAAAAACAcBHQCACCCgA0DsIKAj2t12222m2N3e0THgZRLQAQAAAACxgoAOAEAEENABIHYQ0BHthiKgT5482bTMwjNnPF9PAAAAAADCQUAHACACCOgAEDsI6Ih2t99+uyl2t7W3D3iZjz32mGmZBYWFnq8nAAAAAADhIKADABABBHQAiB0EdES7O+64wxS7W9vaBrxMa0DPLyjwfD0BAAAAAAgHAR0AgAggoANA7CCgI9pZA3pLa+uAl/n4448T0AEAAAAAMYGADgBABBDQASB2ENAR7e68885BD+hPPPGEaZl5+fmerycAAAAAAOEgoAMAEAEEdACIHQR0RLvExERT7G5uaRnwMp988knTMk/n5Xm+ngAAAAAAhIOADgBABBDQASB2ENAR7UaNGmWK3U3NzQNepjWgnzp92vP1BAAAAAAgHAR0AAAigIAOALGDgI5oNxQB/amnniKgAwAAAABiAgEdAIAISM883C+2NDY1AwCiUHbuUb4UhYh6/Y035Ec/+tGgueGGG0yxezDG+KMf/ci0zDvvvFPuvvvusI0cOdJY1siRI6Wjs9Pz5wEAAAAAEB8I6AAARIA1oAMAYgcBHUMtLz9fhg0bZgrUg2kwxmgN6IPp02XLPH8OAAAAAADxg4AOAEAEENABIHYR0BEJv/rVr+IyoN97773S09vr+fYHAAAAAMQPAjoAABFgPQc6ACB2cA50RMKVujq56aab4i6g796zx/NtDwAAAACILwR0AAAi4HRegaxJ2gAAiEGn8wo8/5xBfPjgww9NcXnYsGGSkZkpZeXlA+L1evWJSE9vr9x7772m9XviiSc8HxcAAAAAIP4Q0AEAAAAAiAKXa2tl4sSJpsj8wgsveD6uwbDgvfdM63Xbbbcx+xwAAAAA4AkCOgAAAAAAUWJtUpJ87WtfM0LzX/7lX8rGTZs8H9dA5BcUyHe/+11TQH/11Vc9HxcAAAAAID4R0AEAAAAAiCLPPfecKTY/+eST0tDY6Pm4wjVr1izT+jzwwAOSl5/v+bgAAAAAAPGJgA4AAAAAQBTZt3+/JCYmmqLz+4sWeT6ucOzdt0/uuOMO07rMX7DA83EBAAAAAOIXAR0AAAAAgCgze/ZsU3R+6KGHpKCw0PNxhco6m37SpElSe+WK5+MCAAAAAMQvAjoAAAAAAFHmbFGRPPzww6b4PHPmTM/HFYqkdetk2LBhxvj/4i/+QtasXev5uAAAAAAA8Y2ADgAAAABAFPrwo49MAf3222+X3Xv2eD4uN+r8fnnsscdM4/+P//gPz8cFAAAAAAABHQAAAACAKNTU3CxPP/20KUL/7Gc/83xcbry3cKFp3Lfddpvs2bvX83EBAAAAAEBABwAAAAAgSn2xebPceOONphj92eefez6uQAoKC+Whhx4yjfnVV1/1fFwAAAAAAPQJAR0AAAAAgKg2ffp0U4z+8Y9/LFWXLnk+LiezZs0yjffBBx+UvPx8z8cFAAAAAECfENABAAAAAIhqWdnZ8jd/8zemKP3OnDmej8vOvv375c477zSNdcF773k+LgAAAAAAFAI6AAAAAABR7s233jJF6e985zty9Ngxz8dl9dxzz5nGOWnSJKm9csXzcQEAAAAAoBDQAQAAAACIcuUVFfLDH/7QFKf/+7//2/Nx6dYlJ8vXv/51Y3xf+9rXZG1SkufjAgAAAABAR0AHAAAAACAGLFu+3BTQb7rpJtm2fbvn4+oTEX99vTz++OOm8T377LOejwsAAAAAACsCOgAAAAAAMaC7p0emTp1qitQ/+clPpL2jw/OxLXz/fdO4br/9dtmzd6/n4wIAAAAAwIqADgAAAABAjEjdtUtuvvlmU6xesnSpp2MqPHNGxo4daxrTzJkzPd9WAAAAAADYIaADAAAAABBDZsyYYYrVjzzyiJwvKfFsPK+99pppPA8++KDkFxR4vp0AAAAAALBDQAcAAAAAIIacOHlS7r//flO0fv311z0Zy/4DByQxMdE0lgXvvef5NgIAAAAAwAkBHQAAAACAGPPuvHmmaP3//t//k/SMjIiP4+c//7lpHJMnT5YrdXWebx8AAAAAAJwQ0AEAAAAAiDGXa2tl4sSJpnj9i1/8IqJjSF6/Xr7xjW8Yj/+1r31Nktat83zbAAAAAAAQCAEdAAAAAIAYtDYpSYYNG2YE7G9+85uyfsOGiDy2v75eHn/8cVPAf/bZZz3fJgAAAAAABENABwAAAAAgRj333HOmiP34449Lnd8/5I/7/qJFpse94447ZO++fZ5vDwAAAAAAgiGgAwAAAAAQo/bt3y+JiYmmmP3ewoVD+piFZ87I2LFjTY85a9Ysz7cFAAAAAABuENABAAAAAIhhs2fPNsXsBx98UPLy8yP2eN/97nclv6DA8+0AAAAAAIAbBHQAAAAAAGLY2aIi+f73v2+K2q+88sqQPNaBgwcjPuMdAAAAAIDBREAHAAAAACDGffjRR6aofeutt8pXaWmD/jj/+Z//aXqcyZMny5W6Os/XHwAAAAAAtwjoAAAAAADEuKbmZnn66adNcXvatGly9dq1QXuM9Rs2yDe+8Q1j+cOGDZOkdes8X3cAAAAAAEJBQAcAAAAAIA58sXmz3HjjjaaIvnLVqkFZdn1DgzzxxBOmZT/33HOerzMAAAAAAKEioAMAAAAAECemT59uitz/8A//IBcrKwe83EUffGBa7h133CF79+3zfH0BAAAAAAgVAR0AAAAAgDiRlZ0tf/u3f2uK3b//wx8GtMwzZ8/K9773PdMyZ82a5fm6AgAAAAAQDgI6AAAAAABx5M233jLF7r/7u7+TnNzcsJf3m9/8xrS8hx56SAoKCz1fTwAAAAAAwkFABwAAAAAgjpRXVMgPf/hDU/T+r//6r7CWdeDgQRk1apRpWe8tXOj5OgIAAAAAEC4COgAAAAAAcWbZ8uWm6D18+HBJ2bo15OU8//zzpuU89thjUuf3e75+AAAAAACEi4AOAAAAAECc6e7pkWeeecYUv//1X/9VWlpbXS9j/YYN8s1vftO4/9e//nVZl5zs+boBAAAAADAQBHQAAAAAAOJQ6q5dcsstt5gi+uKPP3Z134bGRnnyySdN933uuec8XycAAAAAAAaKgA4AAAAAQJyaMWOGKYL/4Ac/kHPFxUHvt+iDD0z3u/POO2Xf/v2erw8AAAAAAANFQAcAAAAAIE6dOHlS7r//flMM/9///d+A9zlbVCQPP/yw6T6vvfaa5+sCAAAAAMBgIKADAAAAABDH5s2fb4rho0aNkgMHDzre/je/+Y3p9g899JAUFBZ6vh4AAAAAAAwGAjoAAAAAAHHscm2tTJo0yRTFf/7zn9ve9mB6utx1112m2y58/33P1wEAAAAAgMFCQAcAAAAAIM6tTUqSYcOGGVH861//uiStW9fvdr/4xS9M8fzxxx8Xf3295+MHAAAAAGCwENABAAAAAIA899xzpjg+efJkqb1yxbh+w8aNcsMNN5gi+7rkZM/HDQAAAADAYCKgAwAAAAAA2X/ggCQmJpoi+rz586VPRBqbmuSpp55ydZh3AAAAAACiGQEdAAAAAABIn4jMmjXLFMlvuukmaWhslJWrVpl+fsMNN0jx+fOejxcAAAAAgMFGQAcAAAAAANInIi2trTJy5EhTLH/22Wf7/WzWrFmejxUAAAAAgKFAQAcAAAAAAAbrbHOrkSNHSkNjo+fjBAAAAABgKBDQAQAAAACAyQ9+8APHgP7psmWejw8AAAAAgKFCQAcAAAAAACZZ2dm28fyBBx6Qnt5ez8cHAAAAAMBQIaADAAAAAIB+fvrTn/YL6PsPHPB8XAAAAAAADCUCOgAAAAAA6Ke6pkZuvPFGI57/5Cc/8XxMAAAAAAAMNQI6AAAAAACw9eZbb4nP55PExERmnwMAAAAA4gIBHQAAAAAA2Oro7JS7775bZs2a5flYAAAAAACIBAI6AAAAAABwtOvLL6WhsdHzcQAAAAAAEAkEdAAAAAAAAAAAAAAAhIAOAAAAAAAAAAAAAID0CQEdAAAAAAAAAAAAAADpEwI6AAAAAAAAAAAAAADSJwR0AAAAAAAAAAAAAACkTwjoAAAAAAAAAAAAAABInxDQAQAAAAAAAAAAAACQPiGgAwAAAAAAAAAAAAAgfUJABwAAAAAAAAAAAABA+oSADgAAAAAAAAAAAACA9AkBHQAAAAAAAAAAAAAA6RMCOgAAAAAAAAAAAAAA0icEdAAAAAAAAAAAAAAApE8I6AAAAABw3brW1wcA0Hi9XwYAAAAQ+wjoAAAAAHCd0CPR1WvX5Oq1a9J79SoA4OpVY7949do1gjoAAACAIUNABwAAAACP6dG89+pV6entle6eHunq7pbOri7p6Ow0ae/oAICYp/Z5nV1d0tnVJd09PdLT22vEdCI6AAAAgKFAQAcAAAAAj+nxvLunRzq7uuSuu+6Su+66S0aNGgUA+NM+8a677pLSsrJ+Id3r/TgAAACA2EFABwAAAAAP6fG8q7tbOjo7paW1VXw+HwDARuGZM9LZ1WVEdGaiAwAAABhMBHQAAAAA8NC1vj5j5rmK5/UNDZ4HKgC4Xp3Oy5PWtjbp6u6Wnt5eZqEDAAAAGFQEdAAAAADw0LW+Punp7ZXOri4jnlfX1HgeqADgenX02DFpbGqS9o4O6e7pIaADAAAAGFQEdAAAAADwiDp8u5p93tjUJJdra6WsvNwUi0aMGCGdnZ0AEJcmTJhg2idmZWfLlbo6aWltlc6uLuMw7l7v0wEAAADEBgI6AAAAAHhEHb69q7tb2trbxV9fL5VVVVJ07hwBHQD+xBrQD6anS3VNjTQ1N0tHZ6f0Xr0qV69d83yfDgAAACA2ENABAAAAwCMqoKvDt6vZ56fz8voF9I6ODgCIS9aAvmfvXrlYWSn1DQ3S1t5unAfd6306AAAAgNhAQAcAAAAAj6iA3tHZKc0tLVJz+bKcLymR4ydOENAB4E+sAT0tLU0qLlwQf329tLa1EdABAAAADCoCOgAAAAB4RA/oTc3Ncqm6Ws4VF8uRo0f7BfT29nYAiEuPPvqoaZ+YumuXlJaVSZ3fLy2trdLd00NABwAAADBoCOgAAAAA4BE9oDc2NUnVpUtSdO6c5OTm9gvobW1tABCXrAF9Z2qqlJSWypW6OgI6AAAAgEFHQAcAAAAAj6iA3t7RYQT0s0VFkp2T0y+gt7a2AkBcsgb0HTt3yvmSEqm9ckWaW1qku6dHeq9e9XyfDgAAACA2ENABAAAAwCPWgF5ZVSVni4okKzu7X0BvaWkBgLhEQAcAAAAQSQR0AAAAAPAIAR0AgrMG9O07dhDQAQAAAAwZAjoAAAAAeCSUgN7c3AwAcWn8+PEEdAAAAAARQ0AHAAAAAI+EEtCbmpoAIC4R0AEAAABEEgEdAAAAADwSSkBvbGwEgLhEQAcAAAAQSQR0AAAAAPBIKAG9oaEBAOISAR0AAABAJBHQAQAAAMAjBHQACI6ADgAAACCSCOgAAAAA4JFQAnp9fT0AxKVx48YR0AEAAABEDAEdAAAAADwSSkD3+/0AEJcI6AAAAAAiiYAOAAAAAB4hoANAcAR0AAAAAJFEQAcAAAAAj4QS0Ovq6gAgLhHQAQAAAEQSAR0AAAAAPBJKQL9y5QoAxCUCOgAAAIBIIqADAAAAgEdCCei1tbUAEJceeeQRAjoAAACAiCGgAwAAAIBHQgnoly9fBoC4REAHAAAAEEkEdAAAAADwCAEdAIIjoAMAAACIJAI6AAAAAHjEbUAfPny41NTUAEBcIqADAAAAiCQCOgAAAAB4JJSAXl1dDQBxiYAOAAAAIJII6AAAAADgkVAC+qVLlwAgLv393/89AR0AAABAxBDQAQAAAMAjoQT0qqoqXAfy8/Nl8eLF8tRTT8mIESNM56l/6qmnZPHixZ6P8Xq1ZcsW8fl88sMf/jCk6wACOgAAAIBIIqADAAAAgEcI6NFl9erVpmju5K677pLdu3d7Pt7rDQEd4SKgAwAAAIgkAjoAAAAAeCSUgF5ZWQkPff7556ZAvnjxYjl8+LBx/eHDh2Xx4sVy//33GzPS09LSPB/39USP5F6PBdGFgA4AAAAgkgjoAAAAAOCRUAL6xYsX4SE18/zJJ5+U06dPB7ztv//7v4vP55P777/f83FfTzZv3mwEdK/HguhCQAcAAAAQSQR0AAAAAPAIAT06fPbZZ8as8mDxXLnrrrvE5/PJZ5995vn4rxcEdISLgA4AAAAgkgjoAAAAAOCRUAL6hQsX4JHXXnvNCL+h3ue1117zfPzXiy+++CLk7QhcuHBBfvCDHxDQAQAAAEQMAR0AAAAAPBJKQK+oqIBHVq1aJT6fTyZMmOD6Pl9++aVMmDBBXnzxRcfbnDx5Ut5++22ZMGGC6fm+//775cUXX5SMjAzH+6r7bNq0STIyMuTFF180zr+uztP+05/+VE6ePGl6vFmzZgW9nW7Tpk3i8/lk1qxZxv/r91cz8ydMmCAffvhhwG2ilmW3HQNdN2vWLNMYPvzww37bzM3jB9oOir4t1M+8fv2hgoAOAAAAIKII6AAAAADgkVACenl5OTySnp5uPBfp6emDssxdu3YZh3l3MmLECNm1a5ft/VVA/sMf/mCcn93OfffdJydOnJATJ07IfffdF/R21sfRA/oHH3wQcLxqOU5j1iN5KNepgP7iiy/2C+du10NZuXJlwO2lb3f1/4P1OkL4COgAAAAAIomADgAAAAAeCSWgl5WVwUMzZ84Un88no0aNko0bNw5oWcePH5dRo0aJz+eTJ554ot/yVq5caYTiUaNG2S7DGpKnTZsmqamppmWoYD5t2jTTv51uN3PmzH6Ps3HjRmOc6rF+/etfm5aRmpoqM2fONML0qFGj5Pjx447LmjBhQkjXqW2vR/KVK1eatueiRYuMx//1r39tu83UY6gxLlq0SA4ePOi43dVtvX7toYyADgAAACCiCOgAAAAA4BECenTRQ+59990nM2fODCumq+VMmzbN8TZ6ZLd7DD2gL1q0yHYZejB2c7v77rsv4DJGjBhhCudWqampRsS2W7fBCOhPPPGE4+PrY7UL+Gp73nfffbbX2z0eAf36QEAHAAAAEEkEdAAAAADwSCgBvbS0FNeBgwcPysyZM/sdDv2+++6TX//617JixQo5fvx4wGWokBvsdirkrlixot91KqBPmDDB1WNNmzbN1e2sP9+wYYOxjr///e+DbivgquEAACAASURBVB91+xEjRjheZzfmQNep7TBixIig20w9Lxs2bDD9fOfOna6XoW9fu22CyPv+979PQAcAAAAQMQR0AAAAAPBIKAG9pKQE15ljx47J8uXL5dVXX5VHH3203yHVjx07Znu/Rx99VKZNmxZ0+a+++qr4fD559dVXbZfh8/nk/fffD7gMdbvly5e7up315+vXrzfCs9vtoiL2+vXrbZf16KOPOj6O3XVqO7jZZmo9rI+tljF9+nRX67B8+XLjufT6dYYSAjoAAACAiCKgAwAAAIBHQgno58+fRxRYuHChEZBHjBgh+/fvD3kZ+/fvl4ULFxqzwl999dV+t1GhODk5OeCy1O127Njh6nbWnycnJxth2+34p0+fLj6fT9566y3Xywp0nf5FgmCP7bRdHn/8cfH5fLJs2TLX66Hef16/pnCegA4AAAAgogjoAAAAAOCRUAJ6cXExosi//du/GUHY6Tbbt2+XN998U1555RWThQsXyr59++SVV14Rn88nr7zySr/76qE40DjU7YKN1+l2KmzbjcGJ07j1SO70OHbXBdoObreL2+2lU+8/r19LKCagAwAAAIgoAjoAAAAAeCSUgH7u3Dl4RIXt3Nxc1/fJzc01nr+9e/eartu2bZuMHz9efvWrX/W7zvq4Khxbrxs/frz4fD5Zt25dwHGo2wUbr9Pt1q1b5ziGUMetljV+/HjHx7G7LtB2cLtd3G4vnXr+vH794Zw8/PDDBHQAAAAAEUNABwAAAACPhBLQi4qK4JHhw4eLz+eTpKSkkO6noq1+vz179sjw4cPlmWeeCXr/l19+WXw+n7z88suulh1oDG7Hav15UlKSEbbdrvczzzwjPp9PFixY4HpZga4LtB3cbpfHHnvMdkyBqPef168/FBHQAQAAAEQUAR0AAAAAPOI2oH/rW9+Ss2fPwiMqyr7wwgsh3S8xMVF8Pp+sXbvW+JmKy/rPnKjbvvzyy45jCrYcdTu362j9+dq1a40vcWRnZ4e03ikpKbbLGj9+vOPj2F2nB3S362HdLr/97W/F5/PJM88842odPvnkE+P95/XrD2cJ6AAAAAAiioAOAAAAAB4hoEcHFV9DicgqCPt8Ptm9e7fxc7fhOzs725j5fj0EdLcBe8GCBeLz+SQxMdFxWV4E9N27d9s+H8GWQ0C/PhDQAQAAAEQSAR0AAAAAPBJKQD9z5gw8kpWVZcyqvvfeeyUrKyvo7e+9914jCOvXqTD70ksvubq/0231UBxoLOp2wdbR6XZ6QPf5fDJ//nzHZaSkpBjR327MeiQP5bqXXnop6DZzs13UdcGew6lTp5rW2evXH84Q0AEAAABEFAEdAAAAADwSSkAvLCyEh7Zs2WLE4eHDh8uMGTNkzZo1/W4zY8YM0+22bNlius0bb7xhPK8zZsyQtLQ047o1a9b0u7+6nXU848aNE5/P128MTrcLtn5Ot1uzZo34fD6ZOnWqMZ6pU6ea1su63mPGjLF9DLWscePGhXTdjBkzHLdDKNslLS3NGGNiYqLMmzfPtP2XLFli3H/cuHEyZswYV9sOQ+973/seAR0AAABAxBDQAQAAAMAjoQT0goICeGzz5s3GTPRgEhMTZfPmzbbLmTJlStD7/+IXv/j/7N15fF11nfDxIHUeKhUIgsAIWKbAICCChn0GUTqmRUAYigHRsUDRhgfZZQlSHXFpCwIzVFtRdmhlEVRa9jUplKWQlq0LXYBCW0hY2gLdaL7PH3luuCf3ZmuWc5P7fv1e79drxtyc+z3nXk7/+OScE5dcckmUlJTEkCFD4oYbboh77723aRuZ0HvDDTe0OnPmdW3tW0uvu+GGG5ridXv2/8ADD4ypU6fmfY/Mtg488MAO/Sw7oLd3P1o6Lh3Zh8z/n/b3jhcFdAAAoEcJ6AAAACnpSEB/4YUXKBBjx46NIUOG5ITY3XbbLSoqKuIPf/hDu7fR/PdPPvnkuOeee+KFF16ImpqapqugS0pK4vrrr2/6/Uwozv7f8sm8rq15Wnrd9ddfHyUlJXHmmWc2zTRq1Kim12eulB8yZEiMHTu21ffIbOvAAw/s0M/OPPPMxAzt2Y/Wjkt79yHzs7S/b7wgoAMAAD1KQAcAAEiJgE6hax7Qi8Xtt9/eYtCn5wnoAABATxLQAQAAUtKRgP78889Dj8sO6GnP0hX7sdtuu7Xr9SNGjIiSkpIYMWJE6rPzvIAOAAD0KAEdAAAgJR0J6DNnzoQed91110VJSUmcccYZqc/SWZlb7o8ZM6bV140bN67pv71bb7019bmZGWVlZQI6AADQYwR0AACAlHQkoM+YMQN63LXXXtsU0NOepbOyw/gZZ5wRt956a86+fve73216zYgRI1KfmUYCOgAA0JMEdAAAgJR0JKDX1tZCj7vmmmuipKQkTj/99NRn6QpXXnllbLLJJon/vvI56aSTUp+VTwjoAABATxLQAQAAUiKgU+j6WkCvra2NRx99NE4//fTYddddE/+d7brrrnHMMcfENddck/qMJAnoAABATxLQAQAAUtKRgP7cc88BFCUBHQAA6EkCOgAAQEo6EtCfffZZgKL0ta99TUAHAAB6jIAOAACQEgEdoG0COgAA0JMEdAAAgJR0JKBPnz4doCgJ6AAAQE8S0AEAAFLSkYD+zDPPABQlAR0AAOhJAjoAAEBKOhLQn376aYCiJKADAAA9SUAHAABISUcC+lNPPQVQlL761a8K6AAAQI8R0AEAAFIioAO0TUAHAAB6koAOAACQko4E9CeffBKgKAnoAABATxLQAQAAUtLegD5gwICYNm0aQFES0AEAgJ4koAMAAKSkIwH9iSeeAChKAjoAANCTBHQAAICUdCSgP/744wBFaa+99hLQAQCAHiOgAwAApERAB2ibgA4AAPQkAR0AACAlHQnoU6dOBShKAjoAANCTBHQAAICUdCSg19TUABQlAR0AAOhJAjoAAEBKBHSAtgnoAABATxLQAQAAUtI8oL/x5psxa/bsmPbkkzkBvbq6GqAoNQ/od02eLKADAADdRkAHAABISXsDev/+/WPo0KEARWnzzTfPCejz5s+Pt95+O5avWCGgAwAAXUpABwAASEkmoH+0cmW8v2xZvPHmmzF7zpx48qmnErEIgE9MnjIl5s2fH2/X1QnoAABAlxPQAQAAUtI8oL+5eHHMfeWVeGb69NQDFUChuvuee2LBwoVRV1/fFNA/Xrcu9XM6AADQNwjoAAAAKckO6MuWL48lS5fGvPnz47na2tQDFUChuu++++LV116L+nfeiRUffJA3oN90881xw403pn6eBwAAeh8BHQAAICWZgL5y1apYvmJFvPX227Hw1VfjhRdfjHHjxsUll14av7z44rho1Kg4/4IL4tzzzoufnntunPPTnwL0aT8999w497zz4oKqqhj185/Hr3/zm7jsssti/IQJMWPmzFj0xhvx7nvvxQcffhhr1q5tCuhr1q6NH/zgB1FSUhL9+vWLBx58MPVzPQAA0LsI6AAAAClZ19AQH69bF6tWr44PPvww6t95J954882YM3duPPvcc1EzdWrc/8ADMXnKlLjjzjvjtttvj1tuvRWgz7v1ttvitttvjzv/9reYPGVKPPjQQ/HEtGkx8/nnY/6CBbFk6dJ4f9my+GjlykRAHzZsWOJq9U9/+tNx2mmnxbQnn0z9nA8AAPQOAjoAAECKPl63LlavWRMfrVwZ773/fix9661Y+Oqr8fKsWfFcbW08MW1aPFZdHQ8+9FDc/8ADcd/998e9990H0Kfdd//9cf8DD8RDDz8cj1VXx5NPPRUzZs6MOXPnxqI33oi6+vpY8cEHsXLVqlj78cexrqEhGiLipJNOynvb9x122CEuuOCCmPn886mf9wEAgMImoAMAAKTo43XrYs3atbFq9epY8cEH8c6778aSpUvj1ddei7mvvBIvvPhizJg5M6Y/+2w8M316PPX00wBF4Znp0+PZ556LGTNnxksvvxyvzJsXry9aFG+9/Xa89/778eFHHzU9/zwT0J9/4YUYOHBgi89P32yzzWLUz38eH61cmfr5HwAAKEwCOgAAQIoyz0HPXIW+fMWKeOfdd2PpW2/FG2++GQtffTXmzZ8fc195JebMnRuz58yJ2XPmxKzZswH6rNlz5sScuXPjlXnzYv6CBfHqa6/Fm4sXx9t1dfHe++/Hig8+iFWrV8eatWtjXUNDU0BviIhZs2fH7rvv3mJELykpibKysrjk0ktj0RtvpP7vAAAAUFgEdAAAgBRlnoOeHdFXfPBBvL9sWbzz7rvxdl1dLH3rrViydGksXrIk3ly8GKAoLF6yJJYsXRpL33or6urr4513341ly5fHBx9+GCtXrWp69nl2PM/4yy23xOabb95qRC8pKYmDDjoofv+HP8Q7776b+r8HAABAYRDQAQAAUtY8oq9ctSo+/OijWPHBB7F8xYpYtnx5vL9sWbz3/vtN3n3vPYA+K3Oue3/Zsli2fHksX7EiPvjww/ho5cqmK8+zn32ezznnnJOI5RtssEGLIb28vDyuufZat3YHAAAEdAAAgLRlbj+ciehr1q6N1WvWxOo1a2LV6tWxctWqWLlqVXy0ciVAUcmc/1atXh2r16xpCueZK89bC+ivvf56fPvb306E8l133TXKyspaDOlHHXVU/OWWW1L/dwEAAEiPgA4AAFAAMiEoE9IzMT1jzdq1AEUp+1yYHc5bi+cZ/7jrrth2220TkfyCCy6I0WPGxF577ZU3on/qU5+K733ve/H3f/wj9X8bAACAniegAwAAFJjsOARAUkfPqaNGjUoE8i996Usx7cknY9bs2fGLX/widtlll7whfeONN46TTjop7n/ggdT/XQAAAHqOgA4AAABAn7Vg4cL4xje+kYjjI0eObPr5u++9F2eccUZstNFGeUN6v379Yvjw4fH6okWp7wsAAND9BHQAAAAA+rTrrr8+Ntxww6YovtFGG8XESZMSr3li2rQ4/fTTY6uttsob0nfcccf471/+Mha++mrq+wMAAHQfAR0AAACAPm/EiBGJIF5eXh5vLl6c87qHH3kkfvzjH8emm26aN6R//etfjz9ffXWsWbs29X0CAAC6noAOAAAAQJ9XM3Vq7LzzzokY/uvf/KbF10+5++74r//6r/inf/qnvCH9e9/7Xtxz772p7xcAANC1BHQAAAAAisJvfvvbRAQfMGBALF6ypNXfqa6piT333LPF56OfccYZ8e5776W+bwAAQNcQ0AEAAAAoCouXLImhQ4cmIviZZ57Z5u/Vv/NO/O6yy1oM6V/96lfj8iuuENIBAKAPENABAAAAKBoPP/JIzlXkc195pV2/O2PmzDj77LNjiy22yBvSjzjiiLjt9ttT30cAAGD9CegAAAAAFJXjjjsuEb5HjhzZod+fPGVKVFRU5I3oG2+8cVRWVsYT06alvp8AAEDHCegAAAAAFJW//f3v0b9//6boXVpaGvfce2+HtrFy1aqY8Mc/xoEHHpg3pO+8885x8a9+Fa+9/nrq+wsAALSfgA4AAABA0TnhhBMSwXv48OHrtZ1X5s2LUaNGxRe/+MW8If0b3/hGXHPttfHxunWp7zMAANA2AR0AAACAonPPvfdGaWlpU+jeaKON4o4771zv7T3y6KNx4oknxoYbbpg3pH//+9+P++6/P/X9BgAAWiegAwAAAFCURo4cmYjcxx57bKe3eeNNN8W3vvWtvBF9m222ifPOOy9efOml1PcdAADIT0AHAAAAoCg9/MgjsfXWWyci99/+/vdOb3fN2rUx9pJLYrPNNssb0rfeeuu46k9/Sn3/AQCAXAI6AAAAAEVr+PDhibg9bNiwLtv20888Ez/5yU9ik002yRvSjz/++Hj4kUdSPwYAAMAnBHQAAAAAitbDjzwSn/3sZ5ui9hZbbBFTH3+8S9/jjjvvjKOOOipvRN9pp51izNix8e5776V+LAAAAAEdAAAAgCJ3/PHHJ6L2eeed1+XvsWz58vjfK6+MvffeO29IP+aYY+Le++5L/VgAAECxE9ABAAAAKGp/ueWWRMz+0pe+FHPmzu2W93r+hRfitNNOi/79++dE9C9+8Ytx8a9+FUvfeiv1YwIAAMVKQAcAAACgqH20cmV861vfSsTsSy69tFvf84Ybb4yDDjoo79Xo3/nOd+Ifd92V+nEBAIBiJKADAAAAUPSuHDcuEbEPOuigbn8u+azZs+Pss8+OTTfdNCeib7PNNjFq1Kh4fdGi1I8NAAAUEwEdAAAAgKL30cqVsfXWWycidk9dBf6XW26JwYMH570afejQofHXO+5I/fgAAECxENABAAAAICJ+9rOfJeL1sGHDeuy95y9YEBdccEFsscUWORH9c5/7XJx//vkxb/781I8RAAD0dQI6AAAAAETEtCefjI033rgpXG+33XYxe86cHp3hr3fcEUOHDs17NfohhxwSk/7yl9SPEwAA9GUCOgAAAAD8f4cffngiWv/+D3/o8RleX7QoRo0aFdtss01ORN9kk03irLPOipdnzUr9WAEAQF8koAMAAADA/3f5FVckgvXRRx+d2iz/uOuu+M53vpP3avR///d/j+tvuCH14wUAAH2NgA4AAAAA/9/M55+PLbfcsilUb7bZZvHM9OmpzbP0rbfi4l/9Kr74xS/mRPSNNtooTj311Jgxc2bqxw0AAPoKAR0AAAAAslRUVCRC9egxY1Kf6eVZs2K//fbLezX6tttuG/+4667UZwQAgL5AQAcAAACALDfceGMiUO+5556pz9QQEe+8+26MHjMmdtxxx5yI3r9//zj77LNj/oIFqc8JAAC9mYAOAAAAAFlemTcvccv0f/qnf4pnn3su9bkyHnr44TjuuOPyXo1+6KGHxuQpU1KfEQAAeisBHQAAAACaaR6ox0+YkPpMzf3vlVfGgAED8j4b/X+vvDL1+QAAoDcS0AEAAACgmcuvuCIRpU888cTUZ8rnwYceiv/8z//MezX6iSeeGNOffTb1GQEAoDcR0AEAAACgmSemTUvE6N122y1WfPBB6nPl8+bixXHhhRdGaWlpTkTff//948abbkp9RgAA6C0EdAAAAABoZl1DQ+y9996JGP3gQw+lPldrbrr55jjggANyIvpmm20WF154Yby5eHHqMwIAQKET0AEAAAAgj1NPPTURon/z29+mPlNbnn3uuTjppJPy3tL9qKOOigcefDD1GQEAoJAJ6AAAAACQxw033pgToNOeqT0+WrkyLrn00thhhx1yIvouu+wS/3vllbGuoSH1OQEAoBAJ6AAAAACQx7vvvRf9+vVris8bbbRR6jN1xOQpU+LQQw/NezX6KaecEi++9FLqMwIAQKER0AEAAACgBXvuuWciPD//wgupz9QRCxYujHPOOSf69++fE9EPPvjguPW221KfEQAAComADgAAAAAtGDFiRCI6X3/DDanPtD7+fPXV8dWvfjUnom+11Vbx37/8ZdS/807qMwIAQCEQ0AEAAACgBWPGjk0E5wsvvDD1mdbX4088Eccff3zeW7ofd9xxUTN1auozAgBA2gR0AAAAAGjB3/7+90RoHjZsWOozdca7770XF//qV7HNNtvkRPSvfOUr8cerrkp9RgAASJOADgAAAAAtmDV7diIyf/nLX059pq7w9DPPxI477pj3avSRI0fGmrVrU58RAADSIKADAAAAQAvWNTTEzjvv3BSX/8//+T+xYOHC1OfqCi/PmhWnnnpqbLDBBjkRvaKiIqY9+WTqMwIAQE8T0AEAAACgFYMHD07E5SemTUt9pq407ve/j1133TUnoh9wwAFx6223pT4fAAD0JAEdAAAAAFoxYsSIRFieOGlS6jN1tQULF0ZZWVlORO/Xr19c9ac/pT4fAAD0FAEdAAAAAFox6uc/T0Tlyy6/PPWZusP8BQvi1FNPzYnoG2ywQZx99tmx6I03Up8RAAC6m4AOAAAAAK0Y9/vfJ4LyBRdckPpM3WX1mjUxesyY2HrrrXNC+ne/+90+d/t6AABoTkAHAAAAgFbccuutiZB80kknpT5Td7t54sTYe++9PRcdAICiI6ADAAAAQCsefuSRREQ+/PDDU5+pJzxWXR1HHXVUTkTfbrvt+uxt7AEAQEAHAAAAgFa8+NJLiYC8zz77pD5TT1mwcGGcdtppeZ+LftZZZ8XrixalPiMAAHQlAR0AAAAAWrF8xYpEPB44cGDqM/WktR9/HGMvuSS22WYbz0UHAKDPE9ABAAAAoA3Z0XizzTZLfZ40TJw0KfbZZ5+ciL7//vt7LjoAAH2GgA4AAAAAbRDQG9VMnRpHH3103uei/+6yy1KfDwAAOktABwAAAIA2COifWPjqq3H66afnRPSSkhLPRQcAoNcT0AEAAACgDQJ60sfr1sUll14aX/jCF3Ii+jHHHOO56AAA9FoCOgAAAAC0QUDP7y+33BL77rtv3uei33LrranPBwAAHSWgAwAAAEAbBPSWTX388Rg2bFhORN9+++1j3O9/n/p8AADQEQI6AAAAALQhOwwPHDgw9XkKzWuvvx5nnnlmTkT/7Gc/G7/69a9j7ccfpz4jAAC0h4AOAAAAAK1YvGRJIgrvtNNOqc9UqH532WWx7bbb5oT0n/70p1FXX5/6fAAA0BYBHQAAAABaMWPmzEQMPvDAA1OfqZDdPHFi7LHHHjkRfcSIEfHKvHmpzwcAAK0R0AEAAACgFfc/8EAiBB911FGpz1Toptx9d3z961/PiejDhg2LZ6ZPT30+AABoiYAOAAAAAK246eabExF45MiRqc/UGzz+xBPxne98JyeiDx48OO5/4IHU5wMAgHwEdAAAAABoxeVXXJEIwKNGjUp9pt7i5VmzYvjw4TkR/Wtf+1rcetttqc8HAADNCegAAAAA0IqqqqpE/L1y3LjUZ+pNFi9ZEmeccUZORB80aFBc9ac/pT4fAABkE9ABAAAAoBXNr6C+4847U5+pt1m5alX84he/iP79+yeO5ec+97kYM3Zs6vMBAECGgA4AAAAArSgrK0tE3+dqa1Ofqbe64n/+J/75n/85cTw/9alPRVVVVby/bFnq8wEAgIAOAABQgB6tfhyAPD5auapHz8fvvf9+bLPNNokrpt96++3U/53oza67/vrYddddc27pfsopp8Srr72W+nwAABQ3AR0AAKAA/fq3lwKQx3vvv9+j5+NpTz6ZiLz/9m//lvq/EX3B3/7+9zjggANyIvpxxx0XM2bOTH0+AACKl4AOAABQgNIOVACFqqcD+rXXXZcIvCNGjEj934i+4rHq6vj2t7+dE9GHDh0ajzz6aOrzAQBQnAR0AACAApR2oAIoVD0d0M8///xE3L3k0ktT/zeiL5n5/PNx/PHH50T0/fffP+78299Snw8AgOIjoAMAABSg7Fh02RW/j5nPvwBQlCZcdU2qAf3II49MhN27Jk9O/d+Ivub1RYvi1FNPzYnou+yyS1x73XWpzwcAQHER0AEAAApQdiz63eVXRoNlWVaRrhtv/kuqAX2zzTZLRN1333uvR9+/mDS/2r+kpCT69esX11x7beqzAQBQPAR0AACAAiSgW5ZlNa40A/oT06blXBGd9r8Pfd0ll14aW265ZeK4b7LJJjH2kktSnw0AgOIgoAMAABQgAd2yLKtxpRnQf/GLXyRC7tlnn91j713M/nz11bHTTjsljn3//v3j17/5TeqzAQDQ9wnoAAAABUhAtyzLalxpBvQhQ4YkIu5tt9/e6W1W19TE+AkTYvSYMU2qa2qirr6+x/Yrn4mTJjXNku/nmVnnzZ/fI/M8MW1abL311jm3dHclOgAA3U1ABwAAKEACumVZVuNKK6C/PGtW4vnn22+/fSx644312ta8+fOjsrIySktLc4JwtsrKyh4L1M2Vl5dHSUlJjB4zJu/PMzO2FNi7wz/uuiv22WefnOP0s5/9LFatXp3KcQIAoO8T0AEAAAqQgG5ZltW40gro11x7bSLaVlRUrNd2Jk6alAjnZWVlUVlZ2XRFd2VlZZSVlTX9vLS0NCZOmtQj+5itswG9rSvY19fd99wTBxxwQE5EP//88+ODDz/s8eMEAEDfJ6ADAAAUIAHdsiyrcaUV0IcPH54Itn8YP77D26iuqUmE89bicnVNTSKk9+SV3g3RdkBv6xbubf1+Zzzw4INx0EEH5UT0s88+u0dv6Q8AQHEQ0AEAAAqQgG5ZltW40gjor772WnzpS19qCrWf+tSnYtqTT3Z4O4MGDWqK5+15xnldfX1TRB80aFC372e2zgbw7gzoDRHxyKOPxiGHHJIT0U877bR4u66uR48VAAB9m4AOAABQgAR0y7KsxpVGQJ84aVIi0u65554d3kbtjBnrdTV59lXrtTNmdPu+ZhR6QG+IiJqpU5vep/mz4xcvWdJjxwoAgL5NQAcAAChAArplWVbjSiOgH3300YlAO2bs2A5vY/KUKU2/39HfzVy53p0xurneENAbIuLJp56Kb3/72zkR/eSTT47XXn+9x44XAAB9l4AOAABQgAR0y7KsxtXTAb1m6tQYMGBAU5jdaqut1utK8OwryTv6u63F6Hnz5zc9jzzzv9XV18fESZOa/veM6pqadt06vq33bIj8z0DPniUT/cvLy5v+t4mTJnXLZzT92WfjyCOPzInow4cPb/EZ7QAA0F4COgAAQAES0C3LshpXTwf0iy66KBFl/+u//mu9trO+t3DPli9+Nw/z1TU1TfE6n9LS0hg9ZkybIb2tgJ5vX7Jnyae8vLzbPqcZM2fGsGHDct7z+OOPj1mzZ3frdwQAgL5NQAcAAChAArplWVbj6smA/s6778Y+++yTCLI33nTTem+vrKwsSkpKoqysrN1XgrclO1pn/9+lpaVRUVHRdPV3RUVFlJaWNv28rRnWJ6CndQV6xksvvxzHHntsTkT/7ne/Gy+8+GK3vjcAAH2XgA4AAFCABHTLsqzG1ZMB/R93RKyEMgAAIABJREFU3ZUIsVtvvXWsWbt2vbdXO2NGU8Ru75XgbWkezUtKSqKqqqrF7Y4eMyYR0Vva7voE9I78fneZM3du/OAHP8iJ6P/5n/8Zz9XW9ugsAAD0DQI6AABAARLQLcuyGldPBvSjjz46EWHPPffcTm+zdsaMnFusZ67SnjxlSoef2d38tunjJ0xo83cmTprU5ut7a0BviIj5CxbECSeckBPRDz/88Hjq6ad7fB4AAHo3AR0AAKAACeiWZVmNq6cC+sOPPJKIr/369Yu5r7zSZdufOGlSVFRU5H1W+KBBg6KysjImT5nS5hXq2QG9I88Yr6ysbHqvfD/vzQG9ISJeX7QoTj755JxjO2TIkJj6+OOpzAQAQO8koAMAABQgAd2yLKtx9VRAP/744xPh9cc//nG3vE9dfX1U19TE6DFjory8PPGc8uxbvbf0+9kBvSPPGK+dMaPp9/Jd9d7bA3pDRCxesiROOeWUnIh+yCGHxKOPPZbaXAAA9C4COgAAQAES0C3LshpXTwT0yVOmRP/+/ZuC66abbhr33X9/l79PS2pnzIiqqqrErd7LysryXo2eHdA7+jz11iJ4XwjoDRHxdl1dnHbaaTkR/Zvf/KYr0QEAaBcBHQAAoAAJ6JZlWY2rJwL6SSedlIitJ554Ype/R3tVVVU1zVFVVZXz8+yA3tFttxa5+0pAb4iI995/P84666yciD506NB4Zvr01OcDAKCwCegAAAAFSEC3LMtqXN0d0B96+OHEbdQ/85nPxOQpU7r0PToqO6I3v8pcQG+/M844Iyei77fffrF8xYrUZwMAoHAJ6AAAAAVIQLcsy2pc3R3Qjz322ERgPfLII7tku+Xl5VFeXt5icG7NvPnzWwzWnQnoZWVlUVJSEuMnTMg7b18L6B98+GHeK9GPPfbYmPvKK6nPBwBAYRLQAQAACpCAblmW1bi6M6A//MgjOXH1udraLtl25qr29Q3KmXmaXw3vGegdU//OO3HKKafkfM7Dhw+P1xctSn0+AAAKj4AOAABQgAR0y7KsxtVdAX3J0qUxZMiQRFQ9+eSTu2TbDfFJUC4rK+vw79bV17frCvSJkya1e5uTp0xpNbz31YDeEBFvLl4cJ554Yk5E//GPfxxvvf126vMBAFBYBHQAAIACJKBblmU1ru4K6GPGjk3E1B133DFqpk7tkm03RMT4CRPajM4tmThpUtPvzps/P/Gz7IA+aNCgdm8zE7grKipa/XlfDOgNETF/wYI4/vjjcyL66aefHsuWL099PgAACoeADgAAUIAEdMuyrMbVHQH96Weeid122y0RUn958cWd3m62uvr6ptu4l5aWRu2MGR3+vfLy8pyfZwf0kpKSqKysbHOb2UF+fQN4bw/oDRHx8qxZcfTRR+dE9HPPPTdWr1mT+nwAABQGAR0AAKAAFVpAr51RG+Xl5V2idkZtavsxcdLEKC8vj6qqqh55v0LY555YmePaXqPHjI7xE8bHvPnzUp/dKvzVHQH91FNPTQTUb3zjG/Hqa691ervNZd82vbS0tM1brlfX1MSgQYNaje7ZAb2srKwpoue7LXtdfX2MHjOm6fUtXX3eEMUR0Bsi4rna2jjssMNyIvqoUaNSnw0AgMIgoAMAABSgQgvo1TXVObFhfVXXVKe2H6PHjM66qrP7VyHsc0+szHFdH8XwBwZW51ZXB/Qnpk3L+R7efc89ndpmayZOmtR0RXkmjDf+IcmYJhUVFU3hPPOalkJ1dkCvnTEjEdwrKiqatllZWZl43/Ly8ryRPaOzAb2ysrJpjqqqqqb9Svvf05a+A4MHD058Bz71qU/Fr3/zm9RnAwAgfQI6AABAASq0gF5XXxfVNdUtGj9hfFOEGD9hfKuvrauvS20/BPTuWdkBvbXPPvNdGT1mdNOVs9nfm56eu1juENDW6uk7M3R0dWVAnzN3bhxyyCGJ794Pf/jD9d5ee82bPz8naOdTWloao8eMaTV0Zwf0hmi8yryqqqrFbWe22daMnQ3otTNm5J0h7X9PW/LIo4/Gv/3bvyVm/cxnPhOX/u53qc8GAEC6BHQAAIACVGgBva2VfYV6IcfiefPnRXVNdY8F00L4o4GeWNkBvSO/V11TnQjpEydN7NG5e8N3tidWT/9hSUdXVwb05rdu32ijjWLuK6+s9/bWR3VNTYyfMCFxBfrkKVPa/Yz05gE9o66+PqprahLbbSl25zNx0qRWfyezzXnz57e4jbr6+qZ9Gz9hQquvLQT33Htv7L333jl/cDDu979PfTYAANIjoAMAABQgAd3qTWt9A3pDNN7dIDui9+Rz0X1nG1dfCOiLlyyJYcOGxfIVK3J+lnHtddfFZz7zmUQsLfTndefTUkBn/dz5t7/Fl7/85cT3Yptttok//fnPqc8GAEA6BHQAAIACJKBbvWl1JqA3RGNEzzzHufGZyT2zfGcbV18I6BMnTYqSkpLYb7/9YvGSJTk/f662Nvbbb79EJP3e974X7y9blvPaQiegd72/3HJL7LTTTonvxw477BA33nRT6rMBANDzBHQAAIACJKBbvWl1NqA3RONzuHv6KnTf2cbVFwL6T37yk6bP8xvf+Ebcfc89TT/7eN26+NGPfpSIo7vvvnuHbm9eSAT07nHd9dfH9ttvn/ie7LLLLnHrbbelPhsAAD1LQAcAAChAfTmgl5eXR3l5edNzyOfNnxfjJ4yPioqKxP+eb2VeW1lZ2bSdioqKGD1mdLueaz5x0sQoLy+PqqqqvD+vqqqK8vLyxLO4J06amPN+4yeMb1fkbb6vbc1SXVPdNENGe/et+Zo8ZXKMHjM6sa3M+2XP3tqM7V1dEdAboiFKS0ujpKQkxk8Y3+Zr1/e7kDnu5eXlTTOXlZU1/W+tPYe9rr4uJk6amPczmjxlcof2Nd92qqqqOrydhmiI2hm1OZ91e7aVeW3m6v/S0tLENjrzWXblak9A33///RPhc4899mi6eviGG29M/KykpCRuuPHGnG30FgJ69/njVVfF5z//+cR3Zc8994x/3HVX6rMBANBzBHQAAIAC1JcDevbrsq86bu336+rroqqqKue1zZWXl0ddfV2L793WlbaZqDp6zOiorqluCostaSnE59vX1maZN39eIuiuz75lfxZtzV1SUtIUirviKuyuCuiVlZVtXgnd2e9C9qz5jB4zOu/7jp8wvinwt2TQoEFt/iFC7YzaNj+f9mwncyza+t60tq22jmFnPsuuXG0F9NoZM+LTn/50zvxf+MIX4txzz40BAwYk/vdhw4ZFGuf1riKgd6//+d//jU033TTxndl3333j/gceSH02AAB6hoAOAABQgIohoE+cNLEpSGau/K2uqc4bPcvKypp+r7Kysum11TXVMXnK5KisrGzaVllZWYvv3d6Anv1+5eXlMX7C+Kb3Gz9hfCJathbR2xPQBw0a1DT7oEGDmuJ95g8MMlG5rX1riIacP0hofqzGTxif2LfJUyYXVEAfP2F8lJQ0Xgnd0ms6+12YN39e0+sz28n+fPPdWSA72Df/PmTuGpB9FXdLdyeonVHb4mc9ecrkqKqqavp5aWlpqxE9e1uZYzF5yuSm7Y0eMzoxU77PN/PazHesrKwssV+d+Sy7crUV0P/05z+3+EcAG2ywQeL/33bbbePturpI47zeVQT07nfZ5ZfnfJe23XbbWLxkSeqzAQDQ/QR0AACAAlQMAT0Tjtu6zXQmznYkKLZ0G+72BvTsyN/S+2Vib0lJSZtX+LYW0LMDaGv7lh17871m3vx5idDe2rHKDtWFFNCzv0etvU9XfBfa+nzyzdTW7d0zcb+lzzITqgcNGtTi3QSyt9PS97Suvq4pjpeVlbUY7Ovq65res7S0tMX37O3PQM/+I5PW9OvXr09cRTxv/vwYPWZMjB4zJvVZ+rJfXnxxznfoqKOOijlz56Y+GwAA3UtABwAAKEDFENBbi8HZqz0hNLMyVwpXVFTk/XlHAnp7ZstEzJZu+93egN7SvNmrrdubV1RUtBlKs1f2HwAUYkDPF8i78rvQEO0L6Jnj2tofOGRW5or+lq6gb+/82X8MkS+OZ/8hQXs+67b2obcH9L333rtdAX2vvfaK2hkzIo1zOr3PuoaGuPDCC3O+RyNGjIj6d95JfT4AALqPgA4AAFCAiiGgDxo0qEPbbc8cbYXA9gb09szWEG1H2vYG9JauIM5ercXZuvq6dl0l3Xxl3w690AJ683m6+rvQEO0L6B05Pm3NmPlZW3ddaIhPPpvmn2ddfV2H/pCgIT4J8i2F/d4c0J+ZPj3nNu2tKS8vjwcfeijSOrfTu3z40Ufxk5/8JOd7dN5556U+GwAA3UdABwAAKEDFENBbe3Z4ZtXV10V1TXWrt+vOXl0V0NszW3u2156A3tZzzfMd4478rLWV/cz0Qg/oXf1daIj238K9vcemrc8hcyV4eXl5u64cz7fausq9pZUJ8q19F3tjQB8/YUK743lGWVlZ3HLrrZHW+Z3e5fVFi+L4449PfIc22GCDGHvJJanPBgBA9xDQAQAAClAxBPSOXCnd2sqE1fETxjddmdvZgN7SLdk7ur32BPT2RsvW4uz6BtDsZ6sXWkBfn8Dcke9CQ3Ts6vK25p44aWLiiv6WjndmrkGDBsXESRPbdfeBfMe6Pbf9z16tfbd7c0AfMWJEhwN6SUlJ7LDDDjF+woRI6xxP7zJj5swYMmRI4ju05ZZbxtXXXJP6bAAAdD0BHQAAoAAVQ0DvaLScN39eTJw0MaqqqqK8vDwRK8vLy6OqqqrN54QL6F33eeR7/84G9Oznsrf2uq74LnR03+vq62LylMkxeszoKC8vb/quZK5orqysbNdxqJ1Rm/jd7N9vT1DPfsxAZo72yIT7vhTQ1378cey5557rFdBLSkpi0003jV/9+texZu3aSPucT+F76OGHY++99058h3bZZZf429//nvpsAAB0LQEdAACgAAnon6x58+c1xdCKioqYOGliVNdU5w2NXXULdwG9Y6urAnrmmfIt3da+K78L7d33uvq6GD1mdJSWlkZZWVmMnzC+xVvJd+RW+rUzamP8hPFRUVERgwYNygnqLd2hoXl876i+FNBfnjWrU8di6623jlE//3ksX7Ei0j7n0zvcettt8S//8i+J79GBBx4YNVOnpj4bAABdR0AHAAAoQAJ648rc8rq0tLRdrxfQOxZA6+rrCiqgZ0JyZWVlzs+6+rvQEG1/F+vq65qubh8/YXyb77m+z6LPvNfkKZOb/kAgM3vzW9lnfl5ZWdn0fPaOyBf+e2tAv3LcuA5H84022iiOPvrouPqaa2LpW29F2ud6ep/xEybEpptumvheHXHEETFr9uzUZwMAoGsI6AAAAAVIQG9cmaDd3uelF2tAnzxlcpSUlERpaWm7ttX89wohoGfv3+Qpk3N+3tXfhYZo+7uY2Ua+oN/WPqzvcWiIxivtM+G++XdxfZ+B3tljleZqKaAPHz683eF85513jjPPPDMeePDBSPv8Tu/3q1//Ouc7duKJJ8bbdXWpzwYAQOcJ6AAAAAVIQO/4axvik1uAF1tAnzd/3nqF8OyrndMO6NnP9u7oscy32voutGebHf0+ZP9BQvOfZT6/lvav+Zo4aWLe16/vH0tk5sr3Bwi9MaB/tHJl7L777m2G88GDB8dll18ec+bOjbTP6/Qda9aujbPOOivn+/bTn/401jU0pD4fAACdI6ADAAAUIAG947cXr6uvi9LS0qIM6Nmzt3d7tTNqE+EnzYCeicUtBd7u+C40RNvfxZauAm9pZT+fvPnPOvpHDq3F+My+tfdq/MzxLS0tzbklfEP0zoBeXVPTYjTfeuut46STToq/3nFHrFy1KtI+n9M3LVm6NH74wx/mfP9+O3p06rMBANA5AjoAAEABEtCTr20rYGY/q7pYA3r2z9t6Xnfz45VmQB8/YXybn1v2seyq70L2Ntu6Ar09n1H21fxt/ZFDWVlZm9tr7b0zx7u0tDTvM82zV+bZ8a0du94Y0C+7/PKccLnPPvvEL/77v+OZ6dMj7XM4xeHFl16Kww47LPE93HzzzeOqP/0p9dkAAFh/AjoAAEABEtAbV3aUzBeF6+rrYuKkiU2BsJivQG9+vCoqKmLe/Hk5r5k4aWIMGjQoSkpKmm5z3tMBPfO5ZebIROV8V0fn27eu+C5kfz75nrmeOVaZ11RWVuadb/KUyU3BPvOeLR2H7Kv+y8vL88bvefPnRUVFRZuzZb/n6DGjc2arq6+L8RPGN83UWrTPfH7tCftprHwB/cgjj2w6RoMHD45bb7st1qxdG2mfuyk+1TU1sf/++yci+s477xx33Hln6rMBALB+BHQAAIACJKA3ruZXE5eWlkZ5eXmUl5cn4msmcGY/H7quvi4nUPb1gN4QuVdCDxo0qOmYZQfeqqqqxIytxev2HofM/rQme4bsWdp6/67+LjREQ86V6hmtHc/Ma5pfwV9WVpZzm/Z58+fl7Fd25G++H8232dr3sK6+LnHL+MwMmW01n7m145t9u/jM92XQoEGd+qOKrlz5AvrAgQPj1FNPjZdnzYq0z9dw59/+Fv/6r/+a+O9u//33j8eqq1OfDQCAjhPQAQAACpCA/smqq6+L0WNG5w2vmSuts7fVPEJmb6sYAnrmtc0jar7jlf1s8fbM0NZx6IiysrKoqqrKe5V8S6srvwsN0XhFeL743vx1za+Wb74f2c8iz76qv6XPft78eTlhPjuoV1ZWtvu/j4mTJubsZ0uztbaaz92e28P31Goe0JcsXRrLV6yItM/TkO3PV18dW2yxReK/o8MOOyxefOml1GcDAKBjBHQAAIAC1NsCel19XVTXVEd1TXWbVxK393X51rz585p+v6W4lz1L8wiZ+f2Wfrd2Rm3TlcMdmael7bW2r239bmv71ZFj1tKxyPysKwJ69ufSlq6Ksp39LuQ7Rm197h3dXkf+e+jI964r3retY9qZObp65bsCPe1zNOQzZuzY2GCDDRIR/Yc//GEsWbo09dkAAGg/AR0AAKAA9baAbvXOlbnquL1XwVtWGktApzc577zzcu4GcfbZZ8fajz9OfTYAANpHQAcAAChAArrV0ZUJNe29ZXddfV3TrdAzz0O3rEJcAjq9yZq1a+PII4/MieiXXX556rMBANA+AjoAAEABEtCtjq7MM7UHDRrUrtt3Zz+Du7O3Dres7lwCOr3NnLlz46ijjkoE9C233DJuvOmm1GcDAKBtAjoAAEABEtCtjq7sK8rLyspafI51dU11lJeXN0Wd8RPGpz67ZbW2BHR6oyemTYuDDjooEdG/9rWvxWPV1anPBgBA6wR0AACAAiSgW+uzamfURllZWSLYlJeXN8kE9ozRY0anPrNltbUEdHqr52prY8CAAYnzbllZWaxZuzb12QAAaJmADgAAUIAEdKsza+KkiTkhPaO0tDQqKyujdkZt6nNaVnuWgE5v9r9XXhn9+vVLnIfPPPPM1OcCAKBlAjoAAEABEtCtrlh19XVRXVPdxLPOrd64BHR6u3POOScR0DfYYIO4/IorUp8LAID8BHQAAIACJKBblmU1LgGd3m7RG2/EMccck4joAwcOjL/ecUfqswEAkEtABwAAKEACumVZVuMS0OkLpj7+eOyzzz6JiH7QQQfF9GefTX02AACSBHQAAIACJKBblmU1LgGdvuLmiRNjq622SkT0H/zgB1FXX5/6bAAAfEJABwAAKEACumVZVuMS0OlLfvPb3yYCeklJSfzsZz9LfS4AAD4hoAMAABQgAd2yLKtxCej0JR+tXBkjR45MBPQBAwbEVX/6U+qzAQDQSEAHAAAoQAK6ZVlW4xLQ6WtmzZ4dQ4cOTUT03XbbLe67//7UZwMAQEAHAAAoSAK6ZVlW4xLQ6Yvuve++2HXXXRMR/dBDD43Zc+akPhsAQLET0AEAAAqQgG5ZltW4BHT6qj9edVVsvPHGiYg+cuTI+GjlytRnAwAoZgI6AABAARLQLcuyGpeATl924YUXJgJ6SUlJ/Oa3v019LgCAYiagAwAAFCAB3bIsq3EJ6PRlb9fVxfe///1EQN9qq63i5okTU58NAKBYCegAAAAFSEC3LMtqXAI6fd0z06fHv//7vyci+j777BNTH3889dkAAIqRgA4AAFCABHTLsqzGJaBTDG7/619j++23T0T0Y445Jha98UbqswEAFBsBHQAAoAAJ6JZlWY1LQKdY/O6yy3Keh37OOeekPhcAQLER0AEAAApQdiy67Irfx8znXwAoShOuukZAp2gMHz48J6Jfc+21qc8FAFBMBHQAAIAClB2LAPiEgE5fNn/BgjjyyCMTAX3nnXeO+x94IPXZAACKhYAOAABQgNIOVACFSkCnr3vk0Udjr732SkT0o446Kt54883UZwMAKAYCOgAAQAFKO1ABFCoBnWLwj7vuyrmV+/nnn5/6XAAAxUBABwAAKEB3Tb4HgDw++Oij1M/R0BPOOeecREDfbLPN4qabb059LgCAvk5ABwAAAAAoMPMXLIhDDz00EdEPOOCAeK62NvXZAAD6MgEdAAAAAKAA3TV5cgwcODAR0UeMGBGrVq9OfTYAgL5KQAcAAAAAKFBjL7kk53nol11+eepzAQD0VQI6AAAAAECB+uDDD+OEE05IBPQdd9wx7r3vvtRnAwDoiwR0AAAAAIAC9vQzz8S+++6biOhHHHFEvL5oUeqzAQD0NQI6AAAAAECBu+766+Ozn/1sIqKff/75qc8FANDXCOgAAAAAAL3Aeeedlwjom2yySVx/ww2pzwUA0JcI6AAAAAAAvcCrr70Whx9+eCKi77fffjH92WdTnw0AoK8Q0AEAAAAAeom777knBg0alIjoJ554Yny0cmXqswEA9AUCOgAAABSRBQsXdpvqmpp4+JFHRByAbnbp736XCOglJSVxyaWXpj4XAEBfIKADAABAEdlss81yoktXW7BwYer7CdCXrVy1Kk466aTEufdf/uVfYsrdd6c+GwBAbyegAwAAQBHp16+fgA7QBzz73HOx//77J86/hx12WLz62mupzwYA0JsJ6AAAAFBEBg4cKKAD9BE33nRTbLrppolz8Lnnnpv6XAAAvZmADgAAAEWkeUA/+OCDO635beEXLFyY+n4CFIuqqqrEOXjjjTeOa6+7LvW5AAB6KwEdAAAAisjmm2+eCC0fr1vX6W1+85vfTGxz3vz5qe8nQLFY9MYbceSRRybOw/vss0889fTTqc8GANAbCegAAABQRD73uc8lIsvajz/u9DYPOeSQxDZfmTcv9f0EKCZzX3klBgwYkPM89LTnAgDojQR0AAAAKCJbbLFFIrCsWbu209tsHtDnvvJK6vsJUGwuv+KKxLm4pKQkrvif/0l9LgCA3kZABwAAgCLSHQF98ODBAjpAytasXRs/+tGPEufj3XffPR5/4onUZwMA6E0EdAAAACgiW265ZSKurF6zptPb/I//+I/ENufMnZv6fgIUo+dqa2PvvfdOnJNPPPHELnlcBwBAsRDQAQAAoIh8/vOfT4SVVatXd3qb3/rWtxLbnD1nTur7CVCs/njVVTm3cv/D+PGpzwUA0FsI6AAAAFBEmgf0latWdXqbAjpAYRkxYkTivPzVr341npk+PfW5AAB6AwEdAAAAishWW23V5QG9vLw8sc1Zs2envp8AxezJp56Kr3zlK4lz88iRI1OfCwCgNxDQAQAAoIhsvfXWiaDy0cqVnd7mkCFDEtt8edas1PcToNhdOW5c4ty84YYbxp+vvjr1uQAACp2ADgAAAEVkm222SQSVDz/6qNPbbB7QX3r55dT3E6DYrVq9On74wx8mzs/77bdfzHz++dRnAwAoZAI6AAAAFJHuCOhDhw4V0AEKUM3UqbHrrrsmztGnnXZa6nMBABQyAR0AAACKyD//8z8nQsoHH37Y6W0eeuihiW2++NJLqe8nAI1+d9lliXN0//7944Ybb0x9LgCAQiWgAwAAQBH5whe+kAgpKz74oNPbbB7QX3jxxdT3E4BGy1esiOOOOy5xnj7ooINi1uzZqc8GAFCIBHQAAAAoIt0R0L/97W8L6AAF7KGHH44dd9wxca4+55xzUp8LAKAQCegAAABQRLbddttEQFm+YkWnt3nYYYcltvn8Cy+kvp8AJI0eMyZxrt50003jL7fckvpcAACFRkAHAACAIrLddtslAsqy5cs7vc3DDz88sc2Zzz+f+n4CkPTOu+/GsGHDEufrwYMHx/wFC1KfDQCgkAjoAAAAUESaB/T3ly3r9DYFdIDe4Z57743tt98+cc6uqqpKfS4AgEIioAMAAEARGThwYCKcdMU2Dz744MQ2q2tqYsHChV1mzdq1qR83gL7ilxdfnDhnb7nllnHHnXemPhcAQKEQ0AEAAKCADR8+PBE6ulpXzNg8oHel3XffXUAH6EJLli6NI444InGuPfTQQ2PRG2+kPhsAQCEQ0AEAAKCALV6yJAYMGFC0Af3ue+5J/TMA6Gv+cdddsc022yTOt6N+/vPU5wIAKAQCOgAAABS45rfbLZaAPnjw4NSPPUBfNWrUqMQ59wtf+EJMnjIl9bkAANImoAMAAECB+2jlythxxx0ToaNfv34xcODATuuK+c4444w4+OCDO2XbbbfN2b/nX3gh9WMP0Fe9vmhRDB06NHHuPfLII+Ott99OfTYAgDQJ6AAAANAL/PnqqxORY8CAAfHXO+5Ifa6uMGfu3Nh3330T+3fGGWekPhdAX/fEtGnRr1+/xPl37CWXpD4XAECaBHQAAADoBVavWRPHHXdczpWCy5YvT322zrrooosS+7XbbrvF9GefTX0ugGJw/vnnJ87BO+64Y9RMnZr6XAAAaRHQAQAAoJeYcvfdseWWWyZCx5XjxqU+V2c8Vl0dAwcOTOzTb0ePTn0ugGKR7zEhxx57bOpzAQCkRUAHAACAXuSss85KRI599903Zs2enfoHvQwyAAAgAElEQVRc6+tHP/pRYn+++c1vxqI33kh9LoBicsONN8aGG27YdC7+9Kc/HTfdfHPqcwEApEFABwAAgF6kdsaM2GOPPRLR+cILL0x9rvVx6223Rf/+/RP7cs2116Y+F0AxOvHEExPn429961vx5uLFqc8FANDTBHQAAADoZS659NJE5Nhuu+3i4UceSX2ujnh/2bI44ogjEvvxve99L9Z+/HHqswEUo0cfeyx22GGHxHn5N7/9bepzAQD0NAEdAAAAepmlb70VQ4YMSUSOE044IfW5OuLKceMS82+55ZZx9z33pD4XQDH7xS9+kTg3/+u//ms8MW1a6nMBAPQkAR0AAAB6oZtuvjn69evXFDk23HDDXvO82tlz5sS+++6biDRnnnlm6nMBFLsFCxfG17/+9cT5eeTIkanPBQDQkwR0AAAA6KVOOOGEROQYMmRILH3rrdTnastFF12UmHv33XePZ597LvW5AIi4+pprEufo/v37x19uuSX1uQAAeoqADgAAAL3Uw488Etttt10idFxy6aWpz9Wax6qrY+DAgYmZR48Zk/pcADT6eN26+MEPfpA4Tw8dOrRX/IEWAEBXENABAACgF7vwwgsTkWOPPfaI2hkzUp+rJSeffHJi3sGDB8ebixenPhcAn3jgwQdj2223TZyvx4wdm/pcAAA9QUAHAACAXmzW7Nk5zxM/66yzUp8rn1tvuy369++fmPXa665LfS4AcjX/A63ddtstnnr66dTnAgDobgI6AAAA9HJXjhuXiBxbbLFFTLn77tTnyvb+smVxxBFHJOY8/vjj4+N161KfDYBcc+bOjQMOOCBx3v6///f/pj4XAEB3E9ABAACgl1u2fHkcddRRichx7LHHxuo1a1KfLaN55P/85z8f99x7b+pzAdCyCX/8Y+LcPWDAgLjt9ttTnwsAoDsJ6AAAANAH/PWOO2LAgAGJ0PGnP/859bkaImL2nDk5t5k/++yzU58LgNatXLUqjj322MT5+/DDD4+6+vrUZwMA6C4COgAAAPQRp5xySiJyfP3rX4+Fr76a+lwXXXRRYq4vf/nLUTtjRupzAdC2u++5J7baaqvEefzS3/0u9bkAALqLgA4AAAB9xBPTpsXOO++ciBy/vPjiVGd6rLo6Bg4cmJhpzNixqR8rANrv3HPPTZzH99hjj3j2uedSnwsAoDsI6AAAANCH/PLiixORY6eddoonpk1LbZ6TTz45Mc9//Md/xOIlS1I/TgC034svvRR777134nx+2mmnpT4XAEB3ENABAACgD3n1tdfi4IMPTkSOysrKVGa59bbbon///olZrr/hhtSPEQAdd+W4cYnz+aabbhp33Hln6nMBAHQ1AR0AAAD6mD9ffXUicgwYMCBu/+tfe3SG95ctiyOOOCIxx/e///3Ujw0A62f5ihVx9NFHJ87rRx55ZLz73nupzwYA0JUEdAAAAOhjVq9ZE8cdd1xO5Hh/2bIem6H5lYpbbbVV3HvffakfGwDW39//8Y/YfPPNE+f3y6+4IvW5AAC6koAOAAAAfdCUu++OLbfcMhE5rhw3rkfee/acObHvvvsm3vucc85J/ZgA0Hlnnnlm4vy+1157xYyZM1OfCwCgqwjoAAAA0EedffbZicixzz77xKzZs7v9fS+66KLE+37lK18RVwD6iHffey8222yzxHl+5MiRqc8FANBVBHQAAADoo2pnzIg99tgjETmqqqq69T0fq66OgQMHJt7zkksvTf1YANB1Lrv88pzHdDzw4IOpzwUA0BUEdAAAAOjD/h97dx7mVH0vfjy9cr14iwx5Hu2DWkbb2F7bilpNK1qg/FprVKjX9tqOAi7tdSFIn96rKBgXUFyYKiqFMiMouMCMiBUrM/S2KNAZF2RxxpV1pEIVdUZBUFadz++P6Teekzl7lm9y8v7j9bQyycn3nCQnOXmf5a677zZFjn79+smzS5fm7fEuv/xy0+OdeeaZ8t7772tfDgCA3Nl/4ICcdNJJpvX9+eefr31cAAAAuUBABwAAAAAgxN57/30566yzTJHjV7/6VV4e6/EFC+SQQw5JP86XvvQleeTRR7UvAwBA7s2rq5MvfelL6XX+IYccIk8uXKh9XAAAANkioAf0yKP1Mn3GTABACH28c2fOPzdWrFytfb4AAPmxYuVq7dsngJt5dXXSo0ePdOQ46KCDZO68eTl9jO07dsi5555rCvUXX3yx9nkHAOTPiBEjTOv9X/ziF7Jv/37t4wIAAMgGAT2g6TNmyu133g0ACKHtO3bk/HNjedPz2ucLAJAfy5ue1759Anjx61//2hQ5EolETk+tPm36dNP0jzjiCPnrkiXa5xsAkD8NjY3Sp08f0/r/oYcf1j4uAACAbBDQAyKgA0B4EdABAH4Q0FEqli5bJv369TNFjt/ddVdOpr1u/Xo59dRTTdO+9tprtc8zACD/Ro8e3W0HrY4PP9Q+LgAAgKAI6AER0AEgvAjoAAA/COgoJTfccIMpcpxwwgnycktL1tO96aabTNM96aST5JVXX9U+vwCA/Gt+7jk5+uijTZ8Dv582Tfu4AAAAgiKgB5QZ0Hfv2at9TACAYB6Y/YhpnZ6PgL5i5WpiCwCEROurr5nW6UueWaZ9TIBXa9et63ak+NVXX53VNP/W1CTHHHOMaZp3T5mifV4BAIVz/fXXmz4HTj/9dHlr82bt4wIAAAiCgB4QAR0AwoOADgDwg4COUjf9D38wRY7DDjtMGhcvDjy9yy+/3DS9s846S97/4APt8wkAKJxXX3tNTjjhBNPnwe133KF9XAAAAEEQ0AMioANAeBDQAQB+ENBR6j7euVN+9rOfmSLHBRdcIPv27/c9rccXLJBDDjkkPZ1/+Zd/kbnz5mmfRwBA4d05ebLps+X444/nch4AAKAkEdADIqADQHgQ0AEAfhDQEQZ/fPJJ6dWrlyl0zHrgAV/T2L5jh5x77rmmaVxyySXa5w0AoMfbW7bIoEGDTJ8L48eP1z4uAAAAvwjoARHQASA8COgAAD8I6AiL0aNHmyLHD3/4Q9n89797vv+06dNN9z/yyCNlyTPPaJ8vAIA+M2pqTJ8NRx99tDQ/95z2cQEAAPhBQA+IgA4A4UFABwD4QUBHWLy4YoV885vfNIWOWydN8nTfdevXy6mnnmq677hx47TPEwBAr4937pRhw4aZPh9Gjx6tfVwAAAB+ENADIqADQHgQ0AEAfhDQESaTbrvNFDm+8Y1vyAsvvuh6v5tuusl0v+9+97vy2uuva58fAIB+8+rq5Etf+lL6MyIajUrj4sXaxwUAAOAVAT0gAjoAhAcBHQDgBwEdYfL3t9+WH/7wh6YYnkwmHe/zt6YmOeaYY0z3mXLPPdrnBQBQPEaMGGH6nLjooou0jwkAAMArAnpABHQACA8COgDADwI6wuaBBx80RY5evXrJE3/8o+3tr7jiCtPtzz77bPmgvV37fAAAikfj4sXSp0+f9GfFQQcdJI/Nn699XAAAAF4Q0AMioANAeBDQAQB+ENARNvsPHJALL7zQFMXPO+882fHxx91u+/iCBXLIIYekb9ejRw+ZV1enfR4AAMVn9OjRps+W//zP/5Rdn3yifVwAAABuCOgBEdABIDwI6AAAPwjoCKPFf/6zHH744abQMW36dNNttu/YIeeee67pNr/61a+0jx0AUJyee/55Ofroo02fGzNnzdI+LgAAADcE9IAI6AAQHgR0AIAfBHSE1TXXXGOKHN///vdl7bp16b9Pmz7d9PejjjpKnl26VPu4AQDFK5VKmT47fvSjH8m727ZpHxcAAIATAnpABHQACA8COgDADwI6wqqltVVOOOEEU+hIpVLSKSLr1q+XU0891fS38ePHax8zAKC4vfb6690+W+6eMkX7uAAAAJwQ0AMioANAeBDQAQB+ENARZr+fNs0UOXr27CkbNm6UG2+80fTvffv2lY+2b9c+XgBA8ZtcXW36DInH47Ju/Xrt4wIAALBDQA+IgA4A4UFABwD4QUBHmO0/cECOP/54U+gYMmSI9OzZk2vYAgAC2bJ1qwwePNj0OTJx4kTt4wIAALBDQA+IgA4A4UFABwD4QUBH2P11yRJT5Mh00kknyf4DB7SPEwBQOh559FHTZ0mfPn04kwkAAChaBPSACOgAEB4EdACAHwR0lIPzzjvPNqAvXbZM+/gAAKXl45075ac//anp8+SGG27QPi4AAAArBPSACOgAEB4EdACAHwR0lIMNGzd2O217JBKR888/X/vYAACl6dG5c02fKd/85jel9ZVXtI8LAAAgEwE9IAI6AIQHAR0A4AcBHeVi/PjxptDRs2dP2bBxo/ZxAQBK0569e7sdhX7jjTdqHxcAAEAmAnpABHQACA8COgDADwI6ysXOXbukb9++6cgxfvx47WMCAJS2hx95xBTQjzvuOHnl1Ve1jwsAAMCIgB4QAR0AwoOADgDwg4COcjJ7zhyJRCLSt29f+Wj7du3jAQCUtk9375ahQ4eaIvrNN9+sfVwAAABGBPSACOgAEB4EdACAHwR0lJt4PC4zamq0jwMAEA5q5yzlW9/6lrz62mvaxwUAAKAQ0AMioANAeBDQAQB+ENBRbl597TXZf+CA9nEAAMJh565dctZZZ5mPQp8wQfu4AAAAFAJ6QAR0AAgPAjoAwA8COgAAQHZmPfCAKaB/+9vfltffeEP7uAAAADqFgB4YAR0AwoOADgDwg4AOAACQne07dshPfvITU0SfOHGi9nEBAAB0CgE9MAI6AIQHAR0A4Ec+A/rnnZ0mn33+OQDgn4zrR92fBQCyV3v//aaAfvzxx8sbb76pfVwAAAAE9IAI6AAQHgR0AIAf+QromdH8wGefyYHPPpP9Bw7I/gMHZN/+/QBQVtT6b/+BA+l1IiEdCI+ODz+UH//4x6aIfsutt2ofFwAAAAE9IAI6AIQHAb30JBIJ048sbhKJhPYxl4Om5mapqqqSWCyWXvaxWEySyaS0tLbm9fVQSs+xWja6x4Hg8hHQVQhSwXzf/v1y0UUXyUUXXSQjR46UEcqIEQBQPkaOlJH/pNaJF198sby7bZsppuv+XAAQ3IyaGtO2W//+/WXtunXaxwUAAMobAT0gAjoAhAcBvfSUakBX49Y9jlxr7+jw9JxMrq7O23ItludYcXrdEdBLX64DuvHI8/0HDsjeffvk0927fa3nAKCcrN+wIX1UOhEdKG0ftLfLkCFDTO/xWydN0j4uAABQ3gjoARHQASA8COilp1RDdKmO2+t8RaNRmVxdbTrafFNbm9TV16ePSq+prc3L45dSQEfpy0dAV/F8z969suuTT2T7jh3aAxUAFKvX33hDdu/ZI/v27yeiAyEwbfp003v8xBNPlHXr12sfFwAAKF8E9IAI6AAQHgT00lOqIbpUx+2kpbVVIpGueO50mvb2jo50RN/U1pbz5VpssToSIaCHWS4DuvHU7Xv37ZNPPv1Utu/YIe9/8IH2QAUAxar1lVdk1yefyJ69e2X/gQMEdKDEbXvvPRk0aJDpfX7b7bdrHxcAAChfBPSACOgAEB4E9NJTqiG6VMftpKa2ViKRiKRSKdfbNjQ2SiSS+1O5E9BRaLkO6J99/rns279fdu/ZIzs+/lg+aG+Xt7dsMf2I3LdvX1myZAkAlKUTTzzRtE5cvWaNbN+xQz7dvTt9FDoBHSht902danqfn3TSSbJ+wwbt4wIAAOWJgB4QAR0AwoOAXnpyEaLbOzqkprZW4vF4+keaWCwmyWTS0xHSTc3NUlVVZfqRJ5FISF19ve14MxlD8uTqak/zZBWgm5qb0/++qa1NksmkRKNRy+ltamuTVCqVPho8EolIPB6XydXV0t7R4Xs5+o3ibmG5rr7etFyj0ahUVVVJU3Oz4+vBaZpNzc2mZeL0XGW7vOyOlDOO3+31azVet+fIuAzq6utNr7loNCrJZNLxDAHwJx8BXR193vHhh/LOu+/K+g0b5NBDD00/j3369JF9+/YBQFkaPHiw6XP1xRdflI4PP0wfha5O46778wFAcP945x05/fTTTe/12++4Q/u4AABAeSKgB0RAB4DwIKCXnmwDentHhymcZ3I7HXkymXQ8rWgymbQcb74DeiqVMkXXzOm1tLZ2+7tRPB73HdHbOzrSkdvL7Zuam22XrdtytQveTgG9rr7e13OV7fLKNqCnUinH8dq9NhOJhMTjccdlGI1GHXdEgHe5DugHPvtM9uzdKzt37ZL3P/hA/v722/La669LLwI6AMi+fd0DevNzz8n7H3wgH+/cKbv37Emfxl335wOA7Ey55x7Te/273/2ubNy0Sfu4AABA+SGgB0RAB4DwIKCXnmwCujGeJxIJaWhsTP9tU1tbOmRHo1HLmKxOWZ553/aODqmrr08HV7vIaTfuXAR09djqSHTjbYwxOPNo5JbW1vRR30FOO64idSqVCnQUe6d8Ec9jsZjU1denp5O5XK0CsF1AV+OKRqPdlklDY2P6dWB19LzT8jLe1255Of3N7nWgXltW4zWe8cDqtWncSSMej3d7XRuXby7fi+UqHwF995498vHOnbLtvfdkU1ubvNzSIr169SKgA8C+7gF9+fLl8u62bd1O46778wFAdt7eskUGDBhger/fceed2scFAADKDwE9IAI6AIQHAb302B3RbSUzYqpQ7XTksfGI7sy/RaNRxwipoq1VlM13QI9EIlJTW+u4zJxOW67GYIyvXjU1N0sikUgfjV5TW+v5aGc1fqcj4NWR7vF43HLeMp9ndXu3swmo5WIXpO2WZ6dIOqJbzaffgK7Ga7fzhaJCuN1ZDpyWoboNR6FnL5cB/bPPP08H9B0ffyzvvPuubNi4UVatXt0toO/duxcAylJmQH926VL5xzvvyEfbt8snn35KQAdC5K677za930855RRPl9gCAADIJQJ6QAR0AAgPAnrpySagx2Ix26PLjaqqqrqFchV6naKq8XrkduO2ul8uArpd2N/U1ub56HJ1veygz406YjyVSqXnN5FIWB4Vr6go7BZ21RHamdOxCuhOOzIYtbS2dtuxQC0vq1hvdV+rHS38BnTjUfxuy1ftGGA1Taf4rh6DgJ69fAT0T3fvlu07dsg/3nlH1q1fLyteeomADgD/lBnQlzzzjGz9xz/kw48+IqADIbP573+X733ve6b3vNt3egAAgFwjoAdEQAeA8CCgl56gp3BXYdQtUnbKF0HbGGvbOzqkqbnZMb7rPALdbr7UmLwcWZ5IJHJ+mu+GxsZ0JLc6zXssFnON1cb5zDyK3iqgq8fzckr5zCO61fJy2lHCOCaraO03oKvn30vcVqdyN7421dH/XpYfAT17+Q7oa9etkxdXrJAvE9ABQPbutQ7oW7ZuJaADIaW+GxsvUfTW5s3axwUAAMoHAT0gAjoAhAcBvfQEDejGU517ZRcbW1pbpam5uZuGxkZtAd3uyIzMH6C8yMfzpsJ05hHufseWOZ9WAd3PWQoyY7efmO30PPkJ6H5e01bjs7sOvNXrhICevXwG9K3/+IesXbdOXnjxRfnyl7+cfo1WVFTInj17AKAsZQb0vy5ZIlu2bpWODz8koAMhtHvPHunbt6/pfX/PvfdqHxcAACgfBPSACOgAEB4E9NKjM6A3NDbK5Opq2yObdZ7CXUdATyaTnk4Nr1gdPU1AJ6CXGgI6ABQWAR0oP7ffcYfpfT9gwADZ9t572scFAADKAwE9IAI6AIQHAb30BA3o6prVXq6hp44wN4bymtpa19Ob5zOg203bLaCra4d7CafqSHq/z4Xd9c3t5tP4GNFo1FOE39TWJk3NzZ6uga5Cvds01Wn5jadhV8vLyynck8mkVFVVdft3vwE9lUp5fo7sTuFOQC8cAjoAFBYBHSg/u/fskT59+pje+5mXcgIAAMgXAnpABHQACA8CeukJGtA7pSvWernediwW63ZN6Vgs5hopVSAOGtCdQrSKrH4DutpxwO3a7+oa8VZB2O+Y7MTj8W4RVwVht+uVq+uaZ15z3Coeqwjudt13q+udq+Xl9lyr5ZV5SvpO8R/Q1TjcnqP2jg6JRqPdduQgoBeWroC+e/duAChLBHSgPN10002m9/7QoUNl/4ED2scFAADCj4AeEAEdAMKDgF56sgnoKsI6Hb2g4mtmFI5EIhKNRm1Db0trq0Sj0UAB3e4xvUzbLaB3yhc7BGTGZyMVsv0E1k1tbelxeY3VmbHc7tromfNvF6Wt4rGK2/F43Pb5au/oSC+XzNvEYjHX14nT8vIb0FUYt9pBwOr16+U09pkI6LlDQAeAwiKgA+Vp1erV0q9fP9P7f8ETT2gfFwAACD8CekAEdAAIDwJ66ckmoBuDbzKZNMXKltbWdKC0OkpdHT0dj8e73S+VSqWn6xbQ1VHmxmirgq86Glr9rb2jQ+rq6x2n7SWgNzQ2pncAmFxdbTrSvaGxMT02tyOgrRjDeDKZ7BZom5qb08vV7jHUsk0kEqYQv6mtTSZXV0s0GpVoNGp5hL5dPFZHx8diMamrr++2TFUktwr/annZvU7clldmvDc+13avX7Uc3Z6jWCzWLfgT0AuLgA4AhUVAB8rXmDFjTO//iy66SPuYAABA+BHQAyKgA0B4ENBLTzYBvVPMR3NbsTtquam52fF+0WjUdDR1e0eHaTrGiGwVvNVp3O3YHX3sJaB3ijl0200/6DLNjPx27IJze0dHOqLbLVu7I7Od4nHmMs/kdIR5NstLxXnFGK29nMrfTiwWs1wOBPTC0hXQP/30UwAoS4MGDSKgA2Xqr0uWSK9evdLv/969e8uzS5dqHxcAAAg3AnpABHQACA8CeunJNqB3SteRzalUyhRtY7GYTK6udrwWtzpK3RiL4/G4pFKp9BHD6sjnzFhpPHI5Go3aHvmsbmMcl7pGdzYBXd02mUyaAm88HncMydksU3VUeSqVcjw1ead0RfSa2lrT/EejUUkmk47XhneLx3X19VJVVWV6zqqqqjyFZPV8+11eDY2N6fvEYjHT+N1ev3aPaTwzgd9lYHydENCzR0AHgMIioAPlbcSIEaZ1wG9/+1vtYwIAAOFGQA+IgA4A4UFABwD4QUAHgMIioAPlbf7jj5vWAV/72tek9ZVXtI8LAACEFwE9IAI6AIQHAR0A4AcBHQAKi4AOlLe9+/bJOeecY1oP3HLrrdrHBQAAwouAHhABHQDCg4AOAPBDV0D/5JNPAKAsEdAB1N5/v2k9cMopp8iWrVu1jwsAAIQTAT0gAjoAhAcBHQDgBwEdAAqLgA5g23vvyWmnnWZaF0ybPl37uAAAQDgR0AMioANAeBDQAQB+ENABoLAI6AA6ReTOyZNN64Kf/OQn8smnn2ofFwAACB8CekAEdAAIDwI6AMAPXQF9165dAFCWCOgAOkXkzbVr5bjjjjOtD+bV1WkfFwAACB8CekAEdAAIDwI6AMAPAjoAFBYBHYAybtw40/rgggsu0D4mAAAQPgT0gAjoABAeBHQAgB8EdAAoLAI6AOX5F16Qr3zlK+n1wSGHHCL/95e/aB8XAAAIFwJ6QAR0AAgPAjoAwA9dAX3nzp0AUJYI6ACMrrjiCtM6YfTo0drHBAAAwoWAHhABHQDCg4AOAPCDgA4AhUVAB2DU0Ngo//qv/5peJxx11FGyctUq7eMCAADhQUAPiIAOAOFBQAcA+EFAB4DCIqADyPSLX/zCtF648cYbtY8JAACEBwE9IAI6AIQHAR0A4IeugP7xxx8DQFkaOHAgAR2AyaNz55rWC/3795e2t97SPi4AABAOBPSACOgAEB4EdACAHwR0ACgsAjqATDt37ZIf//jHpnXDPffeq31cAAAgHAjoARHQASA8COgAAD8I6ABQWAR0AFZ+P22aad0wZMiQvGzPAwCA8kNAD4iADgDhQUAHAPihK6Dv2LEDAMoSAR2Albe3bJGTTz7ZtH546OGHtY8LAACUPgJ6QAR0AAgPAjoAwA8COgAUFgEdgJ1bbr3VtH74+c9/3u02727bJnfceadceuml2scLAABKAwE9IAI6AIQHAR0A4AcBHQAKi4AOwE7rK6/I1772tfT64aCDDpJFDQ2yb/9+eXLhQrnsssvkyCOPlEgkIhdffLH28QIAgNJAQA+IgA4A4UFABwD4oSugb9++HQDKEgEdgJMxY8aY1hHxeFzOPPNM079FIhH57W9/q32sAACgNBDQAyKgA0B4ENABAH4Q0AGgsAjoAJy83NLSLZZbmThxovaxAgCA0kBAD4iADgDhQUAHAPhBQAeAwiKgA7Dy3vvvy4OzZ8vZZ5/tKaDfN3Wq9jEDAIDSQEAPiIAOAOFBQAcA+KEroH/00UcAUJYI6ACMVq5aJRMnTpTvfe97nsK58vAjj2gfOwAAKA0E9IAI6AAQHgR0AIAfBHQAKCwCOoDde/bIgieekF/96lfyla98xVc4V55etEj7fAAAgNJAQA+IgA4A4UFABwD4QUAHgMIioANYuWqV9OrVK1A4V5qam7XPBwAAKA0E9IAI6AAQHgR0AIAfugL6hx9+CABl6Qc/+AEBHYAsamiQwYMHBw7or7/xhvZ5AAAApYGAHhABHQDCoxABfXnT86bHmD5jpsydNx8AUIJqZ87O2U5RBHQAcEdAB6A8/8ILct555wUK6O+8+6728QMAgNJAQA+IgA4A4aEjoAMAwoOADgD5RUAHYLR23Tr59a9/7SueH3LIIbJ7zx7tYwcAAKWBgB4QAR0AwoOADgDIRqECekdHBwCUJQI6gEzvf/CBXHPNNZ4D+pFHHql9zAAAoHQQ0AMioANAeOi4BjoAIDwKdQ103QELAHQhoAOwcuCzz+S222+X3r17uwb073znO9rHCwAASgcBPSACOgCERyEC+vYdO2Tz21sAACGUzecGAR0A3BHQATiZUVMjxxxzjGNAHzhwoPZxAgCA0kFAD4iADgDhUYiADgCAFQI6ALgjoANw89j8+XLyyUmxjCoAACAASURBVCfbBvSf/vSn2scIAABKBwE9IAI6AIQHAR0AoIufgN7e3g4AZYmADsCLvy5ZImeccYZlQL/44ou1jw8AAJQOAnpABHQACA8COgBAFwI6ALgjoAPwatXq1fLLX/6yW0D/7W9/q31sAACgdBDQAyKgA0B4ENABALoQ0AHAHQEdgB9tb70lV155pWm9MXHiRO3jAgAApYOAHhABHQDCg4AOANDFT0D/4IMPAKAsEdAB+LV9xw65/vrr5aCDDpJIJCL3TZ2qfUwAAKB0ENADIqADQHgQ0AEAuhDQAcAdAR1AUL+fNk169Oghs+fM0T4WAABQOgjoARHQASA8COgAAF0I6ADgjoAOIBtPL1okL7z4ovZxAACA0kFAD4iADgDhUYiAvrzpedNjAADCY3nT84E/H/wE9Pfffx8AytLpp59OQC8zc+fN1/75DgDFqPXV11hvAkAAm9/e4uv7KAE9IAI6AIQHAR0AkA0COgDkFwG9/BCCAMAaAR0AgiGgFwgBHQDCg4AOAMgGAR0A8ouAXn4IQQBgjYAOAMEQ0AuEgA4A4aEjoE+5d5pMnzETAFCC7r3vD6Z1eqEC+nvvvQcAZYmAXn4yQ9Dvp9+v/fMfAHS4a8pU0/rQa0BnvQmg3GWuPwnoBTJ9BgEdAMKiEAF9xcrVOYstAAC9Wl99zbROX/LMssDTIqADgDsCevnJDEH52EYDgFKw5JllgQI6600A5W5Rw59N68V16zf6uj8BPSACOgCEBwEdAOAHAR0ACouAXn4IQQDQhYAOAMEQ0DUhoANAeBDQAQB+ENABoLBKOaBv2Ojvhzp0IQQBQBcCOgAEQ0DXhIAOAOFBQAcA+KEjoPfu3Vu2bdsGAGWplAP6pZdeKkOGDJGVq1ZpH0spIQQBQBcCOgAEQ0DXhIAOAOFBQAcA+EFAB4DCKvWArsY9cuRI2bJ1q/YxlQJCEAB0IaADQDAEdE0I6AAQHgR0AIAfBHQAKKywBPRIJCI9e/aUmydMkJ27dmkfWzEjBAFAFwI6AARDQNeEgA4A4UFABwD4oSugv/vuuwBQlko5oN88YYJp7Erfvn1l9pw52sdXrAhBANCFgA4AwRDQNSGgA0B4ENABAH4Q0AGgsMIY0JV4PC5Nzc3ax1lsCEEA0IWADgDBENA1IaADQHgQ0AEAfugK6O+88w4AlKXTTjsttAFdOf/882XDRn8/6oUZIQgAuhDQASAYAromBHQACA8COgDADwI6ABRWmAL6GWecIX369LGM6D179pTx48fLR9u3ax+3boQgAOhCQAeAYAjomhDQASA8COgAAD8I6ABQWGEK6LPnzJF3t22TUaNGSY8ePWyvjz5z1izZf+CA9vHrQggCgC4EdAAIhoCuCQEdAMKDgA4A8ENXQP/HP/4BAGWplAP62LFjTWOfO29e+m+NixfL8OHDbU/rfvbZZ8u8ujrt86ADIQgAuhDQASAYAromBHQACA8COgDADwI6ABRWKQf0a6+91jT2R+fO7fY5MOehh+SMM86wjOgHHXSQXHLJJbLkmWe0z0shEYIAoAsBHQCCIaBrQkAHgPAgoAMA/CCgA0BhlXJAv+6660xjf/iRRyxv9+62bVL9u9/JCSecYBnSjzjiCLn22mvllVdf1T5PhUAIAoAuBHQACIaArgkBHQDCg4AOAPBDV0DfunUrAJSlUg7o48aNM419zkMPOX/GvPKKjB07Vvr27WsZ0k888UT53V13ybb33tM+b/lECAKALgR0AAiGgK4JAR0AwoOADgDwg4AOAIVVygF9/PjxprE/OHu2p/v9dckSufjii+Vf/uVfLEP6T37yE3no4Yfl885O7fOYD4QgAOhCQAeAYAjomhDQASA8COgAAD8I6ABQWKUc0K+//nrT2B948EFf9587b56cddZZlhE9EonIiBEjZPGf/6x9PnONEAQAXQjoABAMAV0TAjoAhAcBHQDgBwEdAAorTAF95qxZvqfxQXu73HPvvXLyySdbRvTDDz9c/vd//1dWr1mjfX5zhRAEAF0I6AAQDAFdEwI6AIQHAR0A4IeugL5lyxYAKEulHNBTqZRp7LX33x94Wq+/8YZcf/318tWvftUypH/nO9+RO+68U7Zs3ap9vrNFCAKALgR0AAiGgK4JAR0AwoOADgDwg4AOAIVVygH9hhtuMI29prY262kuXbZM/vu//1sOPvhgy5D+//7f/5MHHnxQ9u7bp33+gyIEAUAXAjoABENA14SADgDhQUAHAPhBQAeAwirlgH7jjTeaxv6HGTNyNu3H5s+Xn/70p7bXR6+qqpKnFy3SvgyCIAQBQBcCOgAEQ0DXhIAOAOFBQAcA+KEroL/99tsAUJYGDBhQsgH9pptuMo192vTpOZ3+R9u3y++nTZNTTz3VMqL36dNHxowZIyteekn7svCDEAQAXQjoABAMAV0TAjoAhAcBHQDgBwEdAAqrEAH9zbVrZemyZb48vmCBzJ4zx9F5551nGvvsOXPy8tm0c9cuufHGG6Vnz56WIb1Xr15y66RJsnvPHu2fo14QggCgCwEdAIIhoGtCQAeA8CCgAwD8IKADQGEVIqBfeumltqdCz6V8BXTlrc2bZeTIkbaPf8wxx0hdfb32z1I3hCAA6EJAB4BgCOiaENABIDwI6AAAP3QF9L///e8AUJYI6P698OKL3Zab0YABA+SFF1/U/plqhxAEAF0I6AAQDAFdEwI6AIQHAR0A4AcBPT/Gjx/vyYIFC6SlpUX7eP1qamryNH933HGHLFiwQPt40Z16jnSPoxwR0IN75NFH5atf/arteEaOHClbtm7V/tmaiRBkNrm6OmevQd3zkm9+lkUsFpNEIiGpVEpaWlu1jx2wQkAvLk3Nzel1SCKRCDwdNY3J1dXa50nX8vMiHo9LIpGQmtpa2dTWpn38KC0EdE0I6AAQHgT0cGtqbvaFL+SF1dLaml727R0d2sfjxO71ocave3woHAJ6fvgNAMOGDZOmpibt4/ZqwYIFvuavoqJCrrrqqpLcWSCs1HOjexzlSEdAHzhwoFx66aWOxo4dKzdPmODLyy0tBf/c2r1nj9w6aZL06tXLcn3Ts2dPuXnCBNm5a5f2z1iFEGRGQPcum2WTSCTYHkTRIaAXl8wAXFNbG2g6BPRgUqlU0f92hOJBQNeEgA4A4UFADze/X8aLZeOlqbk5tEdBbGprk2Qyabt3cbHGaLvXR7n8GIkv6AromzdvDjU1r05HZ48cOVKOPvpoU2RevHix9rF7oQL60Ucf7TiPw4YNk4qKivQ89u/fX15++WXt48fm9HOkexzlqBAB/bLLLjM9xuMLFmQ1vWL04ooVMmbMGNM6xmjAgAEybfr0ooguhCB/jIFd91iCUGPPxXaA1+269o4OaWpulrr6ekkkEun7RaPRgm+PqOcvm6NZwyKXr4WwIKAXl8wAHI1GA+14U2y/QelYfm7v801tbdLU3Cw1tbUSi8VMvxsVemcn9TlRbs9XqSOga0JAB4DwIKCHm9qgSSQSntTV12sfsxp3GH9AqauvN21sqtMmJhIJiUajpr2KdY/V6jmx2lhS49c9PhQOAT0/1Lx6ue2CBQvSAWjw4MHax+51zH7Ge/vtt5t2KtA9fkCnQgT0yy+/3PQY8x9/PKvpFbM/Pf20/PKXv7TdofTcc8/VPv+EIH8I6N2n5TdyNDU3p7dHotFoQXdmJqDn57UQFgT04pJ5Cveg710Cuv/3eU1trSmiF/JIdAJ6aSKga0JAB4DwIKCHW6n+EFGq43ayqa0tvbFTVVVlezr0eDwukUikaHZmMD4nbCyhUwjo+eInoG/evFkWL16cvs/f/vY37eN34zegb978RUQ/+uijtY8f0KkQAf3KK680PUb9Y49lNb1it2fvXpn1wAMyZMgQy4j+b//2b3LZZZfJsuXLtYyPEOQPAb37tIJ8b29pbU1H9EJuixHQ8/NaCAsCenHJDMDq9wu/p3InoAd7nxsPyijksiOglyYCuiYEdAAIDwJ6uJXqDxGlOm4n6oehqqoqx9u1d3RINBqVaDRaVNe2YmMJCgE9P/wG9M2bN0v//v0lEonIggULtI/fTZCA/vLLLwdaLkDYFCKgjxo1yvQYxbYjX768vWWL3H7HHfLtb3/bMqT369dPUqmUvPHmmwUdFyHIHwJ692kF/d5ujDsNjY0Fff7Ctv2n+7UQFgT04pIZgFtaW9NnrvBzWnECevD3ufEzr1C/GRHQSxMBXRMCOgCEBwE93HL5Q0RLa6s0NTcH+pKvrt3U1NzsuFGlbqNOSaX+27hR4DYN4+PZzYP6b3XtP6fpZTPfRmqDw8t01Km53H60UuP3skyclreXMdltLGUuU7vnKZuxGl8/Vq+HQp5iEvoC+ltvvRVqal793Gfw4MESiURk9uzZ6X9bvny5jBs3TqZOnZr+t8bGRrnttttk3LhxttNavny5TJ06VcaNG5e+//Lly3M2f48//ng6oAdZLmvWrDFNa9y4cfL44493+zfjfFuNQc3fuHHjZPbs2abperFmzRqZPXt2ehq33XabNDY2BloexrEY5yXI/f3MS+Zz7XUe1O2tpuf0mgu6rDPnMXM5qXnI5eu0WBUioI8ePdr0GHPnzctqeqVm1erV8j//8z9y2GGHWYb0U045Re69776C/VBNCPKHgN59WtlEDrXd4rbjb66fPwI6Ad0KAb24WAXgIO9hAnrw97k66CLIkf9BEdBLEwFdEwI6AIQHAT3ccvFDxOTqaonFYt1+SEwmk64/IjY1N6e/aBvFYjHLOGz1g2XmhoWXL+1qAy7z39VY2js6JJlMOm60ZTPfTmPyspGkNqrs5rOltVWqqqo8L1ej9o4OmVxdbbrmupd5sxuPWqZ2t29pbbV8DcTjcdfw3dDYaPkcRKPR9IYiP7YVHgE9P4IE9MrKSolEIt1CsgrVa9asSR+lbjf9NWvWyIgRI2zXvyNGjPAdPq0ECejLly+3HPe4ceMkEonIuHHjpLGxMX09eLvpT506Nb2srIwePdrTPI4bN870WEaVlZWeIvjs2bNtx1JZWWnaGcLv/SsqKhx3knB7rgcPHuwY0u1eQ8bndvny5ekdO/yOz8s8RiIRGTZsmKxZsyb9OH53PihFhQjoV111lekxHp07N6vplarGxYtl+PDhtq+/s88+W+bV1eV9HIQgf4IE9PaODqmpre32PTUej0sqlfK8w6f6bp05nVgsJslk0va7v3HMVoJGimzv3ynmUwS7bfdsamuTVCpluRyd5t84VjtenjvjNk0sFpOqqipfZ9Coq6/vNp1oNOp7Op3StQ2XTCZN2y9eppWv10JYENCLi10A9nsqdz+v76DvrYbGxvT6yO0xjL8Pud02lUpJJNL1+0mulp9farxe5k0tP/UcKYlEwvHzzjhWK06/w2Tz2YDcIaBrQkAHgPAgoIeb25daN8aNiFgsJolEwvQFOB6P2/6oYvzhxXhf448TmbHXOP1oNJr+b2No9bKR5RbQjfOVSCS6bXRlM9921DXQU6lUVs+p8dqEavyZy9VuI7K9o8O00aTua/w3uw0wu+XuFNCN4zI+n8ax2kV0tVGaOVbjRjNHq+hBQM8PNa9eb6+iZSTS/ejsSKQrZqrAWFlZKSNGjOgWLzPj87Bhw9JH+g4bNiz9t/79+2cd0YMEdBXK+/fvb/nvo0ePNo1x9OjR3Y5ANwbjyspKGT16dHoejaHXbR4zb6umMWLECNMydDoC3m4so0ePNu3oYDcN43OeOS/G+48YMcJ1HozPtXEeKioqbCO63WtUjauysjI9HafxOUV04zKqqKjo9po0PgcE9NwG9EsvvdT0GLPnzMlqeqXu6UWL5Nhjj7X90XjYsGGyYaO/HyH9IAT54zegNzU3W+5MmsktoGZ+L7djFVmKOaC3d3Skp+MUOdzmwWn+jWO1Y3WfhsZGT8vcbXstc7so6HTUtIzbj36nRUB3RkAvLnYB2O+p3L28vrN9bxkfx+19bPydwS3uqtsGucxFrgK62jnA6XOvvaPD8sALr593QQN6tp8NyB0CuiYEdAAIDwJ6uKmNCePpr+1kbuSogKnub/xbe0dH+u9Wp/bb1NYm0WjU8r6d8sUpyp1ird2XcS8/IrgFdPVl3WojKpv5dqN2Kqiqqgp0ynW1XNUyyBx/TW1t+u9W01djt7rvpra29I9IdmcH8BvQFau90NWGsNXzbNxQsxprU3Nztx0BdLy/ypWugN7W1hZqal693Hb+/PnpUDl69Ohuf4tEIum/jxgxwnIaxqPT1ZHDVrdRQXPw4MFZzZ8al9fp3Hbbbell8uCDD5r+pgK6msepU6e6TuO2226zvE1DQ4NpOVjdRp3auqKiQubPn++4nCoqKiyX5dSpU9N/txuL8Xm1epyhQ4c6PqcNDQ22929oaEg/fkNDg+X93Z5ru9eoem6VcePGWd5fLYNIJGK5jB588MH039WZDzJvY3WEu9WyCptTTz3VNM8E9MLYf+CA/H7aNOnVq5flD789evSQ8ePHy/4DB3L+2IQgf/wE9MydfOvq67tdHsgYHOyOpjR+L4/H49LQ2NhtOsbw47QTbS5iSua0so2uKhDZTce4zK2OJmxpbTXtEOs0Hq87xRq3ERKJRLdlvqmtzbQ95DQ9tS0RjUalrr7etO3U0tpqOmOX0xGemSE+mUyadhDe1NYmdfX16WnFYjHHkJfL10JYENCLi1MA9rODu9u6IVfvLbU+d9ohyhj/3dZXxtvmevn5oQ7QcJqO8eAUdXZA498bGhtNn3dO4/F6CvdcfjYgewR0TQjoABAeBPRws/qxz47xi6v6Mu62ga+++NrFd6cv4GpjyG7c+QzodtPOdr692NTWlj79mDq1Y01trafreKsf4ZzmX/0omLk3rzqSxGljVu3FbDV9u393C+hOG6rqh7nMf1cbcU6nfzNe94uAXlgE9Pwwxkc7Q4cONZ3aeujQod2mY4yZVn9XjEd3u41NBctsQqUaV2VlpeM8Dh482HREt1VsVmO3+3tbW1fUdgvsVrfNnEfjaeTtwrOiAnfmTg3G6WfuDGC3nKwitlN8VlSkzozsapnZxXdFvb6sHkM9vtNrLnPe7V5LVs+b2pHBbYzG22b7uiwVhQjo48ePNz0GAV3k3W3buu1YYDRgwABZuWpVXh6bEOSP14BujN5uR74ZQ7vV93S1Q3A0GnXcbjBOx27bIZfRNFdRwimWGMON21H6xuXk9vy5fadX2w5uz50KXHbPnfHvTsvceIYBu/lU24XRaNRxe84YA512xM7layEsCOjFxS0Aez2Vu9u6KlfvLeNBDHbTUOspL+siddugR0/nKqAbl6HVdNR8uy2/Tvni9xenZeQloOf6swHZI6BrQkAHgPAgoIeb+kKqTn/txPgFV32ZdfvSq74gZ24cqVNtO93XLryqceczoNudaivb+farpbVV6urrJZVKSTweT1/Hy25DKhqNetrAUHHe+G9qQ81p3pyuvR4koLu9BtRGcZD7dsoXG4UE9MIioOeHXaCx0r9/f9sobIyZTsFXhVIv8VFN00vYdJuGV0OHDrUdm/EIdLvHUyHZyw4CxmlmzqM6+twtDLe1fRHbMx9TjcXr0fcqMmdGbKe4nflaqqystByD23OoloPV68tLQLc6atxq+plHqatlV1FR4TqNzMckoOcmoN88YQIB/Z9279kjd9x5p+2R53369JEZNTV5OfJcIQT54zWg+7lmrHG6VlFBfQf2cnkmt6BUzAHd6nu2+g7v9Tu42/x5iVZqR1+3HRYyx2+1HNTjeXkduJ11Lf2dy8OpnI07ANsFLQJ6dwT04uIWgL2eyt1pXZXL95bxkhR291cBeVNbW3pHHbv1jNNZ+3Kx/PxwWoZqnF6vMe+2jLwE9Fx/NiB7BHRNCOgAEB4E9HALGhfVBoSXU7/b/aDgxHgKbr/jzkVA1zXfbja1tdn+UKc2RPN1nSh1ysNcBnS3sVo9T2rZevkxUm1YE9ALS1dA37RpU6ipeb3uuutsPfbYY7Js2TLH6Tz22GPpEGl3m0WLFqVDr5/xVVZWBp4/Na7Kykrb+Zs0aZI89thjsnr1asdpXXfddenIbncbdTrySZMmeRqfWiaZ86ii9aJFizzP52OPPWb6N3Vk+gMPPOBpGmr+7rvvPst/HzRokOsyyrR69er0UfBex2H3GrV7bgcNGuR53q677jrTvz/wwAOuz2km9dxkLu8wKkRAv+aaa0yPMeuBB7R/3hTaZ59/LnMeekh+9KMfWYbzww8/XK6++mpPZw3KFiHIHy8B3cvpbjMZw0tmTFHbDV6+m9fV10sikbDdhim1gK7+5nVn4lwEdKedGZzGb7Uc1DaPlx12W1pbJZFIWD6u0yWp7KjAZLetQ1DqjoBeXLwEYC8h1Wldlev3llv0Nq4P1GNb3VZ9jmRz1HShArr6m5fvLLkK6Ln+bED2COiaENABIDwI6OEWNC4arxXuhd1j2MVn42P4HXc+A3qu5jtb6shq48af09Hhfmxqa7N8TtS/5zKgB3me/M4nAb3wCOj5YRcn/fISM73E7ExW43O7j99xeWUXYY0GDRrkO65azWMunhc1lhEjRnha1ur2VvNnfC6GDh0q9913n+e4v2jRovSpzysrKyWZTHraYcFtWeQioHt5TnPxHJeqQgT0sWPHmh5j5qxZ2j9vCukvf/2rjBw50vY73wUXXCCNixcXbDyEIH+8BHT1/dpLNDWyO4OV8dTsQY9EVEotoPth3Akhm4Dul9PRl8adKbzstGtHHanqdvYyI7WtY3f0O0GpOwJ6cfESgNs7OtLvD7czb1i9R3P93nI67bq6n/qb1W8xit3l8nK9/LzK1fpeneEj24Duh5fPBmSPgK4JAR0AwoOAHm7ZBnQvp35PJBLdNi6ampulqqrK8fR6+QzodqcG9xrQg863HS/XH88Ui8VMezZnG9DbOzoklUoV9BTuBPRw0hXQN27cGGpqXrOdTv0/f9gZNGiQ7W1mzZrla2chI6sxe7mtl3F5ZYytdrdRcbW+vj6r5yAXz4vxet1+2M3f0qVLZdKkSTJ06ND0UdgVFRUydOhQuffee13HM2vWLEkmk+llFIl0nY0gmUzK0qVLfb9G/Ty3ds+dl+c0F89xqSpEQDfunBGJRKT2/vu1f94UwutvvCHjxo2TI444wvJ9OGjQIJk5a5bs3bevoOMiBPnjJaCr7QO/4cMpGqgjFdX30ZraWsdTFtsp5oDudzotra3S1NwsNbW1kkql0iEsnwFd7QhcV18vk6ur0/HcafzGHSBisZhMrq72dXYJY/zx85y7HelJUOqOgF5cvAZgdTu7U7nbvUfz8d5SZ/Oz2oFKrX/U7yRqBxurEK/OPJLNTlOFuga62xiamptlcnW1JJPJ9OnvvfxWFvSzJchnA7JHQNeEgA4A4UFAD7egP0SoH4Pcri+nTjlu3IDY1NYm0WjUdaMinwHd7vTwbgE9m/n28lz4OdVX5jz4OV25mg/jBqe6zrrT/YohoPvZ2UDtKU1ALywCen7kItRu3OgtZqrb+DkCXVm1alV6Om639Tsur0otoKuxDB8+3NeynjVrlqfpr1q1SmbNmiXDhw+XiooKqayslEWLFnke36JFi2TSpEnp0J9MJn29Rgno+VeIgK6uT6/MqKnR/nmTTx9t3y73TZ1qCm1GsVhMJt5yi7y1ebOW8RGC/PES0P2eaSqTU4g1hgD1nb+qqspzUC/GgO5lOmqbKJFIpAOM2tE4mUym5z+XAb29o0Nqamulqqoqvdzj8Xj6NOsqhHuJPU3NzZavC3W6faegboxgQeX7tRAWBPTi4icAO53K3W4dk6/3llpfZL6v1fcA429AVtdBV79TZHP6dr/LLxfTaWpullQqlV7XRaNR0wEhdfX1OT8CPVefDcgeAV0TAjoAhAcBPdyCxkW1R77bKbMy99btlC9Oj+X0Jdj4ZdnvuCMR52vfOU3bLaBnM99u1N7KXq4HZTcPakPO6Ye49o4OiUaj3WK52lByelwV3nUGdK/zaVymBPTCIqDnh5rXbKfjJ6D7idn19fVZhcpCB/Thw4dLJNJ1DXQv0zReA9347+q64V6D9PDhw2XQoEGmI7n9ht6lS5dKfX29aRqrVq2S+vp613EsWrRIKioqpKKiwrSzw6JFi6S+vt70b07LzWrZ2r1GcxHQ1VkR/Lw+1NH3BPTcBPTrr7/e9Bh/mDFD++dNvix44gk599xzLX9079mzp1xxxRXS/NxzWsdICPKnEAHd7cxTm9rapK6+3hQqjEHWKcbmMiLYRSk/3MJGe0dHeruhqqrKdadit/nzGtAnV1ent3Pq6us9ne3My3Jo7+iQhsbGbsEnEunamcZq/nIR+azGT1DqjoBeXPwEYKdTudutq/L13lIx3/h4Kopn/naibmt87+fi9O1+l58T41k0rP5u3JEolUp53iHI7jZe1qm5/mxA9gjomhDQASA8COjhFjQuqggbjUZtv2i3tLZahlr1A4hd5G7v6DAd7eN33HZ7DnuZtltAz2a+3ajThmVuiDnNQ+YyVMs2Ho/b/mCkNlgyH0M9tt18GTfAdAd0tROG03yq2wR9jSM4XQF9w4YNoabmNdvpGGOm2+NVVFTIypUrXadpjJv5HpcX1157rUQiEbn22mttb3Pvvff6erxRo0ZJJNJ1lLjx38855xzXx1KeffZZiUS6Irzf8Rodf/zxEol0heHM5Xf88ce73t8Y7DP/bdasWYGfJ7vXqJ/n1m5ZrFy5Mj39Z5991vPrKXM+w6oQAV39WKxMmz5d++dNrj3/wguSTCZNny9Gw4YNk/mPP659nJ1CCPLLzyncc3X9Vi8aGhtNMd1uGyCXEcHp+7xXxu/ZVt/F1baK152J3ebPS0D3ewr+XJxu2HiK/swdKIynmc7la4ag1B0Bvbj4DcB2p3K3W1fl671ldY10deR12M4Z0QAAIABJREFU5vvb6t/tfmfJ9/Kzow4msPpdSp0V0ul3Lbsx2d3Gyzo1158NyB4BXRMCOgCEBwE93LKJi8agmkwmpaGxUZqam6WhsTG98WD1hdwYitVep8b7qT361f/ajVvt7d/U3Gza0FI/sESjUamprU1fv6mmtrbb6RMzp+sW0LOZb7/LVF0nUY2/obFRUqmUaflkPoYxrkejUUmlUun719XXp/9m9cOS2sCyWm7GaRZDQO8UcZxP47XqCeiFR0DPj0IHdHWk8ahRo1ynqYLuvffem/dxeeElSK9cuTJ99LhbNH766afTt82MsWrngYqKCnn66acdp2MX21VYr6iocI3D6vEyI/yGDRtsx2j3fBnn+9Zbb/W0/NXjW4X6fAZ04/I755xzHKexcuXK9DwS0HMX0G+eMMH0GL+76y55a/NmRy+3tMjSZct8eWvz5oJ/bu3es0dunTRJevXqZRnODzvsMJlRUyP7DxzQ/hmrEIL88RLQg15nW30HzTwzkvp3L9NQQdrq+rudUnwBXW1TWe0QrbZn/OxMnG1ANx4R73apLcUp9qhr8XqZlnHbNvM1EOR5U9drt7sPQak7AnpxCRKArU7l7rSuysd7q1Mk/XuHei/bRXEV8Y3rbBWkdSw/q3lV07A6w6GaL7czp1iNye42bgE9H58NyB4BXRMCOgCEBwE93LKNi8bgm8kpIhuPWrAyubo6fRt1zSXj/TOvR5n5hdrpFIzxeDy9gZY5Li8BPZv59qKhsdF0WkC7ebB7jPaODsf5tzsqY1Nbm+11Po2PqU713tDY2G0P8UIGdLf5TCQS6Q3bbE+jBn8I6PlhFyf98hozn3322XSQHTVqlOWR6CtXrkxHzWzDd6ED+oYNX0TjiooKufXWW23HpZaDXbhVR29XVlbaxlo1psrKSstlqY5wd5rGrFmzHCO5eozjjz/eNuareY5EzEdyG3cosFtuzz77bDpMZx6J7/QazVVAf/rpp9OPMXz4cMvlaByj1ZH6YaUjoOfLzRMmFPQz68mFC+XYY4+1HEuPHj1kzJgx8tH27do/WzMRgvzxEtCNIdRrhDUeCen37E5207G6vd02TxDG7a0g9zduB1mNx++OCLm4BrqXuJNJ7QTgtP3i5dJanfLFtmnm7dUOyl4jVad8ERLtIlMuXwthQUAvLkECsNWp3J3WVfl4b3XKF2FZjcHqWueKet9vamtLH5Gei98dchHQjQd2WI3d7xk43E4H72Wa+fhsQPYI6JoQ0AEgPAjo4ZZIJHxtdFjZ1NYmNbW1UlVVJYlEIn3ktNsPTy2trelrACYSCamqqpKa2tp0lG3v6EhPM3OMm9raJJlMSiKRkGQyaflYdfX16dsYx6X+ZvXFXY0nn/PtRXtHR7fxV1VVyeTqas9xXh2xru6fTCY9XYOsrr7eNE+pVKrbtb3U34xjSSQSlqfislumdrfPfA7dno+m5mbTclJHo6vnKJsfCBGMroC+fv36UFPzmu106urqJBKJyMCBA11ve88995iW8TnnnCPXXnutXHvttXLOOedI796906HypZdeKti43BgjrNttL7zwwvQ8VlZWyqhRo9LzaDyK2WkeX3rppfT1ttVt1TQuvPDC9N969+4tf/rTn2ynkfl4aiyjRo0y/e2ee+6xnZ+BAwembzdw4MD0OEaNGmUa46hRo2yfA7UsLrzwQtPzbXwtPPPMM55fo36eW7fnzu01qf524YUXpv+7rq4u7+9P3b7//e+HJqCPHz++IJ9Vb65dK2eccYbtOM444wx5c+1a7Z+pdghB/ngJ6J3iHFWdpmt15LjTmZ8yGUNBMQd0tTOtUwSxOpLUiQph2QR0Fa+8BnTjztxWy0HNg90ZAexeN5kBXUUnu4iVSV0uLBKxP8UxQak7AnpxCRqAM0/l7vQezcd7q1O+WJdUVVWlx+C2rlO/20Qi2Z++PZvll7lsnNbz6vPJy+eAceeGbAJ6Pj4bkD0CuiYEdAAIDwI6gFKlNoAJ6IVFQM8PHQF9/fr18qc//ckUZTNdeOGFWcfzIONy4iegr1+/XmbOnGmKy0a9e/f2NJ2XXnrJFOMzDRw40DaeZ45d7ZiQqbKyUmbOnOk6DXU0u900brnlFsfn225ZRCJdR+FbxXOn12guA7qantPzpeZPvW4J6KUV0C+99NK8fkZ9tH27jBkzRnr06GH5+Mcee6w8uXCh9s9SN4Qgf7wGdGOI9bKjp7qtVTRxO1LbyHgpJau/5zIiuIUVp/k1Xkoq83TlijFOO+34297RYbqGuNP8uQV049kD3I4azzwTmtVycIt3fuZXhap4PO4Y+oyX4nI6Qpag1B0BvbhkE4CNkdXtPZjr95a6rfFxnR7feNS505HqhVp+7R0dps86p3lVnzmxWMxxzFZnKbS7rVtAz8dnA7JHQNeEgA4A4UFAB1BsvJ4pQG3E5WJPcHinK6CvW7cu1MaOHStjx47NejpLliyRsWPHypQpU3zd76mnnpIpU6akxzFlyhRZsmRJzuYv6LiszJs3T8aOHSvz5s3zPY+33HJLeh7vv/9+WbFiha9prFixQu6///70NG655RZ56qmnfE9DzYPid16WLFlier78jiPz8b0sC7vXqJ/n1s9zl/l8Zd5HHbWfy9dpsSpEQJ89Z44MGTIk54477riCBPT9Bw7IjJoaOeywwyzDea9eveTWSZNk95492j9HvSAE+eM1oHeKmH64V5ctMgaGhsZG05FxTkeYGyOQ8SxJxmkZb2MXf61CUtBLRnkNw+0dHdLU3Cw1tbWmow/dLldlPNIzGo1KXX29afllTjMajab/v1tAj8Vi6XC/qa3NNN3M4GYM/C2trekzWxnjktNyML5mqqqqur0OWlpbTa8Vq+vBq9sZl0fmGcXUWc2Mt3Favrl8LYQFAb24ZBPQM492dnqP5vq9pRh3aHKbB+Pt7NYB+Vx+6rruqVTKdBlAt50KjI8Rj8dNv5eodb9xmsaIbjdNtX6tqqpKP7ZxeefjswHZI6BrQkAHgPAgoAMoNm57g3eK+bRuusdbbgjoAPLBz04kS5YsKat1QyECer48Oneuaey/+c1vcv4Y8x9/XIYNG2YZzr/85S9LMpmU5194Qfuy8IMQ5I+fgJ55eydeIrQxtjtxOnLaahpeT4ObyctY7NhdOiuTMWw5SSQSpmWkQnVmLDEeYW5kvJ3xKFMnsVhMWlpb00dDxmIxaWputjzjgNfXgdtyaWlt9TS2eDzuGvhy+VoICwJ6ccn2FOTG+7utZ3P53lKMZw9x+y3BuFOO21lLgs6/H2pHAr/z6URdTlGt0ydXV0tdfX23s5Bknt3D6jM3158NyB4BXRMCOgCEBwEdQDFSG8rqWupNzc3pH7/ysSEL7wjoAPJBnbbdy9Hp6nT6F154ofZxF0IpB/R5/zzFvzJmzJicTbv5uefkiiuukJ49e1r+QHvuuefKgiee0L4MgiAE+eM3oHdK15F96qxHmSEmlUrZnsLcSlNzs1RVVZnCQTQalUQiITW1ta7TyjylbSwWcz1VuR0/MSYej0tVVZWnMVqNeXJ1teXySyaTphCSGVWsAlBDY6PpyFR1jeLM26ltAeP0YrGYVFVVmbYLMoO7XYTe1NZmOkWz8fapVMrX0d919fVSVVXV7Yj+zLEV6rUQFgT04pJtQO+UL07l7hbQlVy8txTjJRzcjio3frbk4vTtmcvPi0QiIclkstsR3V7nNZlMdtsJQa3fjOvYzOBu9dxOrq42HWVudYaWXH82IDsEdE0I6AAQHgR0AMXI7YgedVow3eMsRzoC+qGHHipr164FEGJTpkxJ7zCzcOFCy9u8+OKLcuWVV6bXDXa3C5tSDuiZP8jmIqC/tXmzTLzllm7By/gj7X1Tp8pH27drn/+gCEEA0IWADgDBENA1IaADQHgQ0AEUM3V9rkQiIYlEIvBRMsgdAjqAfFFHlkciERk4cKDpOu1nn3229O7dO/33KVOmaB9voZRyQH9s/nzT2K+66qrA09q7b5/MnDVLBg0aZBnOjzjiCBk3bpy8/sYb2uc7W4QgAOhCQAeAYAjomhDQASA8COgAAD8I6ADy6f7775d+/frZnoGkX79+MnfuXO3jLKRSDuiPL1hgGvvo0aMDTadx8WK54IILbF8XI0eOlL/89a/a5zdXCEEA0IWADgDBENA1IaADQHgQ0AEAfugK6G+++SaAMjJ37ly55ppr0u6++25ZuHCh9nHpUMoBfcETT5jGbnW9TCctra1y9dVXy+GHH24Zzn/0ox/JnIceks87O7XPay4RggCgCwEdAIIhoGtCQAeA8CCgAwD8IKADQGGVckD/45NPmsY+atQoT/f7oL1d7p4yRU488UTLcP4f//Efctvtt8uWrVu1z2M+EIIAoAsBHQCCIaBrQkAHgPAgoAMA/CCgA0BhlXJAX/jUU6axX3nlla73qX/sMTnnnHMsw/mhhx4qV111lax46SXt85ZPhCAA6EJAB4BgCOiaENABIDwI6AAAP3QF9DfeeAMAytL3vve9kg3oT/3pT54D+t+amuSyyy6Tgw8+2DKen3feefLHJ5/UPk+FQAgCgC4EdAAIhoCuCQEdAMKDgA4A8IOADgCFVcoB/elFi0xjv+KKK7rdZlNbm9w8YYJ87Wtfswzn3//+9+X306bJjo8/1j4/hUIIAoAuBHQACIaArgkBHQDCg4AOAPCDgA4AhVXKAb2hsdE09ssvvzz9t9179kjt/ffLD37wA8twftRRR8n1118vb65dq30+Co0QBABdCOgAEAwBXRMCOgCEBwEdAOCHroD++uuvA0BZKuWAvnTZMtPYL730UukUkZdbWmTgwIGW4TwSichZZ50lGzb6+5EvTAhBANCFgA4AwRDQNSGgA0B4ENABAH4Q0AGgsMIU0IcNGyajRo2SHj16WIbz4447Thb/+c/ax60bIQgAuhDQASAYAromBHQACA8COgDADwI6ABRWmAK6nT59+sjv7rpL9h84oH3MxYAQBABdCOgAEAwBXRMCOgCEBwEdAOCHroD+2muvAUBZCntAv+yyy+Tdbdu0j7WYEIIAoAsBHQCCIaBrQkAHgPAgoAMA/CCgA0BhhTWgDxgwQFauWqV9jMWIEAQAXQjoABAMAV0TAjoAhAcBHQDgBwEdAAorbAG9b9++8sijj2ofWzEjBAFAFwI6AARDQNeEgA4A4UFABwD4oSugv/rqqwBQlsIS0Pv16yc33HCDrFu/Xvu4ih0hCAC6ENABIBgCuiYEdAAIDwI6AMAPAjoAFFYYAvr5558vGzb6+9GunBGCAKALAR0AgiGga0JAB4DwIKADAPwgoANAYZVyQH9z7VpZuiz450S5IgQBQBcCOgAEQ0DXhIAOAOFBQAcA+KEroL/yyisAUJbi8XjJBnQEQwgCgC4EdAAIhoCuCQEdAMKDgA4A8IOADgCFRUAvP4QgAOhCQAeAYAjomhDQASA8ChHQlzc9b3qM6TNmytx58wEAJah25uyc7RRFQAcAdwT08jN3njkEPfTwPO2f/wCgw9Tf1wQK6Kw3AZS7zPXn5re3+Po+SkAPiIAOAOGhI6ADAMKjUAG9tbUVAMoSAb38zJ03X/vnOwAUI68BHQBgRkAvEAI6AIQHAR0AkA0COgDkFwG9/BCCAMAaAR0AgiGgFwgBHQDCQ8c10AEA4VGoa6DrDlgAoAsBvfwQggDAGgEdAILhGugFQkAHgPAoREDfvWevbN+xAwAQQtlsC/gJ6C0tLQBQlgjo5WfnJ59o/3wHgGK0d99+1psoiJdWrpQJEyZoHweQK/sPHPD1fZSAHhABHQDCoxABHQAAKwR0AHBHQAcAACicN9eulb59+8r555+vfSyALgT0gAjoABAeBHQAgC4EdABwR0AHAAAojAVPPCEnnXSSRCIRGTx4sPbxALoQ0AMioANAeBDQAQC6+AnoL7/8MgCUJQI6AABA/s2dN0++9a1vpb9zHXvssdrHBOhCQA+IgA4A4UFABwDoQkAHAHcEdAAoLn6vIwug+D04e7Z8/etfN33n+vd//3f5aPt27WMDdCCgB0RAB4DwIKADAHQhoAOAOwI6ABSXyy67TPsYAOTOjJoaOeqoo0zft5TX33hD+/gAHQjoARHQASA8COgAAF38BPQ1a9YAQFk65ZRTCOgAUCQeefRRiUQisvjPf9Y+FgDZu/e+++Swww6zjOfqe5fuMQI6ENADIqADQHgQ0AEAuhDQAcAdAR0AisPGTZvktNNOk0gkIiNGjNA+HgDZmVxdLYceeqhtPI9EIvLQww9rHyegAwE9IAI6AIRHIQL68qbnTY8BAAiP5U3PB/58IKADgDsCOgAUh5snTEivi3v37i3Lli/XPiYA/n3e2Sm33HqrHHzwwY7xPBKJyO133KF9vIAOBPSACOgAEB4EdABANgjoAJBfBHQA0O+555+Xr3/966b18dVXX619XAD82b1nj9xwww2u4VwZM2aM9jEDOhDQAyKgA0B4ENABANkoVEBfvXo1AJQlAjoA6Ddq1KhuYe0b3/iGvLl2rfaxAfBm+44dMnbsWM/xPBKJyM9//nPt4wZ0IKAHREAHgPDQEdCn3DtNps+YCQAoQffe9wcCOgAUEAEdAPT645NPmr6bGk2urtY+PgDu3nv/ffnNb37jK55HIhEZMGCA9rEDOhDQA5o+g4AOAGFRiIC+YuXqnMUWAIBera++ZlqnL3lmWeBpEdABwB0BHQD02blrl/zsZz+zjWsDBw6UDz/6SPs4Adh7e8sWueKKK3zH80gkIpWVldrHD+hAQA+IgA4A4UFABwD4oSugr1q1CgDKEgEdAPSZUVPjGtgeevhh7eMEYG3Dxo1yySWXBIrnkUhEevToIe+9/772+QAKjYAeEAEdAMKDgA4A8IOADgCFRUAHAD02tbXJ6aef7hrY/uu//kv7WAFY++uSJXLSSScFDuiRSETeXLtW+3wAhUZAD4iADgDhQUAHAPhBQAeAwiKgA4AeEydO9BTXDj74YPnz//2f9vECsLfkmWdk3Lhx3b5XebGooUH7+IFCI6AHREAHgPAgoAMA/NAV0FeuXAkAZYmADgCF9/wLL0gsFvMc2EaPHq19zADcffjRR/LY/Ply+eWXy5FHHunp/X3/zJnaxw0UGgE9IAI6AIQHAR0A4AcBHQAKi4AOAIWXTCZ9HaHar18/ebmlRfu4AXj36Ny5nt7fEydO1D5WoNAI6AER0AEgPAjoAAA/COgAUFgEdAAorCcXLpRevXr5Ps3zxFtu0T52AN498uijpvfwySefLEOGDOn23r7iiiu0jxUoNAJ6QAR0AAgPAjoAwA9dAf2ll14CgLJ08sknE9ABoEB2ffKJ/PznP/cdzyORiMTjcXnn3Xe1zwMAb375y1+a3sN33HmndIrIylWrZMyYMXLYYYdJJBKRM844Q/tYgUIjoAdEQAeA8CCgAwD8IKADQGER0AGgcGpqawPFc6Wmtlb7PABwt+Kll6RPnz7p9+5hhx0mq9esMd1m/4ED8uTChTJ+/Hjt4wUKjYAeEAEdAMKDgA4A8IOADgCFRUAHgMJoe+st+cEPfpBVQB86dKh89vnn2ucFgLNbJ00yvXeHDx+ufUxAMSGgB0RAB4DwIKADAPzQFdBXrFgBAGWJgA4AhTHxlluyiufKwqee0j4vAOzt3rNHBg0aZHrfznnoIe3jAooJAT0gAjoAhAcBHQDgBwEdAAqLgA4AhbFl61Z5a/NmWblqlSxdtkyeXrRIZs+ZIzNqauT88883rYuPOuooGTJkiBx//PFyzDHHpK+VHIlE5Pzzz9c+LwDsLXzqKdP7uX///vLOu+9qHxdQTAjoARHQASA8COgAAD8I6ABQWAR0ANBvwRNPmNbFY8aMsbzd/gMHZMvWrdrHC8De6NGjTe/na665RvuYgGJDQA+IgA4A4UFABwD4oSOg9+rVS1588UUAKEsEdADQb+asWaZ18U033aR9TAD8a3vrLTn22GNN7+f/+8tftI8LKDYE9IAI6AAQHgR0AIAfBHQAKCwCOgDoV/2735nWxVPuuUf7mAD4N6OmxvRePvPMM7WPCShGBPSACOgAEB4EdACAHwR0ACgsAjoA6Hf99deb1sWz58zRPiYA/v3sZz8zvZfvuvtu7WMCihEBPSACOgCEBwEdAOCHroD+wgsvAEBZIqADgH6jRo0yrYsXPvWU9jEB8Oe55583bWceccQR8uprr2kfF1CMCOgBEdABIDwI6AAAPwjoAFBYBHQA0K+qqsq0Ll7+t79pHxMAf26eMMH0Pr7kkku0jwkoVgT0gAjoABAeBHQAgB8EdAAoLAI6AOh35plnmtbFr7z6qvYxAfDu45075bTTTjO9j+fV1WkfF1CsCOgBEdABIDwI6AAAP3QF9Oeffx4AytJ3v/tdAjoAaPa9/8/enQc2VeX9H88IjoygNgLKKCpjQVFHR8fg+LiCowT3BTXIiOLoKBVFcZmfxG3Ajbo+oti6LzgUlxGQVh0FxFbFlUZQEGll32wEytKFQr+/P3hOyEmz3iwnuXn/8fpDmtz7vSfnJPF+cs7p00d7L162fLnxmgDE762339bG8J///Gep8/uN1wVkKwJ0iwjQAcA+CNABAIkgQAeAzCJABwDzevbsGXgf/u1vfyubNm82XhOA+F177bXa96lRo0YZrwnIZgToFhGgA4B9EKADABJBgA4AmUWADgDmde7cOfA+vO+++xqvB0D8fly4UHr06BEYw7vuuqvM/Phj43UB2YwA3SICdACwDwJ0AEAiTAXon376KQDkJQJ0ADBrQ3297LLLLoH34d69exuvCUD8xj31lPZd6pxzzjFeE5DtCNAtIkAHAPsgQAcAJIIAHQAyiwAdAMxavGSJ9j58/PHHG68JQPzOPfdcbQw/OW6c8ZqAbEeAbhEBOgDYBwE6ACARBOgAkFkE6ABg1pzqau19+MwzzzReE4D4fDxrluy2226B8XvQQQfJgh9/NF4XkO0I0C0iQAcA+yBABwAkggAdADKLAB0AzJoxc6b2Pjx48GDjNQGIj9fr1cbvP/7xD+M1AbmAAN0iAnQAsI98C9Dr/H6prKqKqtrni/t41T6fVFZVSZ3fb/y1zFaqXU3Xkcrrqamt1f5N9atE+k4m2jya0GswXW+2tF0i7Wu6DlNMBehVVVUAkJcI0AHArLf/8x/tfXj48OHGawIQm//XX8Xlcmnj98233jJeF5ALCNAtIkAHAPvItwC9sqpK++IcjcfjkfKKiqjHc7vd4nA48jpMi0W1p+k6Unk9Y4uLtX9T/crtdrd5fE1tbcZ/ZBFvH3c6nVJUVGQ8TI/UdqaoH0REahe79elEEaADQGYRoAOAWc+/8IL2PnzXXXcZrwlAbBPLyrSxe/zxx8uG+nrjdQG5gADdIgJ0ALCPfA3QCwsLxe12h+V0OtsE6ZHCT6/XK263O6dmz2aaalfTdaRKuAC92ucTt9stXq+3zePHFhdn/EcWKhyP1MdD+7nT6TTah7MtQFfvE6Gvs2K3Pp0oAnQAyCwCdAAw6+FHHtHehx997DHjNQGI7aqrrtLG7j333GO8JiBXEKBbRIAOAPaRrwF6pGBMqamtlbHFxYGQ0ePxGH+tkB3i6T/BTAXo8QS8Kvg3HWCbPn+oeN8n8pWpAL2yshIA8hIBOgCYFbqH8osvvWS8JgDRzfv+e9l///0D47Zjx45S9emnxusCcgUBukUE6ABgHwTo0VX7fIEQnWXa0Sr2CtBbZcdy5YWFheJwODK6zLzVejOBAD06AnQAyCwCdAAwq6ioSHsffmfyZOM1AYjusccf18bthRdeaLwmIJcQoFtEgA4A9kGAHlt5RUXC+1tXVlVpS2Krx0XbCzv4MYlcU7XPF/fzqn2+Nkt1q+cmsoR3PNcTWl8i1xHPMVNxHa2yc7/reJ8bqf9Ees3VzZaS0lLtMfGeL9Z+3JFqTCSQVrPQY71OifS1RPpMpHrjuW513ET6V6y2LiktFYfDIUVFRWGfE2+fVs/N5NjMBAJ0AMgsAnQAMGvQoEHa+/DHs2YZrwlAdGeeeaY2bp8pKTFeE5BLCNAtIkAHAPsgQI9PpBm6kWYXq0Cw2ucTl8ulfWlXwZw6VnlFReD4wXtSTywri1rT2OLiNs8LPXYotXdznd/f5lf0am/4aOcNV2vwtUY6p8PhSPg63G53xOAx2etolR3Ba7jnOp3OqP0jUv8JDYFV3wh3Xa0i4vF44pr1bWUGe6IBuuqjkV5DK30teMypPhDp9Y1UbzxjVbVPKsaJen8IJ94+rfpk8B7zweeM9IOAVPTpTDEVoH/yyScAkJeOPvpoAnQAMCj0/2d8331nvCYAkX00fbq0a9cuMGZ79uyZ0KQEAATolhGgA4B9EKDHJ1KIGS1ALywsDIRoTqczEJAFh2lqdrvD4RCXyyVut1sL+yKFpsEBW2FhYZtju1yusMGmOn5wqK+eG3zektLSNs8NrjX4eoKvMVwAGylsrPP7tTrCXYfD4QgbGiZzHa2iL80ffC3Bz/V6vWGfG2+APrGsTDumen3VcSeWlUWtUSksLJTCwsKE+msiAbqqw+l0prSvBR872mukHpOOAD1c7cF9JrR2tSe8ekzw9cbTp4P7VfBrHnzOaOMkmT6dSQToAJBZBOgAYNZxxx2nvQ8vXbbMeE0AIvvnP/+pjdnrr7/eeE1AriFAt4gAHQDsgwA9Pio8Dn1etABdhWWhgVdNbW0gZFOBWejzVajo8Xja1OL1egPhXOjz6vz+wN/DPTc0wA8NPoPD1NC/qWAvXICnlrwOF4JGChujXUfwMR2OtjOjk7kOdS2RZvlXVlUFXp9wz403QI/VR1pFxOl0isvlSnl/DW7XSEpKS7V2DHeOZPpatc+nHTvcbO/gH5mkOkCPVntNbW3g2ouKihJu90h9Wo0Rj8fT5tftwTPLCwsL27RHsn06kwgdgMa4AAAgAElEQVTQASCzCNABwKxevXoF3oN33XVX2bhpk/GaAIS3Zu3aNt+dJk+ZYrwuINcQoFtEgA4A9kGAntzzYgXokWaLqudFC8NUyBv8bzW1tREDuGAqPAwN8aKFhooK+SLNqo/1vEjnDHcdscJAFaKHBrTJXEekH0OEa79woXcqA3R1nkhLp0dq01iC/0cxHuHaMdm+Frz3e6Tn1vn9aQnQ4+lfwSsghNZuJUCPNpM+mFq6P7RdkunTmWYqQJ81axYA5CUCdAAwq0uXLoH34K5duxqvB0Bkr02YoH1vOvnkk2VLQ4PxuoBcQ4BuEQE6ANgHAXpyz4sWoEdaEjv4eNHCsnAhnQqU49nfO1pIFy2QVQFz6DV5PJ6oAbpa/jr0edGuI57lqNXy1am6DvWaRXtutNA7lQG6mqUdbrl4FS5Hm6Eeiep/agnwcNT/TEZaqj7ZvhbrBxeh50llgB5v/1Khd+g1WgnQVTAe6ccQoe0VaVl4K3060wjQASCzCNABwJwN9fXaXsqHHHKI8ZoARHbBBRdo35vG3Hef8ZqAXESAbhEBOgDYBwF6cs+LFqBHm4mqjhct4IsW0kVbmluJNHM7Vqipnht6TdU+X2BP6PKKirjbLtx1xJp5HUzNug1+bDLXEUu1zxd1pm8qA/RWCb/SQKtEDnfjEc9M6ODXIdz1JNPX1A8Dov1ARIkUKEdr63DtG672RGfuh/adRAL0SK9jOGrp+tBjpqtPpxoBOgBkFgE6AJizeMkS7T34L3/5i/GaAIS3avVqad++fWC8tm/fXpYtX268LiAXEaBbRIAOAPZBgB4fFdKFhpnJBujRgrBwIV3wzOF4hJvlGitYjVXbxLIy8Xg84nK5xO12y9jiYsvXkUjbB58jFddR7fOFDYPr/P6MzUBvlZ2zpUN/lKDayMp+1/EG6K2yc9/uaHtyJ9rXEh1nqQ7QE+lf0fpOIgF6Im0eaUwk26czJVMBenD/6tq1q5SVlQFAXjr88MMJ0AHAkDnV1dp78IABA4zXBCC8++6/XxuvgwYNMl4TkKsI0C0iQAcA+yBAj0+k5ZlNBejRluYOFro8dzpCusqqKvF6veJyucLOTI92HfGEw6kO0Gtqa8Xj8USd/Z7JAL3O728zg1vNyo5nBnc4iYS5qr5IAb6VvpbJAF3Noo/V5xJhNUCPd7l9AvSd4g3QAQA7EaADQObMmDlTew++7LLLjNcEoK2NmzbJSSedpI3Xl195xXhdQK4iQLeIAB0A7IMAPTYVZoZbXjnTAbpaWjxW8FxTWytji4vDhqJWQjp1vGj1qmW7IwWx4dotnqXgw4XtyYSNLpcr4r7fsV5X9dqmMkAP97om0j7hxOp/4eoLvaZk+poaM6FbCER7nawG6GoGfbjaYwXNkX6oYCVAT+RHIQ5H27CdAH1HgL5i5Ur5ceFCmf3FF8YDKgDIVh9Nny7Lli+XX9etI0AHgDR7Z/Jk7T34mmuuMV4TgLbefOstbawec8wxsnrNGuN1AbmKAN0iAnQAsA8C9NhUMBbuOZkO0OPdFzvSkvNWQzo1SzrWc8M9Jtx1lFdUiMMRO2BVAWeqwkYV8sd6/QsLCyO+PpGeH6l94gnQVXuUlJYGzh/vftrxvg6x+kroNSXb11QbxtqHXK3uEClAj9ZHVP+INE5izeCP9EMFKwG6mgmvXsNIVG2ZWB0iXdIdoC/86Sf58quvpFOnTsZDKgDIRtNnzJDlK1YQoANABjxTUqK9B99zzz3GawLQ1tVXX62N1VGjRhmvCchlBOgWEaADgH0QoEdW5/cHwr3CwsKwM0szHaDX+f3idDrF6XRGXIK82ucTp9MZdjnpZEI6VU+kmlUIHE+A3io7A9ZIAW2d3x+YXZyqHwKof4v0erbKztnLka41Uv+J9JrHE6Cr9nC5XIEaY82SjyZW/wv3uoVeU7J9TV23y+WK2NYqTI5Ur+oj4c4f3D8ijZNo/Sta7VYCdBXmx9NeDkfbHxbke4De0NgoG+rrZdXq1bKopka++fZb6datm+yzzz7SpWtX6dy5s+zdubPsvffeAc4kddpjD9mroCDp4wBAKgW/z3Xu3Fk6d+4sXbt2lX322Ue6desm++23n3xSWSkrV62SdevXE6ADQJr9a/RoLZQb99RTxmsCoPtu7lzZf//9A+N09913l1mffGK8LiCXEaBbRIAOAPaRrwF6UVGRVFZVhVVSWqqFqNECsUwH6K2ih45FRUVSXlEhlVVVUl5REag7Us3J7h2uwr/g86o90FVNoaFjpOtQs8FVW00sK9OOp84Vrt5krkMd1+VytTmnCmzVY1IZoHu93sC5ovUlFQpH26M9lkQC9GiBfTJ9rc7v19oz+PonlpUF+oW63mht53Q6paS0VBuj6tjhAvTQ2sP1r2i1By8rr643nj5dUloas70i9Z98DdC3t7YGAvT6jRtl9Zo1Uvvzz1Lt80llVZVUvPeevPHmm/Lqa6/J8y+8ICWlpTL+mWfk6fHj5amnn07Y/7vjDunXr58UFBTIbrvtJo8/8YSl4wBAujw9fryMf+YZKSktledfeEFefe01efOtt6TivfeksqpKqn0+qamtlVWrV8v6DRtkS0MDAToApNHw4cO1/++Y9MYbxmsCoCt++GFtnF500UXGawJyHQG6RQToAGAf+Rqgx8vtdkcNMk0E6K2ih4OhogX+yYZ0wTNowwkXwka7jsqqqjZBaDCPxxN29nIy11FZVRX1GjwejxYqh85gTjRAVzO8o820bhV9OfJws6IT4XQ64w7Q1Q8Z3G532La22tfUsYNniUd6frR2Uf0nHLWffbRxEum1jla72rIgUkAfrU+XlJZG7V/RZrXnc4De2NQkmzZvll/q6mTpsmXyw/z58uVXX8nMjz+W8ooK+c8770jZpEny+r//La++9pq8+tpr8sqrr8blrrvvlosGDpTevXtrr8UJJ54Y9zEAIFNefe01eW3CBHn93/+WskmT5D/vvCMV770nMz/+WL786iv5Yf58WbJ0qaz95Rep37hRGhobZWtLi2zbvt3oZwMA2NWll16qfYecMXOm8ZoA7NTU3CynnXaaNk6ffe4543UBuY4A3SICdACwj3wL0Kt9vkBQFUlRUZGUlJbGNQNYzaQNfazb7Y66BLeqI9o5vF5v1ECtprZWSkpLxePxBGovKS2NuFy2OmaspcFj1Vbn90tJaWngnB6PR8YWF0fc6zrWddT5/TKxrEyKiooCx/R6vTHbJpnrUG0X/LqPLS7WHqvqDrckfbhlwaO95qqfuN3uNrOZQ4/hcMTeRzsW9RrF+3jV3pHa3EpfC73+4NdXtbd6fqzxEu756vpU26ZynLTKjrBaPSc09LY6NqPtB5+KsZkpqQ7Qt23fLk3NzbJ5yxb5dd06WblqlSyqqZHv5s6VL778Uj6eNUv+++GHUl5RIe9OmyZTpk6VyVOmRPXkuHFy9dVXS58+fWS33XYL+2OG66+/PuZxAMCEKVOnyrvTpknFe+/Jhx99JLM++US++PJLmTtvniyqqZGVq1bJr+vWyabNm6WpuVlatm0jQAeANOnbt6/2HXLuvHnGawKw0+QpU7Qx+sc//lGWLltmvC4g1xGgW0SADgD2kW8BOpDN1Gz8aEErYFo6AvStLS2BZdzr/H5ZvmKFLKqpkXnffy/ffPutfPHll/LpZ59JZVWVzPrkE5n1ySfy8axZmjfeeEP++f/+n5x+xhmy9957R11dZM8995RXXn21zTEAwDT1HldZVSWffvaZfPHll/LtnDky7/vvZVFNjSxfsUJ+qauTDfX1geXbt23fLttbW41/PgCAHR1++OHa98jVa9YYrwnATsOGDdPG6G233Wa8JsAOCNAtIkAHAPsgQAeyg1rK3OPxGK8FiCbVAbpaxr1561bZ0tAgG+rr5Ze6OlmxcqUsXrJEflq0SBb8+KN8/8MPMnfePPlu7tyATz/7TB57/HG55NJL5cADD4x7e45+/fppxwGAbDN33jz5/ocfZMGPP8pPixbJ4iVLZMXKlfJLXZ2s37BBNm/ZIk3NzYHl2wnQASD1tre2SteuXQPfITt37syKH0AWmb9ggfTo0SMwRnfddVf5aPp043UBdkCAbhEBOgDYBwE6kB2KiorE4XBEXeIdyAapDNBbRZ+F3tjUJJu3bJEN9fXi//VXWbN2raxctUqWr1ghS5ctkyVLl0pNba28NmGCXHfddfLHI4+MOzQP5vV65efFiwEg6yxeskQWL1kiS5YulaXLlsnyFStk5apVsmbtWvH/+qtsqK+XzVu2SGNTk2xtaZGWbdsCP0ZqzYLPCACwk9Vr1mjfIQ877DDjNQHY6fEnntDG6Lnnnmu8JsAuCNAtIkAHAPsgQAfMqayqksqqKhlbXCwOh0NcLpfxmoBY0hGgB4foTc3N0tDYKJu3bJH6jRtl/YYNsm79evl13TqZU10tvXr1shSaB5tTXS3+X38FgKz267p1sm79etlQXy/1GzfK5i1bpKGxMTDzXO19TngOAOnx3dy52nfIU045xXhNAHbY3toqbrdbG6NPjx9vvC7ALgjQLSJABwD7IEAHzAn9n71qn894TUAsqQ7QW0UP0dVy7k3NzdLY1CRbGhpkS0ODbN6yRTZt3iwPPvSQFBQUWA7PTz31VNm0eTMAZL3NW7YE3gNVcN68dWtg2XbCcwBIr+kzZmjfIwcOHGi8JgA7VLz3njY+DznkEKmprTVeF2AXBOgWEaADgH0QoAPmeL1ecbvd4vF4CM+RM9IRoLfKzhBdBekqTG/Ztk22trRo/vfJJ2Xfffe1FKDfddddbY4HANlMvRcGh+Ys2w4A6TexrEz7Hjls2DDjNQHYYcSIEdr4HDFihPGaADshQLeIAB0A7IMAHQCQiHQF6EpwMBQcpocqKS2VAw44IOEA/YP//jfiMQEgW4W+N5r+LACAfPC/Tz6pfY+8++67jdcEQKSmtlYOOeQQbXxWvPee8boAOyFAt4gAHQDsgwAdAJCIdAfoiXjp5ZelsLAw7vDc5XLJloYG420IAACA7HfXXXdp3yWfHDfOeE0ARJ4eP14bm263mx8YAilGgG4RAToA2AcBOgAgEdkUoLeKyNjiYmnfvn1cAfrNN99svP0AAACQG6699lrtu2TZpEnGawIgcu6552pj8/EnnjBeE2A3BOgWEaADgH0QoAMAEpFNAfqHH30kf/7zn+Oegf7W228bbz8AAADkhgsuuED7Ljl9xgzjNQH57qPp02XXXXcNjMsePXrI/AULjNcF2A0BukUE6ABgHwToAIBEZEuAvmr1aundu3fc4fkhhxwiq9esMd5+AAAAyA0nnnii9n3yu7lzjdcE5LvbbrtNG5fDhg0zXhNgRwToFhGgA4B9EKADABKRDQF6Q2OjnHTSSW1C8uuuu67NjU7l73//u/G2Q3YYOnRo2v1SV2f8OgEAQHJ69eqlfZ9ctXq18ZqAfLZs+XL54x//qI3LyVOmGK8LsCMCdIsI0AHAPgjQAQCJMB2gb6ivl2HDhrUJyEePGSOtIjJ9xgzp169fm7+/+NJLxtsO2aGgoCDulQus+nnxYuPXCQAArGtsapK99tor8Nm+9957S8u2bcbrAvLZc88/r33n7tevnzQ2kU0B6UCAbhEBOgDYBwE6ACARpgP0O++8s01YOXLkSGlqbg48prKqStxud+Dv3bp1k4U//WS87ZAdunTpQoAOAACiWrZ8ufbZ3rt3b+M1Aflu4MCB2rgcW1xsvCbArgjQLSJABwD7IEAHACTCZID+6GOPSfv27bWbJldeeWXY5TSD90g//fTTjbcbskePHj0I0AEAQFTffPut9tl+8sknG68JyGezPvlEdt9998CY3H///eW7uXON1wXYFQG6RQToAGAfBOgAgESYCtBfevll2WeffbQbmeeee678MH9+xOesW79eTjrpJHmmpMR4uyF7hAboL738ctLUjzUI0AEAsIf33n9f+2y/6KKLjNcE5LNRo0ZpY/Lqq682XhNgZwToFhGgA4B9EKADABJhIkCfMnVqm4DypJNOkqpPP4353I2bNskvdXXG2w3ZY++999b60rbt25M+5mmnnaYds6a21vh1AgAA61559VXts/26664zXhOQr1avWSPHHHOMNibffOst43UBdkaAbhEBOgDYBwE6ACARmQ7QK6uq5IQTTtBulhx++OEy9d13jbcFclPnzp21/tSybVvSx/zrX/+qHXNRTY3x6wSASKp9PqmsqrIs9EdC6t/r/H7j15aoVNReU1urtU+y7ZDq42WiL2Xih2OqXap9voxc2yOPPqp9tt91113G2xvIVy+/8kqbH1Nv3LTJeF2AnRGgW0SADgD2QYAOAEhEJgP073/4Qc455xztZkm3bt3klVdfNd4OyF1dunTR+tTWlpakjxkaoP+0aJHx6wSASNxut/aelaixxcXa8dS/V1ZVGb+2RKWi9rHFxVr7TCwrS6omj8ejHS+b21X1pdA+kQ6qnd1ud0au7Z///Kf2Ojw5bpzx9gby1aBBg7TxeN/99xuvCbA7AnSLCNABwD4I0AEAichUgL5q9Wq54oortBslu+22mzz+xBPG2wC5LTRAb966Neljnn766QToAHKGCj2dTqe43e6EhQbEuRD0RpKOAN3lclk+Vp3f3+YHC9ncrnYO0IcOHZrSH0YAsObz2bOloKAgMBa7du0qX3/zjfG6ALsjQLeIAB0A7IMAHQCQiEwE6E3NzTJy5Mg2N5Dvvvtu49eP3Ne1a9eUB+hnnHGGdsyFP/1k/DoBIBIVeqYqiFTBeqaW1k6lVAfoTqdTHA6H5SXNS0pLxeFwSGFhIQF6hHbOVIB+9tlna5/tH02fbry9gXx0z733amNxyJAhxmsC8gEBukUE6ABgHwToAIBEZCJAf/Chh9qE55dffrnxa4c97LPPPlrfampuTvqY/fv3147548KFxq8TACJJdYCey1IdoBcVFYnD4RCv12vpWC6XK/B8AvTw7ZypftunTx/ts9333XfG2xvIN1tbWqR79+7aWHx32jTjdQH5gADdIgJ0ALAPAnQAQCLSHaC/NmFCmyW2Bw8eLEuXLTN+7bCHfffdV+tfjU3J//9saIC+4McfjV8nAERCgL5TqgP0yqqqwAzyRI9TU1sbmMWujkOA3radM9VvDzroIO2zfeWqVcbbG8g370yerI3D7t27y9aWFuN1AfmAAN0iAnQAsA8CdABAItIZoP+8eHGb8Lx3796ybv1649cN++jWrZvWxxoaG5M+pgoQCNAB5AIC9J1SHaC3igSWXy+vqEjoOGrWudfrJUCP0s6Z6rfBn+vt27c33tZAPvJ4PNpY/Nfo0cZrAvIFAbpFBOgAYB+ZCNBnVX6mneOxJ56Sp595DgCQg5743/Fp+VFU7c8/ywUXXKDdIDn88MPlg//+1/hnJewlHQH6gAEDtGPOX7DA+HUCQCSpDtArq6qksqpK6vz+Nn+r8/sDf4/0vEjPtVJDosdKR4Cu/ruoqCih46jgvdrnsxygB7eD1X3Yg6laIrWrlQA9+JiJ1JjJAH3+ggXa5/oRRxyR9nMC0H1SWSl77LFHYBzuu+++8vU33xivC8gXBOgWPf0MAToA2IWJAB0AYB+pCNBbtm2TESNGaDcqO3bsKM8+95zxz0nYz+9//3utr21paEj6mGeeeaZ2zB/mzzd+nQAQSaoD9GhBb3AQ3Co7lilX+4SHcrlcMrGsLO7zTiwrC+wZHqqwsFDGFhfHDNPTEaCrpdgdDkfcYX7o0u+JBOiVVVVtZmkm2g7BEnmN4g3Q1TGdTqflGjMZoM+YOVOr8Ywzzkj7OQHo7rjjDm0cXnXVVcZrAvIJAbpFBOgAYB8E6ACAZKQiQH/4kUfa3Ey98847jX9Gwp72228/ra9t3rIl6WOGBujf//CD8esEgEhMBegTy8q0ANXlconb7W4TgseauV3n97fZOsPtdgeEniNaMJuOAL1VJHBN8f4gQAXWJaWlbdotWm2hQbdq09B2cDqdUu3zxaxjYlmZdjyn0xk4npohr9o7+HWIFqCXV1RotRQWFkZ8raLNSM9kgD7h9de1drjyyivTfk4AOy1dtkyOOuoobRy+9fbbxusC8gkBukUE6ABgHyb2QAcA2Eeye6BPeuMN2X///bWbI0OGDJFf6uqMf0bCnkL726bNm5M+5llnnUWADiBnmArQlXCzjev8fi2IVkFyOGq2tdPpjBhQB4e20QL5dAXoKoiOt41VrSpAjidADw7PvV5v2PC5sqoqEObHCtGDw3OXyxXx9VT9R4X10QL08ooKLXSPdEwVzkf7wUMmA/TQH3eOGjUq7ecEsFNJaak2Bvv165eSVaMAxI8A3SICdACwj0wE6A2NTbJ+wwYAgA0l8/8Cn8+eLccff7x2c+SUU06Rb7791vjnI+wrHQH62WefrR1z3vffG79OAIgkOAAN3jM7HuHCzUQC9FgzslUorJYyj3a8WDOqgx8bKZRNV4Be5/cH/i3WPt8quPZ4PGFrD1dbcNgdq03r/P5AiB6pXev8/kCIH1xHrNcp+EcR0Y4Zz6oCqkav1xu1nTMRoN9yyy3a9T05blzazwlgp/POO08bgw8/8ojxmoB8Q4BuEQE6ANhHJgJ0AABCrVi5Ui699FLtxshBBx0k/3nnHeO1wd66d++u9buNmzYlfcxzzjlHO+bcefOMXycARBK6/HkiwoW58QbosULUVhGp9vmiht4quI3nWLFqi+fv8QgXoAfXGmt/cDWjPjgIjxWgqxnb8bZD8L7s4QJ3dQ1OpzOu/dLr/H5tSfdw16iOWVhYGNcxY+0dn8kAfdCgQVq/Z+loIHM++O9/pX379oHx94c//EF+mD/feF1AviFAt4gAHQDsgwAdAGDCbbfdpt2Y/M1vfiOPP/GE8bpgfwcccIDW9+o3bkz6mKEB+ndz5xq/TgCIRAXowftbxyvcrO94A/R49uCOdTyv1ytut1vKKyqSPlY8f49HpABdLV8eadZ3q+ycqR4aXEcL0IP/Fmt2ezAV6IebYa7C8Fhhf7DgWfDhnqdmn8e7D3yrhP8xQWg7ZyJAP/XUU7XP9c8+/zzt5wSww0033aSNv+HDhxuvCchHBOgWEaADgH0QoAMAMu3JceO0WQUOh0NGjhxpvC7khwMPPFDrexvq65M+5rnnnkuADiBnmNoDPRXHS0TwbHYTAXqr7AymIx1f7fMbOpM8WoCuzudyuRKqUwXeTqdT+/fg5ebj/ZFD6PNCA/RYKwnEastwM+szGaAfcsgh2uf64iVL0n5OACILf/pJevXqpf3IuuK994zXBeQjAnSLCNABwD4I0AEAmfTO5Mnyhz/8QbspedFFF8mSpUuN14b8kI4APXSfRt933xm/TgCIxG4BerXPJ5VVVVJSWipji4vF4/GIy+XSlhg3FaB7vd6oS62rfb+jzTIP/Vu0meTRRHotrLxGofWHBugqrC8sLJTKqqq4qWsL1zczFaDXb9wonTp1CrRJly5dpKm5Oa3nBLDD4088oX2nPvvss43XBOQrAnSLCNABwD4I0AEAmfJLXZ306NFDuynSpUsXWbZ8ufHakL3enTZNXnr55ZTp0qWL1gdTUWPfvn21Y958881yz733WnbHHXfI0KFDZejQoXLNNddIQ2Oj8dcBgH3YIUCfWFamXYfb7ZaxxcUytrhYJpaVBWZSmw7Q1Uzs0FnfrbJzz+9wS7xHC9DVdSey3HroMSMtF2+1L4XWEtwmVpgM0H9cuFCr5aijjkrr+QDs0Lx1q5xxxhna+Ht6/HjjdQH5igDdIgJ0ALAPAnQAQCZsaWiQv//979oNka5du8prEyYYrw3Z7aWXX07qJnwsqagxNEBPpWuuucb4awDAXnI5QK/2+aSwsFCcTqeUlJbGXB7cdIDeKjtnaYfu661mp3u93qjtlo4APdnXKFYtqk2cTmfgBw6JMLmE+8yPP9Y+hwcMGJDW8wHYYfKUKdrYO+KII9g+ATCIAN0iAnQAsA8CdABAJjzy6KNtgsH7H3jAeF3IDSp8yLcAvVOnTrJq9Wrj7Q/AXnI1QK/z+8XpdIrDEf9e3dkQoKt9zkOXXFdLzNfU1kZtt0h7oCf6+qUjQFevR2iAro6Z6D7t8bRzugP0f0+cqH0WX3XVVWk9H4Adrr32Wm3s3X777cZrAvIZAbpFBOgAYB8E6ACAdJs7b5506NBBuyFywQUXGK8LuSP45n4+Behj7rvPeNsDsJ9cDdBVEJ1I3dkQoNf5/YG/q7A8VsAcLUBX+4uHWxY+GjXjPdw5rbSDWoI+XICulq53OBwxVwkIvTa1DH+kdk53gP7oY49pn8V33nlnWs8HQMT33XfSvXv3wLjr2LGjzPz4Y+N1AfmMAN0iAnQAsA8CdABAOtX+/LOcddZZ2o3I//mf/5Fv58wxXhtyy+WXX671o/bt28tdd92V1F7j99x7b0pqe+/995Pem/2Pf/yjdn09evRg73MAaZGrAXqiAWq0EDqe2uMVK0BvFRGPxyMOh0NKSkulVUSKiorE4Wi7rHs8tQcH1+UVFXHXqWa8h1v6Xa30Em7p9EhUIB/pmOp8ka4xWo2qnZJ5/a269dZbtc9j9mAG0u/Bhx7Sxt0ll1xivCYg3xGgW0SADgD2QYAOAEin2267TbsZUlBQIBNef914Xcg9n372mfTs2VPrTw8/8ojxulJhytSpstdee2nXFi48AIBUyNUAPdoM6lB1fr+2/YfpAF3NGi8sLNSWoo80OztW+K8CeHW8eGt0Op1hl4xXs/vjbYvgGeaRAnR1znhrVDU4nc6wj89UgD548GDt2t6ZPDmt5wPy3Yb6ejnppJO0cffSyy8brwvIdwToFhGgA4B9EKADANLlhRdflN/97ncsg4mU+dfo0Vp/OvLII3N+NYOGxka5+OKLtesaOHCgbN6yxXhtAOwpVwN0FULHmtVc7fNp4Zy0joIAACAASURBVHk2BOitsnO/cPVDgNA90SO1W7jaamprA8dzuVxRA+rgcDxc0K2o2d9OpzPqzPbKqqrAuSPtgd4qO37EoI7pcrnCBvfhaoz0A7JMBej9+vXT+s7sL75I6/lSzev1itvtjktRUZGMLS6Wap/PeN2ppq4x3LVV+3yBv5uuM5trypTg93aHwyF9+vSRNWvXGq8LyHcE6BYRoAOAfRCgAwDS4fPZs+XYY4/VboZceOGFsnLVKuO1IXf9vHixnHzyyVq/GjlypPG6kvHsc89p17PHHnvI5ClTjNcFwL5yNUBvFdGC8aKiIimvqJDKqiqprKqSscXFgaXS1fWpx0cKhDMZoKtZ40qskDpWbdU+nxZkh7ZHSWlpIMBW7RWtvuDjqfYrKS0NHG9iWZnWviqojRbMhx6zqKhIJpaVaTWGvqax2jndAeOhhx6qvU5Lly1L6/lSTb0miYoUNueqVL8vpVs21pQpQ4YM0fpiqrZYApAcAnSLCNABwD4I0AEAqbZ+w4Y2+1X37t1bPpo+3XhtyH3PPf+81re6dOmS0B6w2WTxkiVtfhBw/fXXG68LgL3lcoBe5/fHDAidTmcg0FWhtcvlEq/X22bmeiYD9OBlz51OZ9THxhOgt8qOmejxtEe824LEc7zgoDtWgJ7KGjMRoG/avFn23HPPQF377ruvtGzblrbzpYNqa5fLFfihQjjlFRUytrhY+wGD0+m0TYieTQH6xLIycbvd4vV6Iz4mXwP02V98IZ07dw5ce9euXeWLL780XhcAAnTLCNABwD4I0AEAqfbAgw+2uTE67qmnjNcFe2hqbtZmwDkcDhk0aJA0NTcbry1RY+67T7uOXr16yeezZxuvC4C9qZnD0cKcRKR6qeRox1PUjPPg5ahVQB68nHmd3y8ejyfwmNAAPZ5zxaLCsXiuUdUSKywObrd4aqv2+QIz8KO1R7zCHU8t+R0cSKq+FG1J/WjHVDPS46kxnhAyWQt/+kn7XD766KPTdq50sfIDmfKKisBKAYWFhcavIRVi/RBH/ZAgE7XE8+OPTNeULe655x5tzF155ZXGawKwAwG6RQToAGAfBOgAgFR6Z/Jk2X///dvMUtq2fbvx2mAf5RUV2mwVh8Mhzz3/vPG6EvHFl1/KIYccol3D6DFjjNcFAEC+mvXJJ9rn8llnnWW8pkRZXWEieB/qXF3ZJ1gqVpdIlUxtP5Br1qxd22bLr0lvvGG8LgA7EKBbRIAOAPZBgA4ASJUfFy6U008/XbsJ0rdvX5n3/ffGa4P9jBw5Uutrp5xyivy8eLHxuuJ1ww03aPWfdNJJUvvzz8brAgAgX5VNmqR9Nl9zzTXGa0pUMls0FBYWxlySP1cQoGe/F196SRtvp556qmzctMl4XQB2IEC3iAAdAOyDAB0AkCojRozQboLss88+8uZbbxmvC/b07Zw5cuSRR+bkDO6p774re+21l1Z76bPPGq8LAIB89tjjj2ufzffcc4/xmhKVTICezHOzDQF69rv44ou18WaHH24AdkKAbhEBOgDYBwE6ACAVgpd9VMbcd5/xumBvxQ8/3GYP8c8+/9x4XdE0NjXJJZdcotU9cOBA2dLQYLw2AADy2e233659Pj9TUmK8pkSlI0APt/98eUWFeL3emPvS19TWSklpqXg8HnG73eJ2u6WoqEgmlpVJnd+fcI2VVVUytrg4cCy32y1ji4ul2ufTHhctQK/2+QLPjeecNbW1bc4ZzzWox6qZ/U6nUztGMjVV+3yWagqtTbVbnd+f0tcplpkffyy777574HU66KCDZO68ecbGDYC2CNAtIkAHAPsgQAcAJOvrb76RY445RrvhOGjQoLTcbAGCrV6zRvr376/1vaKiIuN1RfPc889r9e65554yecoU43UBAJDv/va3v2mf0VOmTjVeU6KSCdBdLpc4HI42gXjwDOo6vz/wOCXSubxeb5sf2AZzOp0ysawsrtpUwBzteG63W2pqa6VVogfolVVVgb9HO2ed3y8ejyfmNZSUloZ9frTnhZ473priaQen0xlzNndw+5SUlorT6UzJ6xSv0B+rZPv3dyAfEaBbRIAOAPZBgA4ASNZ1112n3QA56qij5JPKSuN1IT9MeP112WWXXQL9r2PHjvLW228bryucJUuXyimnnKKNl+HDhxuvCwAAiJx22mnaZ/RXX39tvKZEWQ3Qa2prA9cdGpYGB+gqFHc6neL1eqWyqqrN7O/QkN3tdsvEsjKprKoKBLbBIXCkAFqp9vm0gFfNjA4+XvAs72qfL+kAPdw5yysqAuccW1wcOGe4Hx2o81RWVUlRUZE4HA5xuVyBfwutK9GanE5nm5pC2zVaKK0eE/w6hbZr6DWWV1SkpI8uXrJEDj/8cG2svTttmvGxA0BHgG4RAToA2AcBOgAgGS++9JK0a9dOuwHy9PjxxutCfhk6dKjWB88///ys/E5z3/33a3X26tVLZn/xhfG6AACAyGGHHaZ9Ti9fscJ4TYmyGqCr5zmdzjarSKkAXYWpHo8n6kpTata20+mMugd5SWlp1KC7VXaE8So0drlcbcL6cMcLDn2tBOjBPwCIds46vz8Qjke7hnj2QI9VU01trdYOaqZ9OMFba0VaXj90hnm0dg1+PVPRR58eP147/5lnninbtm/P6DgBEBsBukUE6ABgHwToAACr5n3/vZxwwgnaDZArr7xSmpqbjdeG/DJ9xgzp3r271hfHPfWU8bqCffnVV3LooYdqNY4eM8Z4XQAAQGTzli2y1157BT6jf//738v21lbjdSUq0QC9vKJCm4UcLgRWAbAKp6OF58FBcLTwXAkOvcP9XZ3b6XRGDY3D1Wo1QE/0nKr9PB5P1OMlE6CroD5W+4e2q8PhCHsNwW0ULTxvFX11gnhe01jOPvvsrP7ODmAHAnSLCNABwD4I0AEAVt18883azY/evXun5KYKYMWoUaO0/njcccfJ/AULjNel3HjjjVp9J598svy8eLHxugAAgMiimhrtc/rYY481XpMVwTPJ3W53RMGztFUwGylIDQ6lY+2Frc6fyJ7WqpZw51ezrmPt6R3ueFYD9ETPGW8gbzVAj7a8fjztEG4WejzLvAdTPxKItdx+LF99/bXW7woKCqShsTEtYwFAcgjQLSJABwD7IEAHAFgxsaxMOnXqpN0AefSxx4zXhfw1f8EC6dOnj9YnR40aZbyuVhF5d9o0KSgo0Gp79rnnjNcFAAB2+Hz2bO1zesCAAcZrsiJ4D+xYnE6neDyemKFscIAebfZznd8f96zmYGpf9dDAOjhUjmfWtRJrafhoYbXVc44tLpaxxcVhZ3snG6CrJdkTXUJdndflcrX5mzpXvPuaq36VyA8Zwgle8t7hcMitt96alnEAIHkE6BYRoAOAfRCgAwASVVNbK6eddpp28+PSSy+VDfX1xmtDfhv31FNav+zevbtMnzHDaE2NTU1y6aWXanVdfPHFsqWhwXh7AQCAHV6bMEH7rE5kBnU2UUGny+WSyqqqiBINh6Mts66oENhq0BsaMKsgPFwAHE21z2c5QI8n7E5UsgG61ZqiHTPRJdlTEaCvWr1aOnTooI2zbFotCoCOAN0iAnQAsA8CdABAokKXyu7Ro4d8+NFHxusC1m/YIOeff77WP4cOHWq0pudfeEGrZ6+99pIpU6cabysAALDTAw8+qH1eP/jQQ8ZrsiLRPdDjEW+AG7x3eLTl4yMtJx96/GTCbDsF6Oo1DbcUezTZFqCPHjNGG2OR9owHkB0I0C0iQAcA+yBABwAk4p3Jk6Vr167azY/7H3jAeF2A8tbbb0vHjh0D/bNdu3Yy4fXXjdSyZOlSOfXUU7XxMnz4cONtBAAAdKFLS5v67pCsbAjQrcqGAF0tJ5+NAXqi4XW05egzHaCvXrNGjjvuOO31fm3ChJS1MYDUI0C3iAAdAOyDAB0AEK+Vq1bJ2Wefrd34OO+882TN2rXGawOCDRs2TOun/fv3l9Vr1mS8jvsfeECr45BDDpHZX3xhvH0AAIAu9DvurE8+MV6TFSYDdLVXd6zl46Oxct5QwXux22EGuvpxR6LbCmTTDPTQFZlOPvlkWbd+fcraGEDqEaBbRIAOAPZBgA4AiNe/Ro/Wbnx069ZN3p02zXhdQKjPPv9cevbsqfXX4ocfzmgNX339tfTu3VurYcx99xlvGwAA0NZRRx2lfWb/vHix8ZqsMBmgW90DPRIVyMfaez1SHVYCdLXveqLnnFhWJmOLi8OeL1V7oCe6F7xqv3CvR6YD9NAtlpJZCh5AZhCgW0SADgD2QYAOAIjH+x98IAcccIB24+Puu+82XhcQSeg+i0ceeaR8O2dOxs4/YsSINjNtFi9ZYrxdAACArn7jRnE6nYHP7P32209atm0zXpcVJgP04Jnf1T5fwjWHzrCu9vkCx6uprY37eMHL8ScaoFs9Z7TzJRugB/8tkZo8Ho84HOH3Gs9kgF5eUSHt2rULnPPggw+W73/4IWX9E0B6EKBbRIAOAPZBgA4AiOXXdevk4osvbrMk9pKlS43XBkTy8+LFcsopp2j9duTIkRk597Tycu1GvMPhkGefe854mwAAgLa+/+EH7TP7L3/5i/GarDIZoLfKztA23uXGa2pro4a5hYWFEUPgSMcL/g6WaIBu5ZyxZsonG6AH1+T1euOqKfiHAOUVFW3+nskAPfgHDQ6HQ0aMGJGyvgkgfQjQLSJABwD7IEAHAMTyTEmJdtOjffv28vns2cbrAmJ57vnntb7buXPnsDcRU6mpuTlw81i55JJLpKGx0Xh7AEAiqn0+y/sYh9vPOJupeuv8fuO1pENNba1UVlUlNCs4n7z/wQdtPrdN12SV6QA9OAieWFYW9bF1fr+4XK6ox1ZLqid6vGQCdBWIx3POap8vENiXlJZabr9U1hRPu2YqQP92zhzp3r174HwdOnSQ/374YUr7PID0IEC3iAAdAOyDAB0AEI3vu+/k6KOP1m5E3XbbbcbrAuIRLsz2eDzS1NyctnO+8OKL2vn22msvmfruu8bbAgASpQKTZJi+hnglGiblmkQC0HwU+oO7W265xXhNVpkO0FtFxOv1BtqyqKgo7LLj5RUVgVnVTqcz6tLkwaG4x+OJebzg735WAvTgdlSzvsOdc2JZWSA8j9Y28exhHk9NwTO5xxYXR6wpuF0j/WgmUwF66JZKF198ccbGAoDkEKBbRIAOAPZBgA4AiGbYsGHaTY/u3bvLxk2bjNcFxKu8okI6d+6s9ePnnn8+LedaumyZ9O3bVzvXDTfcYLwNAMAKFZg4nU5xu92WmL6GeOVygK5WCogWQBKgR3f33Xdrn92PP/GE8ZqsyoYAvVX0EN3h2LG8uXpfCF5ivbCwMObKCHV+f5sf9EQ6nsvl0vZitxqg1/n9bX6E6XK5AucM/ne32x119Yryioo2dRcWFmq1xVNTuHYNrimRds1EgL56zRrp06ePVu/Lr7xifIwAiA8BukUE6ABgHwToAIBIyisqpEuXLtpNj/HPPGO8LiBRI0eO1PrxKaecIj8vXpzy8zzw4IPaeQ499FD54ssvjV8/AFiRjiAuW+VygB5PsDWxrEzcbnfc+yfnm6FDh2qf32+9/bbxmpLtD6YD9FbZEQqHhtDBAe/Y4uKEtk2YWFbWZon2YEVFRYHjJRugK+UVFRFX43C5XDGXU1dCg+/Q2eGJ1JSKds1EgB66ssP//M//2HabDMCOCNAtIkAHAPsgQAcAhNPQ2CiXXnqpdtNj4MCBsmnzZuO1AYn6ds4cOfLII7X+PHrMmJSe46uvv5bDDjtMO8eY++4zfu0AYBUBem6wurQydvrrX/+qfX5/+dVXxmuySq1IkMr97mtqa5M+pqor1moJ8VLHUkKD2Uj/3io7Zperv1s9p5UgWLVjuPNarSm4XROpKdHnxLPSRajzzz9fG1f3P/BAyvokgPQjQLeIAB0A7IMAHQAQTumzz2o3PAoKCmTK1KnG6wKsKn74Ya1P9+zZUz77/POUHf+mm25qM8t98ZIlxq8bAKwiQM8NBOjJ69WrV6AP7LrrrrJq9WrjNQG5rLyiQnbZZZfAuDrooIPku7lzjdcFIH4E6BYRoAOAfRCgAwBC/bRokZxwwglaGDhixAjjdQHJWL1mjfTv31/r18OGDUvJsaeVl8vee++tHTtd+6wDQKYQoOcGAvTkrP3lF+nQoUOgDxx88MHGawJy3bBhw7TvxcOHDzdeE4DEEKBbRIAOAPZBgA4ACHX33XdrNzyOOOII+fqbb4zXBSRrwuuva7NhOnbsmPQ+p81bt8qgQYO0MXPJJZdIYxP/nwwgt6UyQI+2dHGqnhe8BHKi54kWoCe6fLWVpZgTrT348WpP6KKiosC/hdZqZQnu4La3ei2hf0t2Cex0+Pqbb7TP8L59+xqvCchl386ZI927dw+Mqfbt28t7779vvC4AiSFAt4gAHQDsgwAdABBs5scfy4EHHqjdSGRGE+xk6NChWv8+//zzk/r+88KLL7bZ7mDqu+8av04ASFaqA3T1PpnIHrpFRUWBcDjc3+v8fhlbXCyFhYXae7HicrlkYllZzPNEC9DHFhcn1A6VVVWB40V7XDK1B58jnNBa472GWDV5PJ6YYXro9dfU1gZeR6uvTzq9M3myVtOQIUOM1gPkutFjxmhj6sILLzReE4DEEaBbRIAOAPZBgA4ACHbVVVdpNzz69+/PPpCwlRkzZ2qzYhwOh4x76ilLx1q2fLn069dPO9aNN95o/BoBIBVSvYS7Op7X643r8XV+f+C9NdzM6WqfTwt6nU6nuN3ugOD35kgBvJLpAD3Z2qt9vsBjnU6nOBwOKSwsDPxbaBvHcw3VPl/gWKE1qVnu8bRn8PVPLCvTjulyuRI+Xro9OW6cVku8/RNAW6vXrJE+ffpoY+qFF180XheAxBGgW0SADgD2QYAOAFBemzBBW966Xbt2MuH1143XBaTaqFGjtBt7ffr0kfkLFiR8nAcfekg7zqGHHipffvWV8esDgFRIdYA+sawsEPQm+/g6vz8QQLtcrrDBd53fLyWlpVqYG+lcmQzQU117PHugx7qG4PC8sLBQyisqwtakjhMt9A43O35scXGbJdtDj1dSWmqkn99+++1arc+UlBipA7CD555/XhtPxx13nKxZu9Z4XQASR4BuEQE6ANgHAToAoFVEVqxcKaeffrp2w+Oqq64yXheQDvMXLGgzO2bUqFEJHePrb76Rww8/XDvGffffb/zaACBVVDCrQt5ERNprW4W04QLaUGqWcrhgVQWvhYWFMffSVo91uVwRH5PJAD3VtaciQA8O9GPVpH7YECnYDw3QYy3RrpZ3j/eHFanm8Xi0euPpmwDCO//887XxNHrMGOM1AbCGAN0iAnQAsA8CdABAq7SdSXvggQfKjJkzjdcFpMu4p57S+nz37t1l+owZcT//5ptv1p5/6qmnypKlS41fFwCkSuhS4omIFNR6vd64luwO3jM9XKCrAt949s+OZ0n1TAboqa492QA9OBCPd3/6aKF3cM3xLM1e7fNFfa3T7YQTTtD67ndz52a8BsAOppWXa6uZde/eXb6dM8d4XQCsIUC3iAAdAOyDAB0AsGr1aikoKNBuHt51113G6wLSaUN9fZtZMkOHDo3rueUVFdK5c2ftuc89/7zxawKAVFLBbOj+3PGItI90vGFprKBdnSeewDfbAvRU155sgK6en8g+5ME/cAhdbSC45kgrESTS/um0vbVVDjjggMD599hjD1m3fn1GawDsYtiwYdp342HDhhmvCYB1BOgWEaADgH0QoAMAbr31Vu1mx/HHHy8/LlxovC4g3d7+z3+kY8eOgb6/yy67yITXX4/6nK0tLXLZZZdpY+bSSy+Vxib+vxiAvaR6D3Ql2tLsilrqPRWBavBe4pEek8kAPdW1JxugW126XM2kD30drVy/qQB9ydKl2uf5EUcckdHzA3bx7Zw5sv/++wfG0m9+8xuZVl5uvC4A1hGgW0SADgD2QYAOAPntp0WLpEOHDtrNw9cmTDBeF5ApahlapX///rJ6zZqIj3/xpZe0xxcUFMi706YZvw4ASLV0BehqyfBI+3qXV1REXB48GrX/+tjiYhlbXCxut1sKCwsDQW82B+jJ1J5MgB5tJnm8/SP0vLkUoFd9+qn2mT5gwICMnh+wi3+NHq2NpXPPPdd4TQCSQ4BuEQE6ANgHAToA5LcbbrhBu9lx1llnyYb6euN1AZny2eefS69evbRxUPzww2Efu3zFCjnttNO0x954443GrwEA0iFdAXqd3x81tPV4PDEDYXWcscXF4nK5AsvMezyeQAhdXlEhNbW1WbeEe6prTyZAT2a2vDpv6HL9uRSgB+//7nA45B//+EdGzw/YwarVq6VPnz7aWCp99lnjdQFIDgG6RQToAGAfBOgAkL8+mj5dunbtqt3seOXVV43XBWTa6DFjtHFw5JFHyrdz5rR53IMPPaQ9rnfv3vLlV18Zrx8A0iFdAXqr7Fz9IzR8DQ7Xo+0RPrGsTJxOpxQWFsZcejzbAvRU1246QM/lGeiqXZTRY8Zk9PyAHTz3/PPaODr22GNl5apVxusCkBwCdIsI0AHAPgjQASB//eMf/9Budlx00UXS1NxsvC4g0xYvWSKnnHKKNh5GjhypPeabb7+VI444QnvM/Q88YLx2AEiXdAboKmR1Op3av6s9vz0eT8znFhYWSp3fH/e5siFAT0ftqdoDPdHw2g4BeuhKTC+/8kpGzw/YwXnnnaeNo3vuvdd4TQCSR4BuEQE6ANgHAToA5KeK996TPffcM3Cjo127djLpjTeM1wWY8vwLL2g3/zp37qzNDLz55pu1v5966qmydNky43UDQLqkM0BvFQns7x38Xutyudr8W6h4l3hXMh2gB89qzkTtyQbo6nUoKS2N+7ULXikg9LXKpQA9NPibPmNGRs8P5Lpp5eWyyy67BMZQt27d5KuvvzZeF4DkEaBbRIAOAPZBgA4A+emKK67QbhgOHjzYeE2AaX379tXGRd++faVVRObOmyft27fX/vbmW28ZrxcA0indAboKddVs82qfL+ys9Eh1xRtCRwu0lVQG6CqQDne+dNSebICultN3uVxxv3Zq73Cn09lmJn0uBejHHHOM9tm+8KefMnp+INcNGzZMG0PXXHON8ZoApAYBukUE6ABgHwToAJB/3pk8WXbbbbfAjY6OHTvK1HffNV4XYFqkoPz0008PG6wDgJ2lO0Cvqa0NvK/W+f3i9XrF4Wi7L3ooNUs91uNaZUco73Q6kwrQgwPhWMuuqyXoI50vHbUnG6AHvw7xzEKv8/sDdYW7jlwK0IM/8zt06JDRcwO5btXq1dKhQwftPe/z2bON1wUgNQjQLSJABwD7IEAHgPwzaNAg7UbH3//+d+M1AdkidCZNQUGB9t/t27eXOdXVxusEgHRLd4DeKjuXNC8pLQ2EsjW1tVGfo2ZMO51Oqfb5Ij6uvKJCC6CtBuitIoHjFBUVRTxGZVVVzPOlo/ZkA/RWkcCPFxwOh0wsK4t4nJra2sCPAMLNPlftkAsBulrxQDn++OMzdm7ADv71r39pY+iss86Sbdu3G68LQGoQoFtEgA4A9kGADgD5pWzSJO1GR+fOneW/H35ovC4gW/xSV9cmNGdpSgD5SAWzLpdLKquqLIkVhqulwJV4wvqa2tpAuOx0OsXr9QbOV15RIWOLiwMhr5olHWsGeawAt7yiIvCYwsJCKSktDZxzYllZ4IcAqr0iBcjpqF2d2+VySXlFhVRWVbWZSR7PMvQq3FfHCr7G8ooK7e/RfgCQKwH6f955R+t7bGcExK+hsVG6deumjaHXJkwwXheA1CFAt4gAHQDsgwAdAPJHU3OzXHjhhdqNjuHDhxuvC8g24556Kmx4XlBQIKtWrzZeHwBkggrQkxHPXt/BM62jzX4OVu3zaXuNh1NYWCjlFRXSKjv3Jfd4PFJUVNQm/I0nwA0N+8MpKiqKGSCnuvbgcD/SjPV493EPXgkgErfbHfWHEbkSoD/62GPadd15553GxxyQK556+mlt/LhcLlm+YoXxugCkDgG6RQToAGAfBOgAkD9eefVV7UbH/vvvL59UVhqvC8g2W1tapHfv3m1Cgwcfesh4bQCQKV6vV9xud1LiCcRLSksDj0+0xollZW3qHFtcHAiflWqfT3tMaAgd6d9D1dTWSklpqXg8Hu14KjgPPVcmam+VHaG1qsnj8bRp94llZeJ2u+Pae73O729Tm8fjkbHFxTHbJ5Hrt9L+qTR8+HDtM/6FF1/M2LmBXLaloUH69++vjZ/RY8YYrwtAahGgW0SADgD2QYAOAPmhfuNGOeuss7QbHbfeeqvxuoBs9eFHH2njpWfPntLQ2Gi8LgAAkLwzzzxT+5yfMXOm8ZqAXBC6JViPHj0y+uMXAJlBgG4RAToA2AcBOgDkh3cmT9ZudHTo0IGlqIEYzjnnnMCYefOtt4zXAwAAUiN4pZl27drJ4iVLjNcE5ILBgwdr/185YsQI4zUBSD0CdIsI0AHAPgjQAcD+Nm/ZIgMGDGCfRyBBPy1aJO3bt5e+ffsarwUAAKTG8hUr5Le//a22yozpmoBc8NH06dKxY8fA2OnUqZNMnzHDeF0AUo8A3SICdACwDwJ0ALC/d6dN08LzgoICWbd+vfG6gFxwxx13yJzqauN1AACA1PikslL7bty/f3/jNQG5YMSIEdrY+dvf/ma8JgDpQYBuEQE6ANgHAToA2N/AgQO1Gx1er9d4TUCu2NrSYrwGAACQOi+/8or23fi6664zXhOQ7ap9PunRo4c2dia98YbxugCkBwG6RQToAGAfBOgAYG+Tp0yRXXbZJXCT44ADDpCvvv7aeF0AAACACffce68WAo4tLjZeE5DtRo8Zo40bt9stDY2NxusCkB4E6BYRoAOAfRCgA4C9XXnlldqNjhEjRhivCQAAADBlt6UQugAAIABJREFUyJAh2vfjN95803hNQDZbvmKFuFwubdw8PX688boApA8BukUE6ABgHwToAGBfH370keyxxx6Bmxx77723fDxrlvG6AAAAAFNOPPFELQj8+ptvjNcEZLPxzzyjjZljjz1Wlq9YYbwuAOlDgG4RAToA2AcBOgDY1/XXX6/d6Lj66quN1wQAAACY0tDYKPvtt1/g+3FBQYH4f/3VeF1AtmpsapIBAwZo/1/5r9GjjdcFIL0I0C0iQAcA+yBABwB7+nz2bPn9738fuMnx29/+VqaVlxuvCwAAADDlh/nztSDwmGOOMV4TkM3eePNNbcwcdNBBUu3zGa8LQHoRoFtEgA4A9kGADgD2dPvtt2s3OgYNGmS8JgAAAMCkaeXl2nfkgQMHGq8JyGaXX365NmZGjBhhvCYA6UeAbhEBOgDYBwE6ANjPd3PnSs+ePbUbHZPeeMN4XYna3toKAAhi+n0ZAHLdk+PGad+Rb7vtNuM1AdlqxsyZsueeewbGS6dOneSj6dON1wUg/QjQLSJABwD7IEAHAPv51+jR2o3Bc845R5q3bjVeVyzBIdG27dsDWrZtA4C8p94TCdQBwLqRI0dq35PHP/OM8ZqAbHXzzTdr42Xw4MHGawKQGQToFhGgA4B9EKADgL3U1NbKn/70J+1Gxwsvvmi8rmhCQ/OWbdtka0uLNG/dKk3NzdLU3CyNTU0AkLeampuleetW2drSEgjTCdEBIHHnn3++9j35/Q8+MF4TkI2+mztXDj74YG28lE2aZLwuAJlBgG4RAToA2AcBOgDYyyOPPqrd5OjXr5/8um6d8bqiUeG5Cs6bmptlyJAhcvmQIfK3yy+Xv/3tbwCQvy6/XC6//HK5fMgQGTJkiKxctUq2trQEQnTT7+EAkEuOPPJI7bvyjwsXGq8JyEb33X+/Nlb69+8vDY2NxusCkBkE6BYRoAOAfRCgA4B9rFm7Vk488UTtRseT48YZryua4PC8eetWaWxqks1btmjXAADYaf6CBdLU3EyIDgAJWrN2rXTq1CnwfnrAAQfI1pYW43UB2WblqlVy3HHHad8/nh4/3nhdADKHAN0iAnQAsA8CdACwj4llZdpNjm7dumX9LAEVoG9taZGGxkbZtHmzrFu/3nhABQDZau68ebJ5yxZpam7WlnM3/X4OANlu9hdfaO+np556qvGagGxUUlqqjZVjjz1Wli1fbrwuAJlDgG4RAToA2AcBOgDYR9++fbUbHQ8/8ojxmmLZ3toaWLZdheer16wxHlABQLb69ttvZUN9vTQ0Nkrz1q0E6AAQp39PnKi9nw4dOtR4TUC2ad66Vc466yxtrPxr9GjjdQHILAJ0iwjQAcA+CNABwB6mz5ghHTp0CNzkOOCAA+S7uXON1xXLtu3bpXnrVmlobJQN9fWy9pdfZMnSpdoNm3333Vc+/PBDAMhLf/rTn7T3xNmzZ0ud3y+bNm+WxqYmadm2jQAdAOIQuqfz6DFjjNcEZJu33n5bGycHHXSQzKmuNl4XgMwiQLeIAB0A7IMAHQDs4ZZbbtFudFx33XXGa4pFLd/e1Nwsm7dsEf+vv8qKlStl4U8/addSUFAgTU1NAJCXTjnlFO098ZPKSlm9Zk1gFrpaxt30ezoAZLurr75aez99bcIE4zUB2eaKK67QxsmNN95ovCYAmUeAbhEBOgDYBwE6AOS+mtpa6d27t3ajY8rUqcbrimV7a6u0bNsmjU1NsnHTJln7yy+yeMkSmff99wToAPB/QgP0GTNnyvIVK2Td+vWyecsW2drSQoAOAHHo16+f9n766WefGa8JyCYfz5olBQUFgTHSsWNH+Wj6dON1Acg8AnSLCNABwD4I0AEg9z05bpx2M/CMM86QrS0txuuKRQXoDY2NUr9xo6xes0Zqf/5Z5lRXa9ez1157SWNjIwDkpdAA/b8ffihLli4V/6+/yqbNmwnQASAO27Zvlx49egTeS3/3u9/JylWrjNcFZJPQVc0GDx5svCYAZhCgW0SADgD2QYAOALlt2/btMmDAAO1Gx+NPPGG8rngEB+gb6utl5apV8tOiRfLV118ToAPA/wkN0N97/335efHiwD7ozVu3EqADQAw/LVqkvZceccQRxmsCssm877+Xnj17auOkbNIk43UBMIMA3SICdACwDwJ0AMht706bpt3k6Nmzp/y4cKHxuuIRHKCv37BBVqxcKT8uXChffvVVmwC9oaEBAPJSaIBeXlEhNbW18ktdnWzctIkAHQDi8N8PP9TeS8855xzjNQHZ5IEHH9TGSP/+/WVLQ4PxugCYQYBuEQE6ANgHAToA5LZhw4ZpNzpGjBhhvKZ4qQB9S0NDIEBf8OOPMvuLLwjQAeD/hAbo08rLZVFNjaz95Rep37hRmrdulZZt24y/pwNANnumpER7L73hhhuM1wRki9Vr1sjxxx+vjZGnnn7aeF0AzCFAt4gAHQDsgwAdAHLX3Hnz5MADDwzc5GjXrp28/8EHxuuKV2iAvnzFCgJ0AAhBgA4AyRs5cqT2XvrkuHHGawKyxbPPPaeNjz//+c+ybPly43UBMIcA3SICdACwDwJ0AMhdD40dq93oOPfcc43XlIhIAfrns2e3CdC3bNkCAHnp5JNP1t4T3502jQAdABJ0zjnnaO+lufSjUyDdjj76aG18jLnvPuM1ATCLAN0iAnQAsA8CdADITRs3bWozK3H8M88YrysRBOgAEBsBOgAkr3fv3tqqTTW1tcZrArLBzI8/1r5ndOjQQX6pqzNeFwCzCNAtIkAHAPsgQAeA3FQ2aZJ2o+OII46QxUuWGK8rEYkE6Js3bwaAvESADgDJWVRTI+3atQu8j/bu3dt4TUC2GDx4sPY946abbjJeEwDzCNAtIkAHAPsgQAeA3HTFFVdoNzpuv/124zUligAdAGIjQAeA5Lz3/vva++h5551nvCYgG7z/wQey++67B8aG0+mUj2fNMl4XAPMI0C0iQAcA+yBAB4Dcs2z5cmnfvr12I3D+ggXG60pUIgH6pk2bACAvEaADQHLGPfWU9j566623Gq8JyAbDhg3TxsZVV11lvCYA2YEA3SICdACwDwJ0AMg99z/wgHaj4+KLLzZekxUE6AAQGwE6ACRnxIgR2vtoSWmp8ZoA0z77/HPp1q1bYFy0a9dOpkydarwuANmBAN0iAnQAsA8CdADIPUcffbR2E/C1CROM12RFIgH6xo0bASAvEaADQHLOPPNM7X10+owZxmsCTPvnP/+pjYuBAwcarwlA9iBAt4gAHQDsgwAdAHLL9BkztBsdhYWF8vPixcbrsoIAHQBiI0AHAOu2t7ZKz549A++hv/vd72TpsmXG6wJMmvf993LIIYfY4kfZANKDAN0iAnQAsA8CdADILV6vV7vRce211xqvyapEAvT6+noAyEsnnXQSAToAWPTjwoXae+hRRx1lvCbAtPvuv18bF2eccYZs3LTJeF0AsgcBukUE6ABgHwToAJA7Nm3eLMcff7x2s6Ns0iTjdVlFgA4AsRGgA4B108rLWaYaCLJs+XJxuVzauHh6/HjjdQHILgToFhGgA4B9EKADQO6Y+u672o2OP/3pT/JLXZ3xuqxKJEDfsGEDAOQlAnQAsO7xJ57Q3kPvuOMO4zUBJj05bpw2Jv7yl7/IipUrjdcFILsQoFtEgA4A9kGADgC546abbtJudtxyyy3Ga0oGAToAxEaADgDWDR8+XHsPffGll4zXBJiyob5eTjvtNG1MPPjQQ8brApB9CNAtIkAHAPsgQAeA3LBm7Vo58sgjtZsd5RUVxutKBgE6AMRGgA4A1vXv3197D62sqjJeE2DKK6++qo2Hww47TOYvWGC8LgDZhwDdIgJ0ALAPAnQAyA0Ty8q0mx0nnXSSNDbl9vfwRAL09evXA0BeIkAHAGu2trTIH/7wh8D755577imr16wxXhdgygUXXKB9pxg1apTxmgBkJwJ0iwjQAcA+CNABIDdcc8012s2Oe+6913hNySJAB4DYCNABwJof5s/X3j9dLpfxmgBT3pk8WRsP++23n3zx5ZfG6wKQnQjQLSJABwD7IEAHgOxX+/PPcvDBBwdudvz2t7+VTyorjdeVrEQC9HXr1gFAXiJABwBrpkydqr1/XnbZZcZrAky58sortfEwfPhw4zUByF4E6BYRoAOAfRCgA0D2e/6FF7SbHQMGDDBeUyoQoANAbAToAGDNI48+qq/gdM89xmsCTJg+Y4bsueeegbHQqVMn+fCjj4zXBSB7EaBbRIAOAPZBgA4A2e+yyy7Tbv49/MgjxmtKhUQC9F9//RUA8tKJJ55IgA4AFlx33XXa++drEyYYrwkw4cYbb9TGwuX/n707j6+iuv8/fqtYd2IqSqtgsFGxokBrBBFkUUtoFdCKBCsI37pgFEWRKgSIuCEBrYpAggu7xMqOhEXDlrAEBRJ2UMKmrImgrAKaz+8Pf3M75+ZuM7n3nnvnvv54Pr7fem9m3nPmZG6Y952Zzp21ZwIQ3SjQbaJABwDnoEAHgOi2bv16qVmzpvtkx+9+9ztZvWaN9lyhQIEOAIFRoAOAPXfccYdy/OR5z4hHX371ldSuXVv5XZgydar2XACiGwW6TRToAOAcFOgAEN1GZmcrJzvuuusu7ZlCxUqBXl5eDgBxiQIdAKw7cfKkUhrWqFFDvj90SHsuINL69eun/B3Rrl07+fmXX7TnAhDdKNBtokAHAOegQAeA6PaPf/xDOeGRnZOjPVOoUKADQGAU6ABg3br165VjZ5MmTbRnAiJty9atUq9ePeV34aPRo7XnAhD9KNBtokAHAOegQAeA6HXo8GGpVq2a+2THeeedJ0eOHtWeK1Qo0AEgMAp0ALBu6rRpyrGza9eu2jMBkTY4K0v5PWjZsqUcOnxYey4A0Y8C3SYKdABwDgp0AIheH3z4oXLCo0OHDtozhZKVAr2srAwA4hIFOgBY51kcvvraa9ozAZG0d98+adKkifJ78PY772jPBSA2UKDbRIEOAM5BgQ4A0atbt26OPuER7QW6sf7Zs2drL9BiUWZmprhcLsnMzNSeJdwuueQScblc0rBhQ8aorExatWpl+3fHqWNSFRToAGDdo48+qhw7P/nvf7VnAiJpZHa28jvwl7/8RXbs3Kk9F4DYQIFuEwU6ADgHBToARKe9+/bJtdde6z7hcf7558tXq1ZpzxVKVgr0gwcPRpyx/s8++0zL+mOduQjVnSWcRo0a5S7PXS6XLFq0KO7HyCjQvf3ufPbZZ5KZmenz98qpY1IVFOgAYF2LFi2UY+fqNWu0ZwIi5fiJE5Kamqr8Drz8yivacwGIHRToNlGgA4BzUKADQHT6dPJk5YTHX//6V+2ZQo0CHU7QqlUrqVOnjixatEhcLpd069Yt6J+Nx7I40DbH45gEQoEOANYcPXZMrrjiCvdx84orrpAjR49qzwVEysSPP1b+drjmmmtk7bp12nMBiB0U6DZRoAOAc1CgA0B06tmzp3LSY+DLL2vPFGpWCvQDBw5EnLusmjVLy/oR/b788ktxuVzSs2dPOXDggDRs2FAuueQS2bJlS1A/P2DAAHG5XDJgwADt2xIpgbY5HsckkNtuu40CHQAs+Pqbb5TjZkpKivZMQCQ98MADyu9A7969tWcCEFso0G2iQAcA56BAB4Doc/zECUlJSVFOeuQvWKA9V6hRoCPWGV90+fLLL+XAgQMydOhQcblcMmrUqKB+Ph7LYgp06yjQAcCaadOnK8fNbt26ac8ERMpns2fLOeec457/l19+uRQuXao9F4DYQoFuEwU6ADgHBToARJ/5n3+unPRr1KiR/HTqlPZcoWalQN+/f3/EGeufOXOmlvUj+iUkJEiDBg3c/3vz5s3icrmkVatWQf28uSzWvS2REmib43FMAqFABwBrjM8Sw1v/+Y/2TECkPPLII8r8f/zxx7VnAhB7KNBtokAHAOegQAeA6GM8A9jQq1cv7ZnCId4K9JkzZ0r79u0lISHBvewGDRrIgAEDZPPmzUEvo1u3blKnTh1lfNq3by85OTlBbc/+/ftlwYIFynLM2zhz5kylBLab218R2qpVK/d6N2/eLAMGDJAGDRpU2qZgx37lypWVxsVYjrF+z+2qqpycHHG5XJXGvX379uJyuWTlypUBlxFsWZyTk+MeM7NWrVrJggULKo2p1WU1aNBAevbs6TezZ9YhQ4a4l+M5pt6yeMtvMG+/53qMfWuef61atfI73z33dU5OTqU53KpVK/n4448D/o56e1+kUaADgDUdOnRQjpt5c+ZozwREwpKCArn00kvdc//cc89l/gOwhQLdJgp0AHAOCnQAiD533nmnctJv6rRp2jOFQ7AFevXq1WXfvn0RZy7Qq7KcTZs2uUtVXxISEiQ/P9/vcozbhfvTtWvXgNuTn5+vFISe22iUjy1btgy4Tn+5+/fvLy6XS/r371/ptZYtW4rL5ZIhQ4ZUKr2tbJN5Pf40aNBAJk6c6N6uUMwPYxs2bdqk/HdjPT179gy4DH9jtG/fPsnPz1e+WOBLdna2O4+v+Zqfnx9wrBMSEiQ7Oztg1q5duyo/5zmm3rIY/80b8/ab15OdnR1wv3qOv+cc9szqbez27dsXcF2+xiUSKNABwJp69eq5j5nnn3++bN+xQ3smIBJ69Oih/M1w1113ac8EIDZRoNtEgQ4AzkGBDgDRpWjlSjn33HPdJz3q1q0rBw4e1J4rHOKlQDeKw4SEBOnfv78UFRUpRZ9R8Pkro4cMGaIUnOZlFBUVSf/+/d2luK+iz1x2GgWlt/UZ5aNnqWouKidOnOgudhs0aGC5HPYsU9u3b69kMbbJeH3ixIl+12Fs18SJE905N23aJNnZ2e7S2Pi/oSjQi4qK/Jb7CQkJkpCQEHA5/sZo06ZN7n1qzB3zGOXn5yvlsPluAt7yGsuqU6dOpf1pXHntryw2shr7zvhSgrcC21+ZH+hLA8br5vll3v/GfjW2x9sXFTznsOc2e84v4/fL3/sSEhK8bmskUKADQPA2b9kiZ511lvuY+Ze//EV7JiAS9u7bJ+edd57yN8PnX3yhPReA2ESBbhMFOgA4BwU6AESXN996Sznp8cgjj2jPFC5WCvS9e/dGnLH+GTNm2F6GUb7VqVNHVqxY4fN9xtWvLVu2rPTaxo0b3YVsfn6+z2VkZWX5XIZ5e4yC1NdyZsyYoRSPGzdu9Po+I5fL5ZIJEyb43Pb+/ftXes1coGdlZQUcvwYNGlR6bYVpnnTt2tXnMjZu3Cjt2rVTivaqzo1nnnnG53bv3bvXXWz7ej2YMfL8YkUw+8vXfDWX3r72p3keJiQkVHqfuXAOtBxjfd6y+Ntmz/W0a9cuqO32zGJ+zV9W8zwM5n2B9me4UKADQPCmTZ+uHDMfeugh7ZmASOjTp48y9++55x756dQp7bkAxCYKdJso0AHAOSjQASC6/OMf/1BOfHw0erT2TOESDwW6UTAHswyjpPMsS41S85lnngkqs7ey2bw9/spmz/IxUG6jSPZWhgZToAcqszdu3OjO4vlaoC8MeC7H2BehKNATEhKkTp06Pl/Pz88PWAAHGiMrc8dcOnu+38jirRT3Nw89v9hgXoe/L4OYl1GVAj2YvMZV6p7rCXYOm2/bHswXXHxlDjcKdAAI3uuDBinHzFdfe017JiDc1q1fL9ddd13c/DsSQPhRoNtEgQ4AzkGBDgDRY/OWLXL55Ze7T3rUrFlTtn79tfZc4WKlQN+zZ0/EGeufPn26rZ+fMGGCu7C18v5+/fop/33kyJHSsmXLoHIYmf29NmHCBL/LmP7/r9xKSkoKuL5+/fp5zRzoNaNgHTlypO1tMl8VHMz4GmV/sPvDl5EjR7q/0ODvfUlJSeJyuWT58uWWx8/YBw0aNAgq04YNG3zOV2MdDz/8cJXmrbGcYDIZ+8bbnPU3L6zm9bWeYOdwsONsvM9X5nBr0qQJBToABKlLly7KMXPK1KnaMwHhNnDgQGXe33XXXfLDjz9qzwUgdlGg20SBDgDOQYEOANFjUm5upRMfujOFk9ML9EBFoa+Szk7BO336dHn44YeDKtA3bNgQshxVLdCr8qUA4wrtQNsTivH1lt1fMb5nzx73FfL+9r+vMTJ+NlBJH8yYWv2igbmM95Y1mEyhKNCD+b0JVKAH2tfG+9q1axfU+yjQASD63XLLLcoxc8PGjdozAeH09TffSP369ZV5PzI7W3suALGNAt0mCnQAcA4KdACIHk888URcnfiwUqB/9913EWesf9q0abZ+PiMjQ9mOYLVo0cLr8tavXy/jx4+XjIyMSoyMxjL8bU+g3NOmTfObw9s2ZmRkWHqtRYsWQY+tr9zBbo+d7fJl+fLllvdnUlKS5fHzN3a++BpTK2Ptb2ytZPK3zkDLCcV6gt3XxvsCrSvY94ULBToABGfX7t1y0UUXuY+X119/vfxSUaE9FxBObwwerPyd0KxZM9l/4ID2XABiGwW6TRToAOAcFOgAED0aN26snPwoKCzUnimcnF6gP/3007YK9Pr163stFevXry/jx4+3XHwG85qd8jFQ2enEAt3uPvW1nRTo1uZUsOuhQAeA+DRv/nzleHnfffdpzwSE0+5vv5VGjRop8/4/b7+tPReA2EeBbhMFOgA4BwU6AESHVatXy1lnneU+8XHjjTfKiZMntecKJysF+rfffhtx5vLTzs+bi8Cq5DBK22XLlgWd2eprZubysSrb6O81c/Fpd5uMW7gHMy5Wt8sXq+scMWKEuFwu6dKli6Xxe+ONN/z+nDe+xtT47+PGjQtqOevWrfM65lbms7/9G2g5oVhPsPvaXIyH4n3hQoEOAMF5+513lONlRkaG9kxAOHnO+VtuuUV27tqlPReA2EeBbhMFOgA4BwU6AESHnFGjlJMf3bp1054p3JxeoBvl6dNPPx3U+8eNGyctWrRQSrply5YFXfoa742XAr1t27bicrlkxIgRQY2v8UUEuwW6sT/btm0b9M+sW7fOXbqvW7cu6DGa//+voEtKSgp6Pb7mq7GOYOehsZ2e40SBToEOANGue/fuyvFy/IQJ2jMB4XKwrEyaN2+uzPlBb7yhPRcAZ6BAt4kCHQCcgwIdAKLDo48+qpz8eG/4cO2Zws1Kgb579+6IM9Y/depUWz+/dOlScblckpCQIGvXrg34fqMMHDt2rPu/TZ061V0EBvr5vn37ujP7255Ay7Gzzr59+1p6zdjWYMbWV+7hw4e7S+ZAy1i7dq27yA5mu/ztn+HDh1v6uS5duojL5ZI33njD0hglJSUFvT7zvvcc03nz5tmah555/WW1sn8DLScU6wl2DhvvC7SuYN8XLhToABAczzLxq1WrtGcCwiU7J0eZ7zfddJNs2bpVey4AzkCBbhMFOgA4BwU6AOh3+swZadiwoXICZEVRkfZc4eb0An337v+Vp23btvVbXhq37K5fv77X4i5Q+WmUyfFUoJtL8S5duvj8+bVr10r9+vXdy7FToJu/DGH1Z8eOHet13wY7fgkJCTJv3ryg9723MTXGO9A8NOart/lGgU6BDgDR7GBZmVx22WXuY+VVV10lx44f154LCIcjR49K69atlb8PMl96SXsuAM5BgW4TBToAOAcFOgDo51kY//nPf46LMiQeCnRzyZuUlCTDhw+XpUuXKsWccStyX0Wp8fP169dXrk5funSpjB071l0iGu+LlwJ99+7/ldNG3rFjx7qL37Vr18rw4cPdV3L36NHDdoFu/Ky/ot4fI4Pn/g1UFhvFf0JCgvTt21f5+Xnz5imFt/H/exvTpUuXVpqH5oLcPI8874IQbNZg9695fhkZzL8TFOiVUaADQGBLCgqUY2Vqaqr2TEC4jDH9DexyueTaa6+VkrVrtecC4BwU6DZRoAOAc1CgA4B+7w4bppwAeeyxx7RnigQrBfquXbsizpzBCs/lzJs3T7kC2hujPPeWY968eUo57k1SUpLMmzfPXdSOHTtWpkyZ4nV7Am33lClT3OVjoPeay04rrxnFp2dGf/vB1+vvvfdewPHp0aOHpe3yZCzf1z4KxFzABztGu3btkpKSEqXY9rfvA41psPNw7Nixlve1lf1bWFhYab3mfRKK9QS7r433BVpXsO8Ll1tvvZUCHQACyBk1SjlWPvvss9ozAeFw+swZadeunTLfX3zxRe25ADgLBbpNFOgA4BwU6ACg38MPP6ycAMkZNUp7pkiIlwLd8N5770mLFi2Usrd+/frSt29fKSkp8ZulsLBQevTo4S7IjbKzbdu28t577ynr8FZKmrcn0HbHWoFuHh9zQZyUlCRdunRxr8NugW6MaVJSku25ZJTGCQkJyr4Otix+7733pG3btsrcadGihQwaNMi9vGDH1NuygpmHoSrQjQzGXE5KSpJBgwaFdD0U6AAQf5599tm4/Hsa8Sf3k0+UuV67dm0pWrlSey4AzkKBbhMFOgA4BwU6AOh19NgxueGGG9wnQM466yxZtXq19lyRYKVA37lzJ1AlgwYNEpfLJX369NGeJRyMQlx3DoQeBToABJaamqocK5cUFGjPBIRDx44dlbnes2dP7ZkAOA8Fuk0U6ADgHBToAKDXosWLlRMgjRo10p4pUijQURV9+vQRl8slTz31VFDvN65OHzNmjPbswTDmf3FxccD3jhkzxn0lue7cCD0KdADw7+ixY3LVVVe5j5OXXXaZHCwr054LCLXpM2bI2Wefrcz1xUuWaM8FwHko0G2iQAcA56BABwC9hr75plKMPPnkk9ozRYqVAn3Hjh2AYsmSJe7bos+ZM8fve5966in3e3XnDlbnzp3F5XJJ586dA46DcfX566+/rj03Qo8CHQD8+/Krr5TjZPPmzbVnAsLB89Ff3bt3154JgDNRoNtEgQ4AzkGBDgB6paWlKSdBPho9WnumSKFAR1WZi/Fhw4bJkiVL3K+tWbNGRo8eLc2bN3fPpdGjR2vPHCxSxRNiAAAgAElEQVRzMX7PPffI5MmTldfnzJkjffr0cb/npptu0p4Z4UGBDgD+jRs/XjlOPv7449ozAaE2d948ufDCC93z/OKLL5Z58+drzwXAmSjQbaJABwDnoEAHAH2+P3RIkpOT3SdBzj33XFm7bp32XJFipUDfvn074NWLL76ozBdvEhIS5N1339We1aq8vDy56aabAm5f8+bNZfXq1drzIjwo0AHAv4yMDOU4+Z+339aeCQi1xx9/XJnnXbt21Z4JgHNRoNtEgQ4AzkGBDgD6zJs/XzkJ0rRpU+2ZIokCHaGyePFieeihh5TnnxrF8pNPPimLFy/WnrEq3n33XeVKepfLJVdddZXcc889MfnFAFhDgQ4A/t13333KcXLuvHnaMwGhtGjxYrn00kvdc/ycc86RGTNnas8FwLko0G2iQAcA56BABwB9hgwdqpzse+KJJ7RniiQrBXppaSkAxKXGjRtToAOAD79UVMj111/vPkZeeOGFsnPXLu25gFB65plnlL8F0tLStGcC4GwU6DZRoAOAc1CgA4A+Xbp0UU6EjBk7VnumSKJAB4DAKNABwLcNGzcqx8iUlBTtmYBQWlFUJFdeeaUyz//76afacwFwNgp0myjQAcA5KNABQJ8///nPyomQVatXa88USVYK9G3btgFAXKJABwDfJk+Zohwju3Tpoj0TEEovvPCCMsfbt2/P5z6AsKNAt4kCHQCcgwIdAPTYvGWLnHPOOe4TIXXr1pWfTp3SniuSKNABIDAKdADw7ZVXX1WOka+9/rr2TECoFJeUSHJysjLHx40frz0XAOejQLeJAh0AnIMCHQD08Lxa5v7779eeKdKsFOjffPMNAMQlCnQA8O3ee++tdIzUnQkIlczMTGV+p6amytFjx7TnAuB8FOg2UaADgHNQoAOAHgMHDlROhgwcOFB7pkijQAeAwCjQAcC3WrVqKcfIg2Vl2jMBobB5yxapV6+eMr9Hvf++9lwA4gMFuk0U6ADgHBToAKBHhw4dlJMhU6ZO1Z4p0qwU6F9//TUAxCUKdADwbv2GDXLWWWe5j48NGzbUngkIldcHDVI+/1u0aCFl5eXacwGIDxToNlGgA4BzUKADQOSdOn1a6tat6z4Zcu6558qWrVu154o0KwX61q1bASAuNWrUiAIdALzI/eQT5fjYpUsX7ZmAUNixc6fcfPPNyvx+d9gw7bkAxA8KdJso0AHAOSjQASDyVq9Zo5wMufnmm7Vn0oECHQACo0AHAO/69eunHB8HZ2VpzwSEwptvvaXM7VtvvVW+/e477bkAxA8KdJso0AHAOSjQASDyxo0fr5wQ6datm/ZMOlgp0Lds2YIo1717d2nWrJltb731VkTzvvXWW2Fd74wZM6RZs2bSvXt37fsGsY0CHQC8a9++vXJ8nJ2Xpz0TUFXf7dkjTZs2VeZ21pAh2nMBiC8U6DZRoAOAc1CgA0DkvfDCC8oJkaFvvqk9kw4U6M7SrFkzZb9Z1bt374jm7d27d1jX+/HHH4vL5ZJmzZpp3zeIbRToAFDZsePH5Y9//KP72JiQkCA7d+3SnguoqtFjxiif+7///e/lxMmT2nMBiC8U6DZRoAOAc1CgA0Dk/f3vf1dOisybP197Jh2CLdAvvvhi2bx5M6Lc9OnTZeLEiV7deOON4nK55MEHH/T5ns8//zyieT///POwrnfFihUyceJEmT59uvZ9g9hGgQ4AlRWtXKkcG5s2bao9E1BVe/ftq/Sl1Fdfe017LgDxhwLdJgp0AHAOCnQAiKzDP/wgV111lfuEyKWXXirf7dmjPZcOFOjxwzgR2Lt3b+1ZgFhDgQ4AlX3w4YfKsfGJJ57QngmoqneHDVPmdf369WXL1q3acwGIPxToNlGgA4BzUKADQGQVLl2qnBRp0aKF9ky6WCnQN23ahBhmFOjPP/+89ixArKFAB4DKnn32WeXY+N7w4dozAVWxb/9+ad68uTKvX3n1Ve25AMQnCnSbKNABwDko0AEgsrJzcpSTIj169NCeSRcK9PhBgQ7YR4EOAJXdeeedyrFx0eLF2jMBVfHe8OHKnL7ppptk0+bN2nMBiE8U6DZRoAOAc1CgA0Bk9ejRQzkxkjNqlPZMulgp0Ddu3IgY1rRpU3G5XNKrVy+f7xk6dKg0bdpUhg4dKhs3bpRp06ZJr169pGnTpvL444/7/Lns7Gx5/PHHpWnTpm69evWSadOm+c3kuT7PvE2bNlXe26lTJ/d/79Spk9efM5s2bZrP7J7rnj9/vntbzdswf/78oMd4woQJlcbBc/s8twux4ZZbbqFABwCT/QcOyOWXX+4+Ll5xxRVS/v332nMBdh04eFBatGihfN4PfPll7bkAxC8KdJso0AHAOSjQASCyUlJSlBMj69av155JFwr0+BFMgd6rVy/3e4YOHarMAW+l77Rp06RevXrK+zx16tQpqPV5vmb8fKB11K5d22dRP2HCBJ/Zzes2/n9f/H15YOPGX8t3Y3x9adq0qSxbtsz9v3XPB1hDgQ4AqvwFC5TjYuvWrbVnAqpi+IgRypyuV6+ebNy0SXsuAPGLAt0mCnQAcA4KdACInOMnTkitWrXcJ0Zq1qwpPx45oj2XLlYK9A0bNiCGmQt0X+8xiuS0tDRxuVxSvXp1eeyxx2TkyJEydepU5b1Lly6V6tWru8vhzMxMGT9+vIwfP15GjhzpXoa/dZpLbM/XjJ81r2Po0KHudWRmZkrt2rXdJfrSpUsrLWP8+PHun/W1bmP5xrb62obMzEyv2zBv3jz3MoyxM+d87LHHlG0w3qd7PsAaCnQAUL39zjvKcfH555/Xngmw62BZmbRq1Uq9+nzgQO25AMQ3CnSbKNABwDko0AEgctauW1fpqlDdmXSiQI8fVgp0o1D2LM3NjHI5LS3N53tGjhzpXpa/9fkr0P2V10uXLnWX6N7eE0yBblxhNG/ePK/ryMzM9LsNxrj6G6+lS5dKmzZtlG3SPR9gDQU6AKgeffRR5bg4eswY7ZkAu0b8/79ZDTfccIOs37BBey4A8Y0C3SYKdABwDgp0AIicKVOnKidHunbtqj2TTlYK9PXr1yOGGUXvc8895/M9zz33nHufjxs3zuf7CgsL3Vd+B1qvcft1f+vzlsnI0aZNG7/LHzJkiLsk93xt3LhxPl8zb+uUKVP8rsMo6T3HZO7cuUEvo7Cw0L0cX+OB6EWBDgCqxo0bK8fFL7/6SnsmwI6y8nK54447Kn15U3cuAKBAt4kCHQCcgwIdACJncFaWcnLklVdf1Z5JJwr0+GGlQA9UjBvFdFpaWtDr9VbIB1OgByqm/ZXkwRTogQp6f9tgXJ0ezDisX/+/sp8CPfZQoAPA/2wrLZULL7zQfUy89tpr5eRPnJtGbMrOyVE+4//0pz/JuvXrtecCAAp0myjQAcA5KNABIHI8bzc5KTdXeyadrBTo69atQwy77bbb3GW1r/cYpXLHjh1Dss5x48a5n/89btw4n+vzlsmYe8Gsw+VyyW233WbpNX/r9jV2ntvQsWNHcblcMmTIkKDGo6CgIOjtQnShQAeA/5kxc6ZyTLzvvvu0ZwLs+P7QIbnzzjuV+TxgwADtuQCgQijQbaNABwDnoEAHgMhp2bIlt5s0oUCPH1YK9GBKZbNx48bJgAED5LnnnlOMGDHCZ/kcaH2xUKD72zZfKNBjEwU6APzPq6+9xu2u4Qg5o0Ypc7lu3bqydt067bkAoEIo0G2jQAcA56BAB4DIOH7ihNSqVct9gqRGjRpy6PBh7bl0slKgr127FjHMKHufffZZn+959tlnA77HkJeXJx07dpTU1FQZPny4LFmyxO96x44da2l9xtwLlGPs2LHuktzKa1a21dc2+Ns2X4LdLkSXlJQUCnQA+P86deqkHBP/++mn2jMBVh06fFj++te/KnO5f//+2nMBgIEC3SYKdABwDgp0AIiMtaarP10ul9x6663aM+lGgR4/Qlmgf/rpp1K9evUqlc+B1hdLBfrw4cOD3g8U6LGJAh0AfvVLRYXUq1fPfTysVq2abNy0SXsuwKr3P/hA+Wy/7rrrpLikRHsuADBQoNtEgQ4AzkGBDgCRMWXqVOUkSefOnbVn0s1KgV5SUoIYZi7Qfb3HXCoHs6wlS5YEXO8NN9wgLpdLxowZY2l9xtwLtPwxY8a4S3IrrwW7rebt9dwGYxmPPvpoUPvg008/DXq7EF0o0AHgVyWmL4O5XC5p2LCh9kyAVT/8+KO0bt1amcsZGRnacwGAGQW6TRToAOAcFOgAEBmDs7KUkyQDBw7Unkk3CvT4EcoCPdgSePbs2e73OrFANwrx6tWrB/Vlgo4dO1KgxygKdAD41cSPP+YLqYh5H3z4oTKPr7nmGllTXKw9FwCYUaDbRIEOAM5BgQ4AkfHoo48qJ0omTJyoPZNuVgr04uJixDCjBO7Zs6fP9/Ts2TPge4qLi93z4rPPPvP5nsWLF7uvPne5XDJ69GhL6zN+LtB2jR492l2SW3kt2G01j523bahVq5a4XC554IEH/C5j8ODByu+U7vkAayjQAeBXffr0UY6Hg7OytGcCrPjxyBFp06aNMo/79u2rPRcAeKJAt4kCHQCcgwIdACKjZcuWyomSFUVF2jPpRoEeP0JZoBvF+A033OC1RB88eLC7WHZ6gW6sw+VySWpqaqXxWLx4sXtdtWrVco+d7vkAayjQAeBX99xzj3I8nJ2Xpz0TYMVHpr/dXC6XJCcny6rVq7XnAgBPFOg2UaADgHNQoANA+B0/cUIp9BITE6WsvFx7Lt2sFOhr1qxBDGvSpIm7MPb1HnOp7G9Zn3zyiVSvXt09P2644QZp0qSJcsW5cVW28XzJYcOGyaJFi4Jen7GMQNtlFNhNmjSx9Fqw22oeu9GjR3t9/Y033lC2u1atWtKkSRP3zxm3ef/kk0+C3i5EFwp0APj1yt2kpCT3sTAhIUF27tqlPRcQrKPHjsnf/vY35TP9xRdf1J4LALyhQLeJAh0AnIMCHQDCb+26dcqJkltuuUV7pmhAgR4/Qlmgr1nza4lulOOeWrdu7S6bhw0bprwW7PpiqUD3Nx7Vq1eXBx54wP3lAQr02ESBDgAiS5ctU46FTZs21Z4JsGL0mDHKHL766qvlq1WrtOcCAG8o0G2iQAcA56BAB4DwmzJ1qnKy5MEHH9SeKRpYKdBXr16NGJabmysfffSRzJo1y+d7Zs2aFfA9nhYuXCgfffSRm791e77ub33+ludt/bm5uZZes7KtRv6FCxcGNSZGds/1zpo1y33Fvu75AGtuvvlmCnQAcS9n1CjlWNi9e3ftmYBgHTt+XO6++25lDr/wwgvacwGALxToNlGgA4BzUKADQPgNGTpUOVmS+dJL2jNFAwp0wL7c3Fxp0qSJ/Otf/wrq/RkZGeJyuaRDhw7as8MaCnQAEOnRo4dyLHxv+HDtmYBgjRk7Vpm/derUkZVffqk9FwD4QoFuEwU6ADgHBToAhN8TTzyhnDAZP2GC9kzRgAIdsG/hwoXuZ8F7u8rdbNasWe73Dhs2THt2WEOBDgAiDRs2VB/LUlysPRMQjOMnTsg999yjzN/evXtrzwUA/lCg20SBDgDOQYEOAOHXrl075YRJ/oIF2jNFAysF+qpVqwB4eOaZZ9zPOv/www+9vmfQoEHu8rxJkybaM8M6CnQA8e7I0aPKcfCiiy6S02fOaM8FBGPc+PHK/E1KSpKilSu15wIAfyjQbaJABwDnoEAHgPDzLD+2bN2qPVM0oEAHqu5f//qX+3elevXq0qRJEzfz79ENN9wgCxYs0J4X1lGgA4h306ZPV46Dbdu21Z4JCMbJn36Stm3bKvP3+eef154LAAKhQLeJAh0AnIMCHQDC69Tp01KzZk33CZNLL71Ujh0/rj1XNLBSoH/11VcAfPjggw8qFeaGWrVqydNPP609I+yjQAcQ7zJfekk5Dg4YMEB7JiAY4ydMUOZu7dq1ZUVRkfZcABAIBbpNFOgA4BwU6AAQXqXbtysnTRo0aKA9U7SgQAdCKz8/Xz744AO3/Px87ZlQdRToAOJd+/btlePg5ClTtGcCAvnp1KlKc7dXr17acwFAMCjQbaJABwDnoEAHgPBaUlCgnDS5++67tWeKFlYK9C+//BIA4hIFOoB4dujwYUlKSlL+Lvxm2zbtuYBAPB89cN5558neffu05wKAYFCg20SBDgDOQYEOAOH18aRJyomT7t27a88ULSjQASAwCnQA8WzhokXKMfD222/XngkI5ORPP1W6+vzZZ5/VngsAgkWBbhMFOgA4BwU6AIRX1pAhyomTV159VXumaGGlQF+5ciUAxKW//OUvFOgA4tZ/3n5bOQb26NFDeyYgEK4+BxDrKNBtokAHAOegQAeA8OrZs6dy8mT0mDHaM0ULCnQACIwCHUA869q1q3IM/ODDD7VnAvw5euyY3H333Tz7HEBMo0C3iQIdAJyDAh0Awuv+++9XTp58/sUX2jNFCysFelFREQDEJQp0APHql4oKadCggXIM/GrVKu25AH8+Gj1ambNJSUmyoqhIey4AsIIC3SYKdABwDgp0AAivxo0bKydQNm3erD1TtKBAB4DAKNABxKs1xcXK8e/GG2/keIeo9sOPP0qbNm2Uefvvf/9bey4AsIoC3SYKdABwDgp0AAifXyoq5Morr3SfPLnkkkvkyNGj2nNFi2AL9IsuukhWrFgBAHGJAh1AvBo9Zoxy/OvcubP2TIA/o95/X5mzycnJ3DUBQEyiQLeJAh0AnIMCHQDCZ9fu3ZWumtGdKZpQoANAYBToAOJVz549lePf0Dff1J4J8KX8++/lrrvuUuZs3759tecCADso0G2iQAcA56BAB4Dw8SyC27Rpoz1TNLFSoC9fvhwA4hIFOoB41aJFC+X490V+vvZMgC8js7OV+Vq3bl0pLinRngsA7KBAt4kCHQCcgwIdAMLn08mTlZMojz76qPZM0YQCHQACo0AHEI9Kt2+XhIQE97GvVq1acrCsTHsuwJsDBw9Ky5Ytlc/rAQMGaM8FAHZRoNtEgQ4AzkGBDgDh85+331ZOogwcOFB7pmhipUBftmwZAMSlP//5zxToAOLOtOnTlWPfPffcoz0T4Muw995T5mu9evVk/YYN2nMBgF0U6DZRoAOAc1CgA0D4PPvss8qJlNFjxmjPFE0o0AEgMAp0APEo86WXlGNf//79tWcCvNmzd6/cfvvt6henX35Zey4AqAoKdJso0AHAOSjQASB8Hn74YeVESt6cOdozRRMrBfrSpUsBIC5RoAOIR+3bt1eOfZ9Onqw9E+DN2++8o8zVBg0ayKbNm7XnAoCqoEC3iQIdAJyDAh0Awufuu+9WTqas/PJL7ZmiCQU6AARGgQ4g3nx/6JAkJSUpfwt+/c032nMBnnbt3i1NmjRRPqdfe/117bkAoKoo0G2iQAcA56BAB4Dwady4sXIypXT7du2ZoomVAr2wsBAA4hIFOoB4s2DhQuW416xZM+2ZAG+GvvmmMldvvvlmvuwBwBEo0G2iQAcA56BAB4DwSU5Odp9M+e1vfys/HjmiPVM0oUAHgMAo0AHEm/+8/bZy3OvRo4f2TICn7Tt2SKNGjZS5OjgrS3suAAgFCnSbKNABwDko0AEgPE6fOSOXXHKJ+2TKFVdcoT1TtKFAB4DAKNABxJuuXbsqx733P/hAeybA0+CsLGWeNm7cWLbv2KE9FwCEAgW6TRToAOAcFOgAEB579+1TTqjUr19fe6ZoY6VALygoAIC4RIEOIJ78UlEhDRo0UI57X371lfZcgNnX33wjf/nLX5R5+uZbb2nPBQChQoFuEwU6ADgHBToAhMf6DRuUEyp33HGH9kzRhgIdAAKjQAcQT1avWaMc82688UY5feaM9lyA2Wuvv67M09tuu012f/ut9lwAECoU6DZRoAOAc1CgA0B4LFq8WDmp0rFjR+2Zoo2VAn3JkiUAEJcaNmxIgQ4gbnw0erRyzHvooYe0ZwLMNm/ZUukuCe+8+672XAAQShToNlGgA4BzUKADQHhMnjJFOany5JNPas8UbSjQASAwCnQA8eSZZ55RjnlDhg7VngkwG/jyy8ocbd68uezdt097LgAIJQp0myjQAcA5KNABIDxyRo1STqxkZmZqzxRtrBToixcvBoC4RIEOIJ60aNFCOeZ9/sUX2jMBhvUbNki9evWUOTp8xAjtuQAg1CjQbaJABwDnoEAHgPDwfC7eu8OGac8UbYIt0M8//3xp06YNAMSl3/3udxToAOJC6fbtkpCQ4D7eXXnllXKwrEx7LsCQmZmpfCbfcccdzFEAjkSBbhMFOgA4BwU6AITHc889p5xcmfjxx9ozRRvPAv27PXtk85YtsqKoSBk7AMD/fDZ7trtAP3L0KAU6AMeYM3eucrxr2bKl9kyAoWTtWqlbt64yR3NGjdKeCwDCgQLdJgp0AHAOCnQACI8uXbooJ1fmzZ+vPVO0MQr0EydPugv0LVu3StHKldoLKgCIVrPz8mRbaakcLCujQAfgKH369FGOd3369NGeCTBkZGQo87N169Zy6PBh7bkAIBwo0G2iQAcA56BAB4Dw+Pvf/66cYFm1erX2TNHGXKD/8OOPsnffPvn6m2/kq1WrtBdUABCt5sydK9t37JCy8nJ3gf7zL79oP6YDQFX97W9/U453k6dM0Z4JqBCRVatXyzXXXKPMzw8+/FB7LgAIFwp0myjQAcA5KNABIDwaNWqknGDZuWuX9kzRxijQT/70k/x45Ijs279ftpWWypriYnn7nXfk9UGDpH///vLCiy/Kc716yTM9e8rTTz8tPQLo8MADcu1118nZZ58tN954Y8D3A0C0efrpp+WZnj2l1/PPy4t9+shLL70kgwcPlveGD5dVq1fLzl27pPz77+XosWMU6AAcYdfu3XL55Ze7/3auUaOG7Ni5U3suoEJEXnzxReXfdn//+9/lyNGj2nMBQLhQoNtEgQ4AzkGBDgDh8cc//tF9guWCCy6QY8ePa88UbYwC/adTp+TosWNysKxMdu7aJRs2bpQVRUXyRX6+zJg5U/776acyYeJEGTtunHw0erRXbwweLA/+859Sr1495eTWo4895vNnACBajR4zRsaOGycTP/5YPp08WT6bPVsWLlokX61aJVu2bpVvv/tODh0+LMeOH5fTZ85QoAOIedOmT1f+hktNTdWeCagQkaKVK6VOnTrK/Bwzdqz2XAAQThToNlGgA4BzUKADQHiYT7D8/ve/154nGv1SUSE///KLnDp9Wo4dPy7fHzoke/bula+/+UaKS0pk2fLl8kV+vsyZO1dmzJwp06ZPl8lTpigyX3pJ7rnnHrniiisq3eb4/PPPl3eHDav0MwAQ7aZMnSrTpk+XmbNmyZy5c2XhokWyoqhI1q1fL9t37JB9+/fLj0eOyImTJ+XMzz9ToAOIef3791f+juvXr5/2TECFiDz//PPK3GzXrp2cOHlSey4ACCcKdJso0AHAOSjQASD0fvjxR+Uky5/+9CftmaLVz7/8IqfPnHE/B/1gWZns2r1btmzdKmvXrZOVX34pS5ctk8VLlsjCRYtkwcKF8unkyfJ8797S7Pbb5ZxzzvH5nOCGDRtK/oIFABBzFixcKAsXLZIlBQWybPly+WrVKlm/YYN8s22bfLdnj/v27T+dOiVnfv5Zfqmo0H48B4Cq8Hz++dRp07RnApYtXy61a9dW5uaEiRO15wKAcKNAt4kCHQCcgwIdAELvuz17lJMsN998s/ZM0ernX35x38b92PHjcviHH+TAwYOy+9tvpXT7dtm8ZYts2LhRStaulfHjx8tjjz0m1//pTz5Lc7Ou3brJmuJiAIhJxSUlsnbdOtmwcaNs/fpr2b5jh+zZu1fKysvdV58bzz+nQAcQyzyff3755ZfLrt27tecCHn30UeXfFy1bttSeCQAigQLdJgp0AHAOCnQACL2tX3+tnGhp3ry59kzRyriN++kzZ+TkTz/J0WPH5PAPP0hZebns279fNm/ZIsNHjJD77rtPLklMDKo4NwwfPly2lZYCQMwp3b5dSrdvlx07d8qu3bvluz17ZP+BA1L+/ffy45EjcvzECeXqcwp0ALHM8/nnf/vb37RnAhYsXCg1a9ZU5mbuJ59ozwUAkUCBbhMFOgA4BwU6AITemuJiTgIGySh+jBL9p1On5PiJE7Lyyy/l5Zdflttuu81SaW743e9+J6tXr5aDZWUAEHPKysulrLxcyr//Xr4/dEgO//CD/HjkiBw7flxOnDzpLs+5+hyAE/Tr10/5O65///7aMwGdO3fm6nMAcYsC3SYKdABwDgp0AAi9wqVLlZMt999/v/ZM0cwo0c/8/LOcPnNGNm3eLBdddJGt4tzQpEkTOXL0KADEtKPHjsmx48fl+IkT7uL81OnTlOcAHKVNmzbK33HTZ8zQngnxbXZenlSvXt09J8877zyZNn269lwAECkU6DZRoAOAc1CgA0DozZ03TzkJ+PDDD2vPFAvMV6OPHTdO6tWrZ7tA79e/v5w6fRoAYtrpM2fcjNLcKM4pzwE4wc5du+Syyy5z/w1Xs2ZN2f3tt9pzIb516dJF+bdFt27dtGcCgEiiQLeJAh0AnIMCHQBCb8rUqcoJlyeeeEJ7plhhlEK/VFTIZ7NnS/PmzW0V6DNmznQXTYBZZmZm2HTv3l26du0q+w8c0L6dcCbzMVL38RoAQmHqtGnK33B333239kyIb5OnTJFzzjnHPScTExNl7rx52nMBQCRRoNtEgQ4AzkGBDgChN278eOVE4PPPP689U6xavmKF3HfffZbK81q1asmevXu1Z0d0qsqjAYK1prhY+3YCABALPJ9/npmZqT0T4tfpM2ekQ4cOypxMT0/XngsAIo0C3SYKdABwDgp0AAi9kdnZykmXAQMGaM8Uy7Zs3SqPPPJI0OXlfffdpz0zolckCvQvv/pK+3YCABALPOCuAcQAACAASURBVJ9/PnPWLO2ZEL/GT5igzMcrrrhCFi9Zoj0XAEQaBbpNFOgA4BwU6AAQekOGDlVOvLwxeLD2TLHOc0z9ee3117XnRfSKRIG+cNEi7dsJAEC083z++R/+8Af5bs8e7bkQn348ckTuvvtu5W+6Xr16ac8FADpQoNsUDwX6ttJSmZSbK4OzsiQ1NVWRkZEh2Tk5UlxSoj1nPEpLS5PU1NSQ3D5nUm6ue78WFBaGLXNxSYl7Pb7mjTlLOOaWOYPufRjM/uD3K3Io0AEg9AYOHKiceBn23nvaM8WyNcXFct555wVdXs7//HPtmRG9zHOlRo0aMnrMmCpr1qwZBToAABZ5Pv+8bdu22jMhfo16/31lPl5zzTXcVQhA3KJAt8nJBfqk3FxJSUkJ+uRcSkqKzM7L0547nqSnp7vHf1tpaZWWZezrxMTEsGYuKCx0Z/ZV1A/Oygr4nlBl0L0PfQn3GMA7CnQACL1///vfyt+MH370kfZMserEyZNy4403KuNZvXp1qV27tte/z6+55hr5/tAh7bkRvc466yz3fKlVq1ZIlvmPf/yDW7gDAGBRRkaG8vk5cOBA7ZkQn/YfOCB33HGHMh/79++vPRcA6EKBbpMTC/TikpJKxXlaWppk5+RIQWGh26TcXMnIyJDk5GTlvenp6VJWXq59O+LB7Lw897hn5+TYXs620lJl/4Uzc7wX6MUlJVJQWBjwqnIKdD0o0AEg9J588knlb8XcTz7RnilW9ejRQxnLatWqyZriYvl08mS55ZZbKhXonTp10p4Z0e3ss892z5crr7wyJMu8//77lXlYtHKl9u0EACDapaamKp+fsz77THsmxKd33n1XmYs33XSTrN+wQXsuANCFAt0mpxXoxSUlkpiY6P6AzMjICKoMLygsVIr0aL41ttMY456SkmJ7Gdk5Oe59F+7bhQdToG8rLXV/USMcX8bQWaAb/yAK9DsS7jGAdxToABB6Dz/8sHICZuasWdozxaIxY8fKBRdcoIzlq6+95n49f8GCSide33zrLe25Ed2qVavmni9/+MMfQrJMzwJ9RVGR9u0EACCa7di5U2rUqKF8qW3vvn3acyH+bN+xQ2699Vblb7nXXn9dey4A0IkC3SYnFejbSkuV8nxSbq6lny8rL1euXB+claV9m+KB+RZPdm/jbuy35OTksOcNpkCPZIZIrzvYAh16UKADQOh5lmn5CxZozxRrvvzqK2nUqFGlq8vLv/9eed+a4mJ58MEH3e9ZvGSJ9uyIbuYC/fe//31IltmhQwdlri5bvlz7dgIAEM2mTJ2qfHa2a9dOeybEp0FvvKHMxUaNGlX5saEAEOso0G1yUoFuvmLFanluKCsvV0p4PmDDr7ikpEpfWjDfvj0jIyPseSnQKdCjGQU6AIRemzZtlJMwy1es0J4plhw/cUL+7//+TxnDevXq+SzHT585I507dw5ZGQpnO+ecc9zzqmbNmiFZ5gMPPKDM16XLlmnfTgAAopnn889ffuUV7ZkQfzZu2iQNGjRQ5uJb//mP9lwAoBsFuk1OKdDNhWJaWlqVlmV+dnNVnsuN4Bm3cbdzBbl5f4X79u0VQoFOgR7dKNABIPRuv/125STM2nXrtGeKJUPffLPSs82HjxgR8OfmzJ2rPTui329/+1v3vLrssstCskzPAr1w6VLt2wkAQDTzfAzP7Lw87ZkQfzIzM5V52KJFC9mzd6/2XACgGwW6TU4p0M1/qFX1qvGy8nL3sqryXG4Ez/xNVasleFXKdzso0CnQoxkFOgCE3vXXX6+ciNm+Y4f2TLFi7rx58sc//lEZv/T0dPmlokJ7NjjDueee655bNWrUCMkyO3bsqMzZJQUF2rcTAIBo5fn889q1a8v+Awe050J8WbV6tVx33XXK33Ajs7O15wKAaECBbpMTCnTzLbyrevW5wVzIe3t9Um6upKamKrcM31ZaKtk5OZKeni6pqakBbyM/Oy9PMjIyJDU11S09PV0m5eZKWXm55cyz8/JkcFaWsry0tDQZnJVluZT23BZDRkaG7Xz+mG/jbuU27FZv/26MUVpamrJdg7Oygv52bDAFenFJiXvZVsZhUm5upTnhbf/ZKdCrsu3GfE9NTXU/4iAxMVFZjud8tzMGxrzzljHYOWxer/lnCgoLK/1+hGs+60SBDgCh53kbwB07d2rPFAt2f/uttGvXThm7Zs2acQU/QspcoF966aUhWWZaWpoyb309bgAAAFR+/vm9996rPRPiz7///W9lHv7tb3+TQ4cPa88FANGAAt0mJxTok3JzI37LdeO24UY5aM4QqNDNzslRnrPuS0ZGRlDFXnFJiaSkpARcnmehGGjb/ElMTLT1vHJ/jG2wciW5+cp1f3cemJ2X575S3Z/k5OSAV5UHU6BbLbgn5eYGnBPmbFaWH4ptD2ZOeM4HKxm3lZZWut1XqPZPML8fiYmJAb/wEiso0AEg9G666Sblc2PX7t3aM8WCvn37KuN2ySWXyMeTJmnPBWc577zzlL/pQrFMzwJ94aJF2rcTAIBo5fn881dfe017JsSXwqVLpXbt2so8HDtunPZcABAtKNBtckKBXpXbf9tlLtBn5+UpJXV2To4UFBZWKnTLysuVkzHJycmSkZEhBYWFbtk5OUqRmJKS4rdELy4pUa4IzsjIkNl5ecryzOtMTEz0O0bp6elet6WgsNB9xby5jE1PTw/ZmGbn5Fjej0YWf7faN88PY8zNY2Rsl7nA9lfShrpAN495YmKipKenV9qH5gJ4Um5u0MsP1bZvKy11/4yRJSUlRZm7nvM92Iyz8/KU9aelpbm30VdGf2W3eb3msfX8ffM2n51QolOgA0Do1atXTzkZ8+1332nPFO0mTJwoCQkJyrj17dtXey44z/nnn698SSMUy+zUqZMydxcsXKh9OwEAiFatW7dWPjfnzJ2rPRPiS48ePZQ5+I9//EN+OnVKey4AiBYU6DY5oUAPdLv1cDAX6MnJyZKYmBjwylhzmRfoNuXmUtFfiW5se6BivKCw0L08X7fU9iwefS2rrLxc2ZZQPQfcfCv+YG7jbr59u687D3huk78vI5SVlwd1FXwoC3RzwZ2WluY3n3lOmH8umJyh2nbznAt0a/ZgxsD8BZDk5GS/c9jzCyi+ym7zeg3+7pZg3naXy/+dDGIBBToAhN6f/vQn5XNlz9692jNFs+KSErntttuUMWvbtq3s/vZb7dngPOYCvXr16iFZ5oMPPqjM3y/y87VvJwAA0Wj7jh1y6aWXuj8zr7rqKjlw8KD2XIgfn3/xhdSoUcM9B88++2z576efas8FANGEAt0mJxXoVm79XVWet7QOVCKbr1IP9tbngZ4Lbi6cg7ly1nybeW9FpVGKBzuOxpW7oXrufIVYu417MLdvtzo3rJbjVSnQzfs32DE0/0yg5Ydj283LDUWBbuzvxMTEoJ9DbpToiYmJXve7Z4EezO+b1S9vRDMKdAAIvbp16yqfLXv37dOeKZp16NBBGa/zzjtP1q1frz0XnOmCCy5wz7WLL744JMv85z//qczhz7/4Qvt2AgAQjSZPmVLpyl/dmRBfHnnkEWUOPvTQQ9ozAUC0oUC3yUkFeqBCL5TMBXowtzE3ymarJb/5Sm9/t8gO9ipw42pfb6Wi1XE033I9VONq5TbugW7fXlZebukLBgYrV7VXpUA39q2V8thz7vlafri23co8CTQG5i90WMloLru9/e6Z12vl903HcSQcKNABIPSuu+465bN3/4ED2jNFq7HjxlX6sl/WkCHac8G5LrzwQvdcu+iii0KyTM8Cff7nn2vfTgAAolGfPn2Uz8xBb7yhPRPix8xZsyr9LTjrs8+05wKAaEOBbpMTCnTjKlZdBfrsvDy/7zVfNWz1GcvmstCz1DQXhcFe1T4pN1cGZ2V5zWy+HXwwhe620lIZnJUlg7OyLBXAwW6vvyuBgxnT4pISSU1NldTU1KCfqV4hEnBMQ1Ggmwtuq1c8l5WXK88Dj+S2m+dJVQt040pyO3eOMH/5wN96g/29qBD1sQyhmMu6UKADQOhdc801yonBg2Vl2jNFoz1798pdd92ljFWXLl3kyNGj2rPBuS666CL3fLvgggtCssyHHnpImcdz583Tvp0AAEQj8yPxXC6XLF+xQnsmxA/Px+48+uij2jMBQDSiQLfJCQW6Uej5uhI5HMwFeqDy2Mp7vfF3q3SjSE1MTAxY5Adivvo70PO4wymYYtV8+/ZQ5jQX8+Es0O3cPcDbGIXy6v9gtr1CQleg2/0CQYX4fxyB3bE1fk8j+SiIcKBAB4DQ++Mf/6icmCn//nvtmaKR511y6tSpI0sKCrTngrOZC/Tzzz8/JMvs3LmzMpfnzJ2rfTsBAIg2GzZuVD6Hr732Wvn+0CHtuRAfcj/5RH7zm9+4599ll10mX+Tna88FANGIAt0mJxXooSwTAzGfIAz0XqvPFve1fd4KS3ORaKwjOyfH0lXHhrLy8krfHE1PT5fZeXkRLdMDPau9QkLz/PVtpaVSUFjovirfXEqHu0C3Mn/C8fN2tz3QfAx2DMx3GrB6V4ZA+6CqBXokjyPhQIEOAKFXp04d5XPy0OHD2jNFm9Vr1siNN96ojNOAAQO054LzXXzxxe45d95554VkmZ4FelW/qAwAgBN9NHq08nnJs6cRKSdOnpR7771XmX9PP/209lwAEK0o0G1yQoFufk54pIpeK7d7ruqzlQMVewWFhe5C2SwxMVFSU1NlcFZW0IV6WXm5cnW3WUpKiqSnp8uk3NywjnOg25vbuSX+ttJSyc7JkbS0tEpfEjCkpqYqV+FHc4EezDPWw7HtVuazv4xVvQK/Qnzfbp4CnQIdAELtqquuUj43ObZW1qtXL2WMGjduLFu//lp7Ljhf9erV3fPut7/9bUiW2aVLF2U+fzZ7tvbtBAAg2nTv3l35vHx32DDtmRAfRo8Zo8y9pKQkWbZ8ufZcABCtKNBtckKBbi6+7JZxngoKC93P9/ZWPkdTgW6YnZcnGRkZPkvS5OTkoJ8JbS5dzc/bNktLS7N1pXsw/N3G3crt28vKy5UvWKSkpMjgrCyZlJsrBYWFUlBYWGkZTinQw7HtVuYzBboeFOgAEHq1a9dW/gb68cgR7ZmiyZy5c+Wyyy5Txui94cO150J8MBfo55xzTkiW+fDDDyvzeeasWdq3EwCAaPLTqVPSsGFD5fNyRVGR9lxwvu8PHVLuRutyueTFF1/UngsAohkFuk1OKNDNhZmd5yl7Yy4et5WWVno9kgW63VvAF5eUyKTcXElPT1dK8JSUFMtXkJeVl7u/VOBZ0Nu5BXcg5tu4e5agwd6+vay83P3elJQUr/vRm1go0M3jE8lttzKfw1mg+7sFPAU6BToAhNqVV16p/O1z9Ngx7ZmixZmff5Z//vOfyvi0b99efvjxR+3ZEH1Onzkjt956q9SpUydkPL/kG4qc3bp18/oF4lCoVq2abNq8Wfu+AACgKpYUFCifb7fccov8UlGhPRecb8TIkcrcu/7662VNcbH2XAAQzSjQbXJCgV4h4i6I7T5n3KysvNy9vJSUFK/vsVKgm6+YtpOnqgW8sU3mgjA9Pb1KY1RQWKgU6cEWtHb2gTmr+fbtgZ5FaP7igZUvDESiQDffLt3O7fADlb3h2nYr89HfGJhv0x/sXRGC3QcU6BToABBqf/jDH5STNMdPnNCeKVp43j7x/PPPl8lTpmjPhejlOWdCLRQZw1mg9+jRQ/s+AACgqoa++aby+fbUU09pzwTnO33mjFxzzTXK3Mt86SXtuQAg2lGg2+SUAt1cUlf1imhzkZadk+P3PcGU2uarha3e8tzf88An5ea6b8kd7PJ8PS9+W2mp+5b1wZbh5quAQ3Xlv7esiYmJlfaz+b/5EmgfBvq5cBbo5tcDfRHAG/OXFyK57RUSmgK9QoK/k4A3/m7jT4FOgQ4AoVazZk3lJM3Jn2Lz7+VQ+27PHrnzzjuVsXn88ce150L08/XIKacX6JdccokcOnxY+/gDAFBVDzzwgPIZN278eO2Z4HxDhg5V5t2f//xn2bxli/ZcABDtKNBtckqBvq20VLkK3c5VvZ7LSUxM9LkcKwW6uQS3euW3v/LdSpls8FUumjNaKV1DcXW8L7Pz8iqVzEbpGmgc7Zao5nWGs0CvkP/dNcHq2Jm/uOBt+eHcdiv7PNAYmEtwq3cw8Fe+U6BToANAqHk+3/unU6e0Z4oGbwwerIzL1VdfbevRLIg/y1esiOoCvXfv3lW+tfzvf//7StmGvfee9rEHAKCq9u7bJ1dddZX78y0hIYESE2F36PBhqVGjhvK31X/eflt7LgCIBRToNjmlQK8QtQCzU+iWlZcrV0P4K5KtFOgVol75HexV6ObbmHtbj7lcD/YqZvOtwz1LS/Mzs4MdM2+3WQ8l8/Kt3L7d/N5gvxBgfm54JAp085ywcrLZKLB9LT+c225ef1ULdPMXAaxchW7+Pfc2bhToFOgAEGqeJ2pOnzmjPZNuq1avlnr16injkpmZqT0XYof5b2GXyyWNGjVy1Mn3p556Stm+1q1by779+7XnAgCgqqbPmKF8xv31r3/VngnO169fP2Xe3X777bJr927tuQAgFlCg2+SkAr1CRNLS0twfpCkpKZZuR24uzwMVwlYLdM/nqge6Qt6zzPdVulu56t5cknp7Vry5XA+meDW/v6q3zffFfBt3q1fcB3qOvb/xjkSB7nm3g2C+WGEeD3/LD9e2mzNUtUCvELW0DmYOmb804qt0p0CnQAeAUPvd736nfE7+/Msv2jPp9uyzzypjcuutt8rWr7/WnguxY9ny5XLttdcq86hfv37ac4XCjJkzpXr16sq2cWtbAIBT9O3bV/mM69+/v/ZMcLaly5ZJnTp1lHk3Mjtbey4AiBUU6DY5rUAvKy9XSvTExEQZnJXls5w0nv1tLiSDuZraaoFeIb9eGWwuTCfl5notvSfl5ipXA/srFs233U5OTvZ5ZXZBYaFSkvp6n/k9GRkZXr+AUFZerpSNVq5Yt8pchlrZP+Z9ZOwnb9viuf9TUlLcYxDuAt3Y157FtbecBYWF7iu/ExMTlS8vRHLbzcv294gDK2NgvvooLS3N6+/qttJS5X3+voRCgU6BDgChVqtWLeXzWnce3fLmzJFLL71UGZPhI0Zoz4XY8/IrryjzqHbt2rJw0SLtuari+IkT0qFDB2W7unTpoj0XAAChcscddyifczNnzdKeCc7meWeftm3byo9HjmjPBQCxggLdJqcV6IbsnBylFDcKv9TUVDdvrwd7y2s7BXqF/Fqim8txoww0MnnmCebW7J4lrJHL23Yaxb2vZXm7Gjk5Odm9LM/XUlNTbT9vPlie4xXsLfArpPKtIc3b4rn/09LSpKy83L0fUlJSpKCwsNJ4hbJAr5BfvwThmcVXTmP/Wb1FfKi23XPbPH+n7I6B+Xnonsv13P9GVl/LokCnQAeAUKtdu7byWRTPJ2tOnzkjnTp1Usbj3nvvlR9+/FF7NsSeHTt3SosWLZT59H//93/ac1XFqPffV7anZs2aMm/+fO25AAAIhfUbNshFF13k/pxLSkriESUIK8/zpmeddVbY7oQKAE5FgW6TUwv0Cvm1DM7OyalU+norm31dDe6L3QLdMCk312eu5ORkGZyVZSmPcYWuZzFqXqavK8qt5jNKzEj9sWIuV73dej6Q2Xl5lb6cYC5q09PTlaLVfFW/t0I11AW6MVcHZ2VVKos956nx5YFglx/qbfe2TwyedwawOgaB5nBaWlpQhTgFOgU6AISa522mD5aVac+kS+4nnyhjccEFF8jkKVO050Ls+uDDD5U5Va1aNZn48cfac9mxfccOuf3225Xt6d27t/ZcAACEykejRyufcx07dtSeCc720EMPKXOuc+fO2jMBQKyhQLfJyQW6p+KSEikoLHQLtkz2ZltpqRQUFlq6GtoXc6ZQXM3tuZ1VWVZZeXnIxiwUGao63sFui7F/vY2hOY+v/WV+T1XH3FtWO8sPxbZbGYeqjIE5g9V9Hsz+CbTOSMzrcKFAB4DQu+mmm5STNt/t2aM9ky533XWXMhadOnXSngmx7dTp05XuatCmTRvZf+CA9mxWed6Svn79+iH59yIAANGie/fuymfd0Dff1J4JzvXxpEnym9/8RrkYKG/OHO25ACDWUKDbFE8FOgA4HQU6AISe5115Srdv155Jh9l5eXLuuee6xyEhIUHyFyzQnguxL2/OHKlRo0ZMn5BfUVQk1113nbINQ4YO1Z4LAIBQ+enUKWnYsKHyWbekoEB7LjjT4R9+kLvvvluZbz169NCeCwBiEQW6TRToAOAcFOgAEHrNmjVTTtxs2rxZeyYdHnvsMWUcunXrpj0TnKNXr17K/GrQoEFMXb391FNPKflbt27NM2EBAI6ypKCg0mf1yZ84j4zwGDFypDLfrr76alm2fLn2XAAQiyjQbaJABwDnoEAHgNC78847lZM3sVTqhcqSggLlCuGzzjpLps+YoT0XnKO4pETq16+v/K49//zz2nMFY8bMmVK9enUl+7jx47XnAgAglIYMHap81j3++OPaM8GZduzcKU2bNlXmW79+/bTnAoBYRYFuEwU6ADgHBToAhJ7nrQOLVq7UninSPK8Ovv/++7VngvMMffNNZZ5ddtllMmfuXO25/Dl+4oR06NBByd2lSxftuQAACDXPz7sPPvxQeyY40+uDBilzrWHDhrJh40btuQAgVlGg20SBDgDOQYEOAKF3//33x/WzHtcUF8vVV1+tjMGEiRO154Lz7D9wQNq0aaPMtQcffFBOnzmjPZsvo95/X8lbs2ZNmTd/vvZcAACE0p69e+Wqq65yf96df/75snbdOu254DzFJSVy4403Kn9fZQ0Zoj0XAMQyCnSbKNABwDko0AEg9P75z38qJ3C+yM/XnimSMl96Sdn+1NRUOXb8uPZccKaPJ02SatWqKXPuw48+0p7Lm+07dsjtt9+uZO3du7f2XAAAhNq06dOVz7uWLVtqzwRneuGFFyrNtW+/+057LgCIZRToNlGgA4BzUKADQOj961//Uk7izM7L054pUraVllZ6LvXI7GztueBsnr9zLVu2lF27d2vP5enlV15RctavX1+KS0q05wIAINT69u2rfOa98MIL2jPBeRYvWSK1atVS5tqo99/XngsAYh0Fuk0U6ADgHBToABB6Tz75pHISZ+q0adozRYrnM6lvu+022bd/v/ZccLaFixYpt4l1uVzy6muvac9ltqKoSK677jol45ChQ7XnAgAgHO644w7lM2/ylCnaM8F5Hn/8cWWetW/fXo4eO6Y9FwDEOgp0myjQAcA5KNABIPSee+455UTOpNxc7Zki4cDBg9K0aVMKQmjRr18/Ze7VrVtXVhQVac9leOqpp5R8rVu35sslAABHWr9hg1x00UXuz7wrrrgiKu8Mg9g2Y+ZMZZ5Vq1ZNPvnvf7XnAgAnoEC3iQIdAJyDAh0AQs/zlpVjxo7VnikSckaNUrb7pptukm+2bdOeC/Fhy9at0rhxY2UOPvXUU9pzVcivJ3irV6+uZBs3frz2XAAAhMOHH32kfObde++92jPBWU6fOSMdO3ZU5tnDDz+sPRcAOAUFuk0U6ADgHBToABB6AwcOVE7m5IwapT1TuJ04eVLatGmjbHdmZqb2XIgvw0eMUObgxRdfLNOmT9ea6fiJE9KhQwclV5cuXbSPFQAA4eJ5W+3XBw3SngnOMnbcOGWO1ahRQ+bNn689FwA4BQW6TRToAOAcFOgAEHpvDB6snNB5d9gw7ZnC7eNJk5Rtvvrqq2VNcbH2XIgvR44elfvuu0+Zi/fdd58cOXpUW6ZR77+v5KlZsyYneAEAjnXyp5+kYcOGymffF/n52nPBOQ6WlUlqaqoyx5555hntuQDASSjQbaJABwDnoEAHgNB7+513lBM6Q998U3umcHvggQeUbe7Vq5f2TIhP06ZPl4svvliZjyNGjtSSZfuOHXL77bcrWXr37q19jAAACJfFS5Yon3s33HCD1i+ywXneefddZY4lJyfLiqIi7bkAwEko0G2iQAcA56BAB4DQG5mdrZzUee3117VnCqc1xcXK9larVk2+/uYb7bkQv5566illTt56662y9euvI57j5VdeUXLUr19fStau1T4+AACEy5ChQ5XPvk6dOmnPBOf4Zts2ady4sTLHBgwYoD0XADgNBbpNFOgA4BwU6AAQeqPHjFGfBf7SS9ozhVOfPn2U7e3cubP2TIhvRStXSt26dZV52b9//4hmWFFUJNddd52SYcjQodrHBgCAcLrrrruUz77RY8ZozwTnGPjyy8r8uvnmm2XT5s3acwGA01Cg20SBDgDOQYGOSJqUmyupqalBS09Pl8FZWVJQWKgtc3FJiaSnp7szTcrNrfS68Zru8UX0mDptmnJip0ePHtozhcvhH36QW265RdneTydP1p4LeO3115V5mZSUJIsWL47Y+j2vgm/durXs279f+7gAABAu20pLpWbNmu7PvgsvvFCKS0q054IzfLVqVaUvSL751lvacwGAE1Gg20SBDgDOQYGOSBqclaX8Y9eK5OTkSuV1uBUUFlbKMTgry+d7dI8vokf+ggXKvOnSpYv2TOEyecoUZVtvueUWOXT4sPZcwK7du6VVq1bK/HzkkUcisu4ZM2dKQkKCsu5x48drHxMAAMJp/IQJymffXXfdpT0TnOO5555T5tcdd9whe/ft054LAJyIAt0mCnQAcA4KdESSuUAvKCwMKDsnR9LT05V/JKenp0csb1pamru8n52XJwWFhZWuoKBAdxbjbgJVvVLmq1WrlHnbtm1b7dsWLp6/o3379tWeCTB8NHq0Mj/POeecsH8Z6/iJE9KhQ4e4+RINAACGJ598Un2MUWam9kxwhi/y85W7G7hcLvngww+15wIAp6JAt4kCHQCcJKVpAQAAIABJREFUgwIdkWQu0K383LbSUklJSVHK90jkNdY3Oy/P53vKysvdhb/u8UXo9nlV9+c327YpJ3eaN2+ufdvCYcfOnXLttde6t/Oss86S/AULtOcCDGd+/lkeeugh5ffx73//f+zdeXwU9f3H8e2voFQxkGrVWihgPBCUw6JySqwKeCCHyKGiSIVC5dSoEBJsRUFAWwXk8gIRgghyXyrhCPeZIBBukPsIyh1IgM/vj3bG/W72nOzOd3fy+uP5aM3OfL+f73cms+H73pl9XI4dPx6xPkeNHq30d9NNN8m8+fO1zwUAAJF07vx5qVatmvIeOHfePO11wRnat2+vnFvNmjWTc+fPa68LAJyKAN0iAnQAcA4CdNjJaoB+Rf4bVMfHx4vL5ZJWrVrZUi93lhc94QrQjx0/rizwVK1aVfvYIuGTTz8t8B3PumsCPM2dN6/AHUsf/PvfEelr9549Uq9ePaWvpKQk7XMAAECkeX6F0d133y2nTp/WXhdi3zeTJ8vVV19tnltXX321TPrmG+11AYCTEaBbRIAOAM5BgA47FSZAvyIiycnJ4nK5JD4+3pZ6CdCLnnAF6Bfz8uTaa6812ytXrpz2sUVCmzZtlIXSgYMGaa8J8CYpKUk5V6tVqyZZGzeGvZ+3+/VT+qlSpYpkZmVpHz8AAJHm+R7YsWNH7TUh9p3PzZXmzZsr59ZLL72kvS4AcDoCdIsI0AHAOQjQYafCBuiF3T9UBOhFTzi/JuCWW24x2ytdurT2sYXbhsxM+cMf/mCO8YYbbpD1GzZorwvwJmvjxgKPlQ33neErVq6UO+64Q+lj0ODB2scOAIAdHn/8ceU98PMvvtBeE2LfpG++Uc6rYsWKyfYdO7TXBQBOR4BuEQE6ADgHATrsZGeAfjwnRyakpUnnzp2lYcOG0rBhQ2nVqpWMGDlSdu7a5XO/5ORkc3ujL+O/GzZsKBPS0pTtN2Rmmq95tuXttZ27dsl7AwcqbSYnJ/v9nnVfdu7aJSNGjpRWrVqZbXXu3FkmpKXJ8Zwcv/t6q21JRkaB2t4bONDrfB3PySnQd3JycsjB84bMTMvzEa75nZCWVuCY16hRw+cxD9Zdd92lLPY47fo6+P33lfG1bt1ae02APx/8+98Fvps8nN/N+sorryjtP/roo3L4yBHt4wYAINI2b9kipUuXNt8Dr7/+etm6bZv2uhDbftq3T+rXr6/8fdWjRw/tdQFAUUCAbhEBOgA4BwE67BSuR7gnJCT43W5CWpr5fem+JCcne93XPUT15r2BA5Xtl2Rk+ByT+2vHc3LM+n1JSEiQDZmZIc2FL/Hx8X6DX8/aAo3bva1A89u5c+eA9QfTZ6D5CNf8up+XwRzzYNWsWVNpZ8/evdp/B8PpscceU8b3yaefaq8J8Od4Tk6Bu+Oee+45uXT5cqHbnjZ9upQqVUppe+yXX2ofMwAAdvj0s8+U98DGjRtrrwmxr/+AAcp5Vbp0aTl0+LD2ugCgKCBAt4gAHQCcgwAddipsgJ6QkBAwoO3cubMSmI4YOVKWZGTIkowM84504/VWrVoV2H9DZqa5vbGd8d9LMjIK3I0dbIBeo0YNM9g27ohekpEhs2bPluTkZDOQjo+P93uH/PGcHLMt4+74CWlpZn0jRo5UgukRI0d6bce9NmN7ozb3+XJvy/iZe1DuPg73ufUXOm/IzFQCePd2jLvgjWMdHx/v8672cM3vzl27Chxz9/PG3/Hwp1GjRsqCj5O+B3nhokVSvHhxc2x33HGH7P3pJ+11AYGkTZwoV111lfK7WdhHzJ7PzZUWLVoobbZt21b7WAEAsMvf/vY35X2w/4AB2mtCbFu7bp1UqlRJOa/6vfOO9roAoKggQLeIAB0AnIMAHXYqTIDuHs76CjRHjBwZMDi+Iv8NXo1A1V/QG0ytwQboRsjr69Hqx3NyzNDYW7BvaNWqVcBg2XMuvG3nWVurVq181mb02bBhQ4mPj5caNWr4vDPc6NfXUwLcx1mjRg2fx/J4To55zOPj473WFon59TdnoTLmzbBo8eJCtxktUlJSlLH94x//0F4TEKyXX35ZOX//+te/yr79+y23N2r0aKW9m266SebNn699nAAA2OGXkycLBJ1O+rsXevTs2VM5p+rVq+e4J3oBQDQjQLeIAB0AnIMAHXayEqAvychQ7pD29Vjy4zk5QYXihg2ZmQED+XAG6AkJCQG/l9z97u5AfQUT8PoLs0OpzTOoDvSYeX/bGeeAr1DckxFCe3vqQLjn1732cAToHTt2VOZt+owZhW4zGpw5e1Zq1aqljG3Kt99qrwsI1uIlS6R8+fLKOfxu//6W2tq9Z4/Uq1dPaSspKUn7GAEAsMvsOXOU98H77rtPLublaa8LsWvuvHly4403KufVyFGjtNcFAEUJAbpFBOgA4BwE6LCTe4DesGHDgNz/wdywYUO/wa3RdqDvR3dn3OHs6271cAbo/r6P3HA8J8dv+GzMSTDfMW4w7rr2bC/U2oxtg+nbqNMzhHb/kEMwfV6R/z5e3QjcIz2/7uMMR4D+xhtvKOfwl+PGFbrNaDB12jRlXA888ICcPnNGe11AKPr27aucxxUrVpRVq1eH3M7b/fop7VSpUsVRX9cAAEAgqampyntht27dtNeE2Pb8888r51Tz5s3l7Llz2usCgKKEAN0iAnQAcA4CdNjJPUAPlb9HjF8RMb8D29+j2z3Nmj3bDOe9vR7OAD2Yu63d+/QWPgd7B7i75ORkr3flu9cWzHd8hxJU+wrQjfn2Fob7Yxxbz/bCOb/Bvh6Kd959VzmHhwwdWug2o0GXLl2UcaWkpGivCQjV9h07pHbt2sq53KVLl5DaWLFypdxxxx1KG4MGD9Y+NgAA7PTwww8r74VpEydqrwmx68tx45TzqWTJkjztCgA0IEC3iAAdAJyDAB12cg/Ql2RkBDRi5EjlTnR/33FtJVz2F367t2m1jUDt++vTV1gcavhszLnnhwRCrS2UYNk4Zp4fZjBq8fcd5P7a8/chgMLOr5VxBjJ02DBl8affO+8Uuk3d8vLz5YYbblDGtSU7W3tdgBXDR4xQzuVSpUrJtOnTg97/lVdeUfZv0KCBHD5yRPu4AACwy4bMTLnmmmvM98IyZcrIT/v2aa8LsenosWPSqFEj5e+rTp06aa8LAIoiAnSLCNABwDkI0GEnK9+BfkXU7672doe5e5AazKPhDcadzbEQoLt/d3goYzQe4a4jQPcMvI2fJyQkhDQGX99tH+0B+rivvlIWf15//XVbf98iYfmKFcqYatSoob0mwKqz587J008/rZzTTz/9dFCPCJ02fbqUKlVK2Xfsl19qHxMAAHb6ePhw5b2wZcuW2mtC7Prg3/9WzqcKFSpIxtKl2usCgKKIAN0iAnQAcA4CdNjJaoB+RX59jLe3x627B6lWeeszGgN0q6IpQLcq1gL0GTNnKvV36NDBtt+1SOn71lvKmPr06aO9JqAwpk2fLqVLl1bO6+EjRvjd53xurrRo0ULZp23bttrHAgCA3dq2bau8H/7nww+114TYtGnzZvnLX/6inE+pqana6wKAoooA3SICdABwDgJ02KkwAbq/fXfu2qUEn1Z4ezR8NAXoxl34NWrUsDzGwtQWjgC9c+fO4nK5pHPnzpbq93w8f7QH6OkLFyoLQK1bt7b19y0SPD8EMWPmTO01AYXVtWtX5byuXbu2bN+xw+f2o0aPVra/6aabZP5332kfBwAAdjpy9Kjcdttt5vthsWLFZOWqVdrrQmxKTk5W/r66//77Zeu2bdrrAoCiigDdIgJ0AHAOAnTYKVIB+hWx9h3ogURTgG71O9Ct1B1KXd74CtCtfgd6uMYQzDjCGaBv/PFHZRHor3/9a9jOTR22ZGcrd+pWqFBBjh47pr0uoLBWr1kjd911l/L72rdvX6/b7t6zR+rVq6dsm5SUpH0MAADYbeq0acr7Yb169bTXhNi0cNEi+fOf/6ycTx8NGaK9LgAoygjQLSJABwDnIECHnQoToAcKS41HvHv7jvRA9SQkJHh9PZoC9OM5OZY+JGCE2Z07dy5UbeEI0GfNnm3pQwBG3xPS0iI2v1bGGciRo0flN7/5jdlm5cqVC92mTl+MGaMsarVp00Z7TUC49B8wQDm/y5cvL4uXLCmw3dv9+inbValSRTKzsrTXDwCA3d544w3lPfHNN9/UXhNiU4cOHZRz6YknnpATP/+svS4AKMoI0C0iQAcA5yBAh53CFaB7CzdHjBzpNwz3JiEhwWvQa4imAP2KiLRq1cprGO6L56PtC1NbOAL0KyISHx/vNQz3xXh0fXx8fIHH7Ed7gH5FRG666SazzT/84Q9y6fLlsLSrQ6dOnZSFLb7jEk5y4OBBefjhh5VzvEOHDso2K1aulDvuuEPZZtDgwdprBwBAB88nskybPl17TYg930yeLCVKlDDPo+LFiwf9b0UAQOQQoFtEgA4AzkGADjtFMkA/npNjhrPBBMzG93F7C2YN0Ragu7cXaFHheE6OeVd+w4YNC11buAJ04xyIj48PeCf9hsxM85h6aysWAvQqVaooC4uHDh8OS7t2y71wQapXr66MZfmKFdrrAsJpzNixyjl+9dVXy8SvvzZff+WVV5TXGzRoIIePHNFeNwAAdlu5apUUK1bMfE+8/fbb+WofhOzU6dPStGlT5e+rl156SXtdAAACdMsI0AHAOQjQYafCBOj+7qY2GI8IN0Jjb9ttyMw0A16XyyWzZs/22We0BehXRCQ5OdncpnPnzrJz1y6v82DcXR8fH+91G10B+hX59XH78fHx8t7AgQU+wHA8J0dGjBxphuc1atQIee6tjiOY8yIUjzzyiLIgFMrj96PJosWLlXHcf//9cvnKFe11AeHWqFEj5VyvVq2a5OXny+o1a5Sfu1wumTN3rvZ6AQDQ4T8ffqi8J7744ovaa0LsGT5ihHIe3XLLLfLDggXa6wIAEKBbRoAOAM5BgA47FSZAvyK+vwvb3YS0NDN4NULahg0bSsOGDc1Q2fh5oLu4ozFAvyJqiO5y/fex9cYY3ceekJDgM7DVGaAfz8lRPsRghOTGGNx/3rBhQ59PCIjE/BrhvtG3weo5/+yzzyrjmf/dd5bb0sn9d9flcknXrl211wREwpbsbOWOOpfLJcNHjJC6desqP2vUqJH2WgEA0MX4ainDiJEjtdeE2LJr926pU6eOch698cYb2usCAPwXAbpFBOgA4BwE6LDThsxM89HpVvavUaOGJCQkSHJyst87eXfu2iWdO3dWwmT34NzXndueojVAN9r2XLhyD8693dldmNrCGaAbJqSlKYG1Z6Ae6AMOkZjfDZmZygctjDv9rZ7zPXr0UNoa99VXltvSqXnz5o4YBxCMpKQk5Xx3/15Ol8slxYoVky3Z2drrBABAh33790vZsmXN98WSJUtK1saN2utCbPnX228rf19VrVqV8wgAoggBukUE6ADgHATo0MFfsOuPe+gdbBs7d+2SJRkZsiQjI+THZxv7BRqLr+38vRaoz1DmaENmprlfMB8MsFJbKHUZ9QRbi3v7oYw9kvMb6nz60n/AAGVh6P0PPihUezr8tG+f3HLLLeYYrr/+etm+Y4f2uoBI+fmXX+SGG27w+uEel8slXbp00V4jAAC6TPz6a+V9sUGDBtprQmxZuWqV3H777cp5NGjwYO11AQB+RYBuEQE6ADgHAToARM6nn32mLAy9+eab2msK1deTJiljePzxx7XXBETa6E8+8Rqely5dWn7+5Rft9QEAoEuXLl2U98a+b72lvSbElq5duyrn0KOPPiqHDh/WXhcA4FcE6BYRoAOAcxCgA0DkzJg5U1kcateunfaaQvXaa68pY/jnv/6lvSYg0vLy86VatWoFAvQhQ4dqrw0AAF1yL1yQ++67T3lvnDd/vva6EDtmzpolpUuXVs6hMWPHaq8LAKAiQLeIAB0AnIMAHQAiZ+WqVTF/93adOnWUMcydN097TYAdlmRkKOd+xYoVJS8/X3tdAADo8t333yvvjdWqVZPTZ85orwuxIS8/X1q3bq2cQ88++6xcunxZe20AABUBukUE6ADgHAToABA5u/fsURaIatSoob2mUKxes0Z++9vfmvXfeeedPL4aRYr7Iu+MmTO11wMAgE5933pL+du2a9eu2mtC7Pj8iy+U8+f666+X2XPmaK8LAFAQAbpFBOgA4BwE6AAQOefOn5frrrvOXCQqW7as9ppCMWToUGWR64UXXtBeE2Cnffv3S8mSJSUxMVF7LQAA6Pbwww8rfxt+PWmS9poQGw4eOiR//etflfOne/fu2usCAHhHgG4RAToAOAcBOgBE1m233WYuEl199dUxdQe35yMWR3/yifaaALv1HzBA1m/YoL0OAAB0WrlqlVx11VXm34W33XabHDx0SHtdiA0DBw0q8NU4q9es0V4XAMA7AnSLCNABwDkI0AEgsmrXrq0sFm3dtk17TcFyD/9dLpds37FDe00AAACw3/sffKD8XdiuXTvtNSE2ZGZlyT333KOcP/3eeUd7XQAA3wjQLSJABwDnIEAHgMhq2rSpsli0eMkS7TUFY8fOnVKiRAmz7oSEBDmfm6u9LgAAANjP82/aTz/7THtNiA2vv/66cu48+OCDsmfvXu11AQB8I0C3iAAdAJyDAB0AIqtjx47KgtE3kydrrykY06ZPV+p+6qmntNcEAAAA+23JzpYbbrjB/LvwpptuiqmnKkGf73/4QW6++Wbl3xWjRo/WXhcAwD8CdIsI0AHAOQjQASCyUlNTlQWjj4cP115TMN7t31+pu3fv3tprAgAAgP1GjR6t/F3YokUL7TUhNjz55JPKuVO3bl3tNQEAAiNAt4gAHQCcgwAdACJr+IgRyqJR37fe0l5TMJ5//nml7i/HjbOt78tXrhRw6fJlACiyPK+Jut8jABQtL7zwgvJ34X8+/FB7TYh+X44bJ//3f/9nnjclS5aUb6dO1V4XACAwAnSLCNABwDkI0AEgsiZPmaIsOLZv3157TcGoXr26Uve69esj3qdnYJ5/6VIBefn5AFBkuF//vIXput8rADjf/gMHpEKFCubfhNdcc42sXbdOe12Ibnn5+VKxYkXl3xPPP/+89roAAMEhQLeIAB0AnIMAHQAia9Xq1crC0aOPPqq9pkC2bd8uV111lVnz7bffLhcuXoxYf56heV5+vlzMy5MLFy/K+dxcOZ+bK+fOnweAIul8bq7kXrggFy5elIt5eWawboTput8zADhb2sSJyt+yDRs21F4Tot+A995Tzpvbb79dli1frr0uAEBwCNAtIkAHAOcgQAeAyDp0+LAUL17cXDy68847tdcUyNRp05QFryZNmkSsL8/w/GJenuReuKD0DwD41bbt2wnRAdjmlVdeUa5Bb/frp70mRLfVa9ZIpUqVOG8AIIYRoFtEgA4AzkGADgCRl5CQYC4eXXPNNXLs+HHtNfnzzrvvKgteycnJEevLPTy/cPGinDt/Xk6fOaM9oAKAaLVp82Y5n5srF/PyJP/SJR7nDiBiTp0+LVWrVlWuQQsXLdJeF6Jbt27dlHMmMTFR9v70k/a6AADBI0C3iAAdAJyDAB0AIi8xMVFZRIr274189tlnlXq/Gj8+Yn1dvnLFvPP83Pnzcur0ack5cUJ7QAUA0SozK0vOnD0ruRcuSF5+PnehA4iY2XPmKNef2rVry6XLl7XXheg1bfp0KV26tHLefPrZZ9rrAgCEhgDdIgJ0AHAOAnQAiLy2bdsqi0hTp03TXpM/1apVU+pdv2FDxPq6dPmy5OXnS+6FC3L6zBnJOXFCDh46pPRfrFgxKVeuHAAUSSVKlFCuiWvWrpWff/lFzp0/LxcuXiRABxAxvXv3Vq4/b775pvaaEL3OnD0rTz/9tHLOPPvss5KXn6+9NgBAaAjQLSJABwDnIEAHgMjr06ePspA0ZOhQ7TX5snXbNuU72++44w65mJcXkb6Mx7cbd5///MsvcvjIEdm1e7cyX6VLl5YLFy4AQJH04IMPKtfEZcuXy7Hjx+X0mTOSe+GC+Rh33e8fAJynXr16yvVnxsyZ2mtC9Pp4+HDlfLnxxhtl7rx52usCAISOAN0iAnQAcA4CdACIvBEjRyqLSa+//rr2mnyZ8u23Sq3NmjWLWF/G49svXLwoZ8+dk+M5ObJv/37J3rqVAB0A/sczQF+0aJEcOnxYTp46JefOn5f8S5d4pDKAsFuSkaFce+655x7WC+DT1m3bpGbNmso5k5SUpL0uAIA1BOgWEaADgHMQoANA5M2aPVtZTGrdurX2mnx5u18/pdaUlJSI9WUE6Mbj248eOya79+yRrI0blRpKlSolubm5AFAkeQbo3//wg+zbv19O/PyznD13zvwedN3vHwCcpf+AAcq15x//+If2mhC9PJ+4Vb16dcnauFF7XQAAawjQLSJABwDnIEAHgMjzDIRr166tvSZf2rRpo9Q6fsKEiPVlBOjnc3Pl1OnTcvjIEdmxc6esW7+eAB0A/sczQJ83f77s2btXck6ckDNnzxKgA4iIxx9/XLn2TEhL014TotOC9HT585//rJwvH/z739rrAgBYR4BuEQE6ADgHAToARN4vJ09KXFycuaBUtmzZqP2+2ipVqiiLX5lZWRHryz1AP3nqlBw8dEi2bd8uq1avLhCgnz9/HgCKJM8AffacObJr9245npMjp8+ckYt5eQToAMIqMytL+du1QoUKsm//fu11ITq99NJLyvvUE088IcdzcrTXBQCwjgDdIgJ0AHAOAnQAsEflypWVhaW9P/2kvSZPW7Kz5be//a1ZY8WKFSX/0qWI9eceoP9y8qQcOHhQtm7bJitXrSJAB4D/8QzQZ82eLTt37ZJjx48ToAOIiKHDhinXnbZt22qvCdFp3FdfKf9+KFGihEz8+mvtdQEACocA3SICdABwDgJ0ALDHY489pixELsnI0F6Tpzlz5yo1PvnkkxHtzwjQz50/bwbo2Vu3yoqVKwsE6OfOnQOAIqlevXrKNXHmrFmyY+dOOXrsmJw6fVou5uVF9MNOAIqe1q1bK9edUaNHa68J0efQ4cPSoEED5Vzp0KGD9roAAIVHgG4RAToAOAcBOgDYo2PHjrZ9t7hVHw8frtSYlJQU0f48A/T9Bw5I9tatsnzFCgJ0APgfAnQAdtq1e7eUKVPGvObccMMNsiU7W3tdiD7vDRyovD/deuutUfkhYQBA6AjQLSJABwDnIEAHAHu83a+fssA04L33tNfkqXfv3kqNH370UUT7CyVAP3v2LAAUSZ4B+oyZMwnQAUTM2C+/VK45zZo1014Tos+atWsLfEXVP//5T+11AQDCgwDdIgJ0AHAOAnQAsMcXY8YoC0yvvPKK9po8Pf/880qN306dGtH+CNABIDACdAB28nxq0vsffKC9JkSf7t27K+dJ3bp1ZeeuXdrrAgCEBwG6RQToAOAcBOgAYI8F6enKItNTTz2lvSZP9evXV2pcs3ZtRPsLJUA/c+YMABRJBOgA7HI8J0fuuusu83pz9dVXy6rVq7XXhegyfcYMiY+PV96bRo0erb0uAED4EKBbRIAOAM5BgA4A9ti+Y4eyyFStWjXtNXm69dZbzfpKlCghR48di2h/BOgAEBgBOgC7TJ02TbnePPLII9prQnQ5e+6ctGjRQjlPWrZsKbkXyAcAwEkI0C0iQAcA5yBABwD7lChRwlxoKlasmPZ63B06fFiKFy9u1nf77bdHvM9QAvTTp08DQJFEgA7ALj169FCuN2/366e9JkSX4SNGKOfI9ddfLzNnzdJeFwAgvAjQLSJABwDnIEAHAPvcfffdyoLTluxs7TUZVq1erdT217/+NeJ9hhKgnzp1CgCKpLp16xKgA7BFmTJllOvN+g0btNeE6LFt+3apVauWco707NlTe10AgPAjQLeIAB0AnIMAHQDs89xzzykLTt9Mnqy9JsPkKVOU2tq1axfxPgnQASAwAnQAdpgxc6ZyralTp47k5edrrwvRIyUlRTlH7rnnHlm3fr32ugAA4UeAbhEBOgA4BwE6ANinb9++yqLTewMHaq/J8J8PP1RqS01NjXifoQToJ0+eBIAiiQAdgB1ee+015VrTp08f7TUheqQvXCjlypVTzpFBgwdrrwsAEBkE6BYRoAOAcxCgA4B9xowdqyw6dezYUXtNBs9F01GjR0e8TwJ0AAiMAB1ApJ0+c0Zq1KihXGvmf/ed9roQPdq3b6+cH40aNZIjR49qrwsAEBkE6BYRoAOAcxCgA4B9MpYutf17xoPVsmVLpba58+ZFvM9QAvRffvkFAIokAnQAkeb5+PbatWvLxbw87XUhOnw1frwUK1bMPD+KFSsmX40fr70uAEDkEKBbRIAOAM5BgA4A9jl46JBce+215uJTuXLloua7JWvVqqUsnG7avDnifRKgA0BgBOgAIs3zSUTJycnaa0J0OHzkiDRs2FA5P9q3b6+9LgBAZBGgW0SADgDOQYAOAPaqUqWKsgCVvXWr9pouX7kiZcqUMWuKj4+X02fO2NJvsAH6zz//DABFEgE6gEjy9vj2efPna68L0WHgoEHKufHnP/9ZFi5apL0uAEBkEaBbRIAOAM5BgA4A9mratKmyCDVr9mztNe396SelpipVqtjSbygB+okTJwCgSKpTpw4BOoCI8fb49gsXL2qvC/qtXbdO7rnnHuX8SElJ0V4XACDyCNAtIkAHAOcgQAcAe3k+IvOjIUO01+T53exPPPGELf0WlQD9rbfeMr/zPtR9Z8+ebc6D7nEA0IMAHUAkef5t2rt3b+01ITq8/PLLyrlRpkwZW55SBQDQjwDdIgJ0AHAOAnQAsNfHw4crC1Hdu3fXXtOEtDSlps6dO9vSbygBek5OTsxyD9BD3XfWrFnmPOgeB2DVrFmz5K233pJZs2ZpryUWEaADiBQe3w5fvp06VUqXLq2cG8ONrw/2AAAgAElEQVRHjNBeFwDAHgToFhGgA4BzEKADgL3mzZ+vLEQ9+eST2mvy/G7Dd/v3t6VfAvTACNDhBMbvwFtvvaW9llhEgA4gUjwf316rVi3JvcA6L0Rq1qypnBt169bVXhMAwD4E6BYRoAOAcxCgA4C9duzcqSxG3XXXXdpr6tq1q1LTl+PG2dIvAXpgBOhwAgL0wiFABxApno9v79Wrl/aaoN9/PvxQOS9uuOEGmTFzpva6AAD2IUC3iAAdAJyDAB0A7JeQkGAuSBUvXlz2/vST1noaNWqkLJKtXrPGln5DCdCPHz8es/r27Ssul0seeuihkPd1D9B1jwOwyvgd6Nu3r/ZaYhEBOoBI8Pb49rnz5mmvC3qt37BBqlWrppwXSUlJ2usCANiLAN0iAnQAcA4CdACwX4MGDZRFqQXp6VrrSUxMVOrZkp1tS7+hBOjHjh2LWe4Beqj7znR7tKrucQBWuQfoumuJRQToACLB8/HtNWvWlPO5udrrgl49evRQzov77rtPfty0SXtdAAB7EaBbRIAOAM5BgA4A9uvcubOyMDX6k0+01lO1alWlnkOHD9vSLwF6YL4C9IceekhcLpdMmDAhqHaM7WfOnFmgbSPUnDlzZoE7jkqXLi0PPfSQjBo1Kuia16xZI+3atZPy5cub7ZQvX17atWsna9as8buv+1gXLlyotONeuzGnxs8GDx6s9Gf02bRpU2W/YObbs/bSpUtL06ZN/c6BMZfGMZ4wYYI0bdpUSpcu7ffDD6NGjVK2c58rf3W7H881a9ZIjx49lGNntLFt2zZzn23btknfvn0DbueLt/2NufFVq1GnN77CdCv9hHr+xBoCdACR4Pn49jfffFN7TdBr6rRpyt8kLpdLhg4bpr0uAID9CNAtIkAHAOcgQAcA+w1+//2o+r7JcuXKmbWUKFHCtruPQgnQjx49GrNSU1PNcDXUfWfMmGHOg/vPR40aJS6XS5o0aRKwjdWrV5thqbe2U1NTzfb8qVatmqSnpwc1Vn9GjRrlc39jm/T09AILuDNmzCjQz4wZM6Rdu3YB+2zSpIls3brVb+3du3cP2E67du38Hifjwwae+3luv3XrVr/hcqC5MvYdPHhwgXnyPGZbt26VrVu3FvhwhLftfM3N+PHj/fbja278jTE1NTVs/YR6/sSa2rVrE6ADCCtvj2+fM3eu9rqgz8+//CJNmzZVzolnnnlGzpw9q702AID9CNAtIkAHAOcgQAcA+307dWqBxSldteRfuiRxcXFmLTfffLNtfROgB+YrQD969KgZEAYKho3+Bw8e7LXtJk2amH10795dCcnT09MlNTXV7Kt8+fI++3MPz9u1a+e3HV/BsLG/EbympqZ6De2NvozaS5cuLYMHD5bVq1cr43MP1/192GDw4MFmO6NGjVLaWb16dcDajbmsVq2alC5d2ms77oy6q1WrJuPHj1fmND09XanbWxuewbTnfI8fP94MzNu1a6f8f1/beQu0Pc/Bhx56SMaPH6/MzahRo8y7vH2F28bx8tVHuPoJ9vyJNQToAMLN8/HtDzzwgJw7f157XdDnPx9+qJwTN954o8yaPVt7XQAAPQjQLSJABwDnIEAHAPtlbdyoLFDde++92mo5npOj1FKxYkXb+g4lQD9y5EjMCuau7GB4tmvcMT1o0CC//Ruh46pVq5SfT58+XZnjBQsW+GxjwYIFUqpUKTO89Hzdva3p06cHbKdUqVKSnZ1d4HX38Y4cOTKoOa1atarXtgwjR47022Z2drZZk785GDRokBnO+ht/oHaMbQPVbYTsqampBV5zD9B9zZN7TcFsV7VqVZ9z46sO9+2Mr4LwdvzdA3Rf+4ejn2DPn1hDgA4g3Hh8O9xtyMyU6tWrK+fE66+/rr0uAIA+BOgWEaADgHMQoAOA/c6eOyc333yzeof1sWNaatm+Y4eyWFazZk3b+iZAL1yAvmrVKp/Bp8EIR5s0aeLztWBCePftvR0Pf2Gvr/nw1qf7HdXBzqm/sNpze2/zYATs3bt3D9iOr/l2n8tAwa1xd/n48eODmm9vdRkBurcw3537HdvBbOf5c38fGgjlXAsUoIern2DPn1hDgA4gnLw9vn32nDna64I+PXr0UM6H+++/XzZt3qy9LgCAPgToFhGgA4BzEKADgB6e30e8fsMGLXWsXrNGqaNRo0a29R1sgB4XFyeHDx+OWSkpKeJyuSQxMTHkfd2DWW+vJyYmisvlkh9++MHr6y+++KK4XC756quvfLZdqlSpoOtxv/vX+NmWLVvMdrZs2RKwDWN7b/NhjNVbvd7mtEmTJkHVbfTpbR5HjBghiYmJyph88dWG+3EKNAfdu3eXxMTEgNsZbXqbJ+O4jxgxwm8bxnaB5tPYLpjjHcz54et4paSkBH1eWekn2PMn1hCgAwgnz8e333///Ty+vQibOm2axMfHK+fEx8OHa68LAKAXAbpFBOgA4BwE6ACgx8svv6wsVI3+5BMtdXz3/fdKHa1bt7at71AC9EOHDsUs9wA91H2nTZtmzoO310eMGCEul0u6detW4LXNmzebjyb313YodXXr1k1cLpcMHDiwUO34GpPx882bNwc1pykpKUH3aYSuP/zwg6XjYHwYwVvdxhxUrVq10OfL5s2bZdy4cWao7W1ejdemTZvmty33D1gEs12wxylQO551BTpe4eon2PMn1hCgAwgnz8e3v/HGG9prgh6/nDwpzZo1U86Hli1b8oEKAAABulUE6ADgHAToAKDH+x98oCxWvfbaa1rq+HrSJKWOTp062dY3AXpggQL0Q4cO+QzJ/YXr7m2HEkJ7C0LdawyVZ/vBBqlGHYECZHeBQmcjuE5JSSnA2CdQgB7KMV6xYoWMGDGiQF8DBw6UH374wW+boQbowc6Nr+MRKqsBemH7CTWIjxUE6ADCxdvj22fNnq29Lujxnw8/VM6Fm266icf5AwDkihCgW0aADgDOQYAOAHrMnjNHWbB6/PHHtdQxavRopY5evXrZ1ncoAfrBgwdjVp8+fcwgNNR9p06das6Dr22Mu8LHjRun/NwIRZcvX+637T59+oQ8Fvd9xo0bZzkA3bRpk9J+oLF61jF16tSgazfmw9s+ffr0kapVqxaYQ0++6jPmMphjvGnTJnnhhRckMTFRvv/++4DH3lub/sbibbtg58azTqvH1XMevZ03kegn2PMn1tSqVYsAHUBYeD6+/b777pOz585prwv225CZKdWrV1fOhzfffFN7XQCA6ECAbhEBOgA4BwE6AOixe88e+d3vfmcuWFWoUEFyL9j/d/V7AwcqC2f9BwywrW8C9MCCCdC//99j+J966inzZ8uXLxeX67+PFA/Udih1vfDCC+JyuWT48OGFaseXUAP0UML/cuXKef1AgfEBBF8fNAimvlDmoGrVqlKuXLmgj72uAD2U41HY4xWufgjQ9b+3AYhuno9vf/3117XXBD169uypnAsPPPCAbN6yRXtdAIDoQIBuEQE6ADgHAToA6HPvvfcqC1cbMjNtr6F3795KDcNHjLCt71AC9AMHDsSs5ORkcblcUr9+/ZD3/fbbb8158LddlSpVxOVyyY8//qj0+fHHHwdsu1SpUuZ+gRgh9HfffWf+zAjrq1SpElQby5cvl/r168tTTz1V4LVgxmplTo0aS5Uq5fXnwbRjbOutPmMuA7Xz8ccfi8vlkuTk5ID9Gdt6a7N+/fricrnk22+/9duGsV2gvnxtZxzvYM+Pp556SurXry/Lly/3erx8jTtc/QR7/sQaAnQA4eDt8e0zZ83SXhfsN236dImPj9f2bwAAQPQjQLeIAB0AnIMAHQD0efbZZ5WFqwlpabbX0KlTJ201EKAHFmyAboSt7733nhw4EFwg6d52KIFuuXLlCrxm9Bco0HWfj65duxZ4LdQAPdg+jTvnX3jhBa9zEMyxce/T11wGaidQkOzOCLV1BujGvAVTrzEH3j5IEWjc4eqHAF3/+xqA6OXt8e1nzp7VXhfs9cvJk9KsWTPlXGjdurWcz83VXhsAIHoQoFtEgA4AzkGADgD6vN2vn7J41fett2yvoXXr1koNc+bOta3vUAL0/fv3xyz3AD3Ufd1Dbn/bbdy4UUqVKiVVqlQx92nbtm3QbRt3q/vadv78+VKqVCkz5PR83T1cX7Zsmd92jDvBvW0XzFjd59Roa/78+T63NWozAmdvc1CqVCnZuHFjUG14q889QA/HudC2bVuzL2/bugfo/toxtgs0n762W7Zsmc+58zz/jA9RjB071ue4vZ074ewn2PMn1hCgAwgHz8e3JyUlaa8J9vvwo4+U8+Dmm2+29e9/AEBsIEC3iAAdAJyDAB0A9Plm8mRlAatly5a219CwYUOlhuUrVtjWdygB+r59+2KW8Zj8+vXrh7zvlClTzHkItK0Ruhph6JQpU4Jqu23btmY43rZtW5k3b565zbx586R3797m61WqVPHZntFvqVKlpHfv3l7bMcYybNgwr20EO1ajrS5duih9Ll26VBmfexDdpUsXr225j23MmDHmz5cuXSpjxoxRxuWrPmMuAx3jefPmmW00bty4wBwNGzbMDIiN/ry1GewxNrYLNJ/+tnM/bm3btlX6XLp0qQwbNkw5f/yda/Xr15esrCxz33D3E+z5E2sI0AEUFo9vxxURyczKkurVqyvnQa9evbTXBQCIPgToFhGgA4BzEKADgD6bNm9WFrCqVKliew0PPPCAUsOW7Gzb+iZADyyUAN09nC1XrlzQbRthtxHc+uIefnqTlZUljRs39tuGv/B8377QA/QpU6YowaovvsJzY94C7V+uXDlljsaMGaMEvMEG6Pv27ZNhw4YFnKP69eubx7NcuXIyZcoUJWy3M0B3n29/fIXa+/b9NwD3NsZw90OArv99DUB0mjZ9unIdqVGjhpw+c0Z7XbBXz549lfOgVq1akr11q/a6AADRhwDdIgJ0AHAOAnQA0OfylStSsWJFcxGrePHismPnTltruOOOO5SFtEOHD9s6fgJ0/0IJ0Pft2ydVqlQxQ/Fg2za2zcrKkgEDBphhqsv137ugGzdu7Df09tZu48aNlUC+XLly0rZt2wJ3HXuyEqDv2/ffgLZLly7m+N37DBQyu+/vXrO3sbuH3+7HM5QA3dje/c5/X/W630HvfkztDtCNOWrbtq0yx8YcBTPH7nfXlytXTgYMGBD2fgjQ9b+vAYhOnTp1Uq4jPXr00F4T7DVt+nSJj49XzoMRI0dqrwsAEJ0I0C0iQAcA5yBABwC9mjVrViAYsbP/G2+80ey7RIkScj4317a+QwnQf/rpJwSQmZlpzllGRkbA7Sf/7ysEevfurb32UBkB+uTJk7XXAkRazZo1CdABWHbk6FG5++67lesI33ldtJw8darAvznatGkjuRdY0wcAeEeAbhEBOgA4BwE6AOiVnJysLGYNGjzYtr7PnD0rV111ldn3zTffbOvYCdDDa+jQoeJy/fe7tYPZngAdiA0E6AAKY/yECco1pF69enIxL097XbDPhx99pJwDt9xyi8ybP197XQCA6EWAbhEBOgA4BwE6AOj15bhxyoJW+/btbev70OHDSt/ly5e3deyhBOh79+5FAMbjsb/55pugtv/mm2/E5XJJr169tNceql69eoU0ViCWEaADKIyXX35ZuYb0fest7TXBPplZWVK9enXlHOjdu7f2ugAA0Y0A3SICdABwDgJ0ANBrzdq1yoJW7dq1bev72PHjSt+33367rWMPJUDfs2cPPCxevNj8/88//7y4XC558MEHg97fPUDXPZZQuQfoumsBIo0AHYBVu3bvlgoVKpjXj+LFi8viJUu01wX79OzZs8C/NbZu26a9LgBAdCNAt4gAHQCcgwAdAPQ6e+6ceeewy+WS+Ph4OXzkiC19Hzl6VFlQq1ixoq1jJ0AvHCNENpQqVUrmzJkT9P4E6EBsIEAHYNXoTz5Rrh+NGjXSXhPsM236dPn973+vnAOjRo/WXhcAIPoRoFtEgA4AzkGADgD6NWrUSFnYSl+40JZ+PR/hXrlyZVvHHUqAvnv3bnh48803zTm65557ZPbs2SHtP2nSJHG5XPLmm29qH4vVsU+aNEl7LUCkEaADsKpNmzbK9WPgoEHaa4I9Tp46Jc2bN1eO/7PPPisX8/K01wYAiH4E6BYRoAOAcxCgA4B+no9WHD5ihC397j9wQOm3SpUqto6bAB0AAiNAB2DFxh9/lBtvvNG8dpQuXVrWrlunvS7Y48OPPlLeO/70pz/J/O++014XACA2EKBbRIAOAM5BgA4A+o0cNUpZ4OrWrZst/f60b5/Sb/Xq1W0ddygB+q5duwCgSHrggQcI0AGEzDNAbd68ufaaYI+ff/lFbrjhBuX49+rVS3tdAIDYQYBuEQE6ADgHAToA6Ld4yRJlgatBgwa29Ltn716l3xo1atg6bgJ0AAiMAB2AFU899ZRy7Rj28cfaa4I9unXrphz7unXryvYdO7TXBQCIHQToFhGgA4BzEKADgH55+flSrFgxc5GrZMmSkpefH/F+d+3erSyuPfDAA7aOO5QAfefOnQBQJBGgAwjVipUrpWTJksrju7dkZ2uvC5G3JCNDec9wuVzy7dSp2usCAMQWAnSLCNABwDkI0AEgOjz88MPKQtfCRYsi3uf2HTuUPmvXrm3rmEMJ0Hfs2AEARRIBOoBQvdu/v3LdaNu2rfaaEHkHDx2SRo0aKce+Xbt2cunyZe21AQBiCwG6RQToAOAcBOgAEB169uypLHZ9NGRIxPvcum2b0me9evVsHTMBOgAERoAOIFSeH8z8YswY7TUh8vq9845y3BMSEmTR4sXa6wIAxB4CdIsI0AHAOQjQASA6fPb558qC18svvxzxPrdkZyt9JiYm2jrmUAL07du3A0CRRIAOIBQL0tPlN7/5jXnNuP322+Wnffu014XIWrhokSQkJCjvF++8+672ugAAsYkA3SICdABwDgJ0AIgOa9auVRa87r///oj3+eOmTUqfDz/8sK1jDiVA37ZtGwAUSffffz8BOoCg9enTR7lmdOrUSXtNiKz8S5fkxRdfVI77Y489JgcPHdJeGwAgNhGgW0SADgDOQYAOANHhYl6eVKxY0Vz0KlGihGzbvj2ifWZt3KgstDVo0MDWMROgA0BgBOgAgnX23DmpVauWcs34etIk7XUhskaNHq0c8+uuu47jDgAoFAJ0iwjQAcA5CNABIHq0bNlSWfz6ZvLkiPa3ITOzwJ0qdo43lAB969atsOj777+XpKQkqVu3rsTFxSnzWrduXUlKSpLvv/9ee53eJCUlicvlkqSkpCJdQ2HVrVtXXC6XjB8/XnstCB0BOoBgzZg5U7leVKtWTY7n5GivC5GzecuWAh+a6Natm/a6AACxjQDdIgJ0AHAOAnQAiB5v9+unLH717ds3ov2tW79e6e/JJ5+0dbzBBujXXXedZGdnI0QrVqyQNm3aKHPpT5s2bWTFihW21piUlCRJSUl+XzfCa13zGA01+PPdd99JUlKSfPDBBz63MQL0r776Snu9CB0BOoBg9ejRQ7levPbaa9prQmS9/vrryjG/9957Zf2GDdrrAgDENgJ0iwjQAcA5CNABIHpMmz5dWQBr2rRpRPtbvWaN0l+TJk1sHS8BeuRMnTpV7r77biUcHzVqlBKQr1ixQkaNGqWE7HFxcTJ16lTb6jT61T1fseyrr74Sl8sldevW1V4LIoMAHUAwjh0/LlWqVFGuF7Nmz9ZeFyJn2vTpcv311yvHfMjQodrrAgDEPgJ0iwjQAcA5CNABIHrs3rNHrrvuOnMB7NZbb5XTZ85ErL+Vq1YpC27Nmze3dbyhBOhbtmxBkJYvXy5ly5YVl8slZcuWlalTpwbcZ/78+WbgHhcXJ/Pnz7elVuMY656zWOYeoOuuBZFBgA4gGGkTJyrXijp16sj53FztdSEyck6ckCZNmijHvFWrVnL23DnttQEAYh8BukUE6ADgHAToABBd6tSpoyyELV22LGJ9eQbVzzzzjK1jJUCPjMcee8wMz5cvXx70fsuXLzdDdLvCWAL0wiNAdz4CdADB6Nixo3KtSE1N1V4TImfQ4MHK8f7Tn/4k8+bP114XAMAZCNAtIkAHAOcgQAeA6NKpUydlMWz4iBER62vpsmVKX61bt7Z1rKEE6Js3b0YQxo0bZ87bt99+G/L+y5Ytk7i4OHG5XDJ48OCI12vUqnveYplxzOvUqaO9FkTGfffdR4AOwK89e/dKQkKCeZ347W9/K+kLF2qvC5GxfMUKqVSpkvLekJKSor0uAIBzEKBbRIAOAM5BgA4A0eXj4cOVxbDOnTtHrK/FS5YofT333HO2jpUAPfxat25tfhjCahuvvvqqz0DWCGtfffVV878rV66sHK+4uDipU6eOzwDePeT3xlstRn/u3LcfN26ctG7d2nx0vcvlksqVKxfYb/78+UFtF0wNgcYRaGyedXXs2LHAXNapU0feeustWbZsmc+6vPE8dsaTLcaNG+e3Bs+5iYuLk8ceeyzghync21+2bJm8+uqryliMdvz1D98I0AEE8ulnnynXiQYNGmivCZHj+bSBxMRE2bV7t/a6AADOQYBuEQE6ADgHAToARJeMpUsLBGGR6mvhokVKXy+88IKtYw0lQN+0aROCYNw9Pnz4cMttzJs379evEFi6VHntyy+/NMPkwR6PDvWmcuXKMmXKFK9t+OK+rXt47VmnsX2gOlq1aiWbNm2SKVOmmPPjbztPvmoINA5PcXFxXtsfPHiw37qMefQ8FoECdPdtjYD7yy+/9FpDhw4dAtZfp06dAjV4tt+3b18lgA9lnuEbATqAQJ577jnlOjHgvfe014TIGDN2rBQrVsw81sWKFZOxX36pvS4AgLMQoFtEgA4AzkGADgDR5eSpU1K+fHklPI7UHSXpCxcqi63t2rWzdayhBOg//vgjApg8ebI5Z4VtywhBx44dq/x87Nix4nK5pFGjRmZfHTp0kMmTJyt19OzZ0wyFy5YtKxkZGV77CVRvz549xeVySc+ePX3ua4TTPXv2lLlz58qPP/4oGRkZMmjQILMGo55A23mON1ANwTDC5eHDh/s9Zj179lTm0ajNOBatWrXy2r5xTOrUqROwBm/jcw/PW7VqpdQwd+5cZX4qV67s9Vga7RsaNWpUoB1jHn3NBXwjQAfgz6bNm+Xmm29W3hNXrV6tvS6E385duyQxMVF5T+jQoYP2ugAAzkOAbhEBOgA4BwE6AESfxo0bKwtjU6dNi0g/q1avVvpp1qyZreMkQA8vI0itXLlyodsyAlHP0Njow1igdw9JPU2ePNkMXn2Fv+EI0P3V4R7aBrNdhw4dQqohkFatWonL5ZJBgwb5nWdfrxvz6G+eChOgux9PfzVkZGSYj2T3Ng/uAXrfvn0DHs9wnKNFCQE6AH+GDB2qXCOaNm2qvSZERkpKinKs77rrLlm+YoX2ugAAzkOAbhEBOgA4BwE6AESfPn36KItj/3r77Yj086PbY7BdLpc0bNjQ1nGGEqBv3LgRARhhaO3atQvdVu3atc2w1FsfLpdLUlNTg64pLi7O6+tGW772dw+vfe3r7TXDnDlzlIA40Hbe5s5fDf6kpqaKy+WSli1b+u2zcuXKQR+PJUuWWDruxv5jx45Vfm48SSCYsfk7lkb7gc69JUuWBDzmKIgAHYA/TZs2Va4RHw0Zor0mhN/cefPklltuUY71oMGDtdcFAHAmAnSLCNABwDkI0AEg+kz8+mtlcaxFixYR6WfX7t1KP3Xr1rV1nATo4fXxxx/bFqD7CsS9Me5c9gxvN24MT4A+Z84cv/0b23kLnz23C1eAPmjQIPNR5r62+eabb6R27dpBfRDBVwDufkysBOjBzmGgY2m07+9DCsEecxREgA7Al3379yvXhxIlSsix48e114XwOnP2rLRs2VI51k2aNJHjOTnaawMAOBMBukUE6ADgHAToABB9Nm/ZIsWLFzcXyO644w45n5sb9n4OHT6sLMTde++9to4zlAA9KysLAYwZM8a8o7mwbRmBaI8ePbz2Ubt27aDbevnll8071j1fM46xr3179OjhtY5g9nXfLi4uLqjtvI3LXw3eTJo0SeLi4qRy5cqyePHiQh2HSZMmSY8ePcxH4Y8ZM8bncfd3TIzj6b6/lfPFOJaec+GtfX/zHMxxw69q1KhBgA7Aq/4DBvD49iLgoyFDlOP8+9//PmJf8QQAwBUhQLeMAB0AnIMAHQCi07333qsslK1ctSrsfZw8dUrp484777R1jATo4TVp0qSwhZNly5b1GogaoWuwYXJWVuFC8HAF6MEE/uEI0GfPni1xcXESFxcXUng+ZswY6dGjRwHDhg2TxYsX+w2oCxugh/JhCF9zQYAeWQToALy5mJcniYmJyvXh8y++0F4Xwmvd+vVSrVo15TgnJSVprwsA4GwE6BYRoAOAcxCgA0B0at26dcQXRPPy8+Wqq64y+yhTpoytYwwlQM/MzEQQjDuVv/jiC8ttzJo1y5z7xYsXK6998cUXZoAabHvuoavna0Y/kdjXfbvatWtb3s5fDe4WL14slSpVkri4OJk0aVJQczNs2DCpVKmSpKSkFJhrd0ZA7e24GsfE3xi97R/MfsHOhb/6rB43/IoAHYA3s2bPVq4NlStXlv0HDmivC+HVpUsX5TjXrFlTNm3erL0uAICzEaBbRIAOAM5BgA4A0enf//mPsljWrl27iPRTunRp5XGQdo4xlAB9w4YNCMIzzzwjLpdLnnnmGcttdO/e3QxWPV/7/PPPfb4WqKb33nuvwGvGMQ5US/fu3UPe1327YOr1tZ2/GtwZIfLQoUODmpehQ4f6nBdfbX/++eeWjom3/Y39KlWqFPSx/Nvf/uZ1LvzVZ/W44VcE6AC8MT7UZOjRo4f2mhBeaRMnyrXXXqsc55GjRmmvCwDgfAToFhGgA4BzEKADQLI4YmEAACAASURBVHRavGSJslh23333RaSfW265xezj6quvtjWEIUAPPyMUdblc8vXXX4e8/6JFi8y72L0Fu0b7cXFxsmjRoqDaLFOmjM96nBKg+/uQQKB5CWXbcAbo7nMY6rH0bIcAPbII0AF4OnDwoFSuXFm5NsyaPVt7XQif/QcOSMOGDZVj3LZtW7mYl6e9NgCA8xGgW0SADgDOQYAOANHpzNmzcuedd5oLZr/97W9lQ2Zm2Pu57bbblIW5k6dO2TbGUAL09evXI0gNGjQw7yxeuHBh0PstXLhQKlWqJC6XS2rVquV1G/eAvnv37gHbHDBggPn1AN5eN9rytb97eB3qvu7b+RpPMNv5q2H9+vXSp08f867/UI5TsPW7z/nnn3/u83V/Y6xVq5bX/Y1zJZhj6f7hiWDbL8y48SsCdACevhgzRrkuJCYmEqw6zNv9+inHuEKFCrIgPV17XQCAooEA3SICdABwDgJ0AIhebdq0URbOPv3ss7D3UaVKFaWPg4cO2TY+AvTIWLhwoXkXeaVKlWTixIkB95k5c6YZnsfFxcnMmTO9buce5rpcLhkwYIDPNidOnGjW4SugjfUA3fiAQKjhuXv9/kJn9zmMRIAeKJwP9lgSoEcWAToAT88995xyXXjn3Xe114TwSV+4UCpUqKAc43+9/bb2ugAARQcBukUE6ADgHAToABC9Br//vrJw9sorr4S9jwceeEDpY8fOnbaNL5QAfd26dQhBWlqa+bhtl8slLVq0kCFDhkh6erq5TXp6ugwZMkRatGhhbhcXFydpaWk+2/3ss8/M9oxAtUWLFso+aWlp0q1bNyXE99WeEbwOGTLErMm9xm7duonL5ZJu3boV2NeoOdBcGOGy1e181ZCWliZxcXFSqVIlpeZgGXd/x8XFSf/+/c020tPT5bPPPitwXFwul3z22Wc+a4+Li5MZM2bIunXrzP/1nGdv+7dv3145T9yP5YwZM4I6lv7at3rc8Ku//OUvBOgATBsyM+XGG280rwnx8fGyavVq7XUhPPLy86Vt27bKdb9Bgwayb/9+7bUBAIoOAnSLCNABwDkI0AEgei1IT1cWz2rVqhX2Ph566CGlj8ysLNvGR4AeWenp6UoIG0iDBg0CBsFGgN6tW7cCIb03tWrV8tumt/rcQ9hoDtDd7wwPlnsb6enp5l3/vhjhujFP3bp1Mz9s4M7bcXB/PVDAbYzR6vlBgB5ZBOgA3A0aPFi5JrRs2VJ7TQifkaNGKcf3mmuukQlpadrrAgAULQToFhGgA4BzEKADQPT65eRJSUhIMBfQrrrqKtn4449h7eOJJ55QFumWr1hh2/hCCdDXrl0Li6ZPny7dunWTWrVqFQh9a9WqJe3bt5fp06cH1dann35qBrlr166VBQsWSHJyshmgGqFvgwYNpH///gHbW7BggXknthHSutfiHl577mvsE6gPY5xWt/NVQ6jhubc2jPnzDNJr1aolycnJsmDBAlm7dq1MmDBBOXaeNU6YMEF5BH+LFi2U143j8+mnn/o9T9q3b6/UYhxLf/sF236oxw2/IkAH4M79fdPlcsnoTz7RXhPCI2vjxgJPh4rEE6gAAAiEAN0iAnQAcA4CdACIbs8884yyiDZm7NiItv/9Dz/YNjYC9NjjGaADiDwCdACG777/Xn7zm9+Y14M77rhD9uzdq70uhEf37t2V633VqlVlzdq12usCABQ9BOgWEaADgHMQoANAdBvw3nvKQlr37t3D2v6LL76otD9t+nTbxhZKgL5mzRpEgU8++URcLpd07dpVey1AUUGADsDwxhtvcHeyQ6UvXFjgyTWff/GF9roAAEUTAbpFBOgA4BwE6AAQ3eZ/952ykFa3bt2wtt+pUyelfTu/Y5EAPfYQoAP2I0AHcEVEjh0/LtWrV1euB1OnTdNeFwpvz9698uijjyrHtk2bNnLm7FnttQEAiiYCdIsI0AHAOQjQASC65Zw4IeXKlTMX06655hrZkp0dtvZfffVVZbHuk08/tW1soQToq1evRhQYPXq0GaDrrgUoKgjQAVwRkQlpaQU+VHn23DntdaHwUlNTlWNboUIFW79WCQAATwToFhGgA4BzEKADQPRr3ry5sqj21fjxYWs7JSVFafujIUNsGxcBeuwhQAfsR4AO4IqItG/fXrkW/PNf/9JeEwpv9pw5cssttyjHtt8772ivCwBQtBGgW0SADgDOQYAOANGv3zvvKItqr776atjafrd/f6Xt/gMG2DauUAL0VatWIQoYAXqXLl201wIUFffeey8BOlDEbcnOljJlypjXgZIlS8qy5cu114XCOfHzz/L0008r1/gnnnhCDh0+rL02AEDRRoBuEQE6ADgHAToARL/Zc+YoC2uJiYlha/vf//mP0nZKSopt4wolQF+5ciUAFEkE6AA+GjJEuQ40a9ZMe00ovEGDByvH9frrr5cp336rvS4AAAjQLSJABwDnIEAHgOh35OhR5a6juLg42b5jR1ja/vyLL5SFu169etk2LgJ0AAiMAB1A48aNlevAx8OHa68JhZOxdKlUrFhROa5vvPGG9roAALgiBOiWEaADgHMQoANAbHjqqaeUBba0iRPD0u6EtDSl3Xbt2tk2pmAD9JIlS8qKFSsAoEgiQAeKtsVLlkiJEiXMa8Ctt94atg9SQo/8S5fkpZdeUq7tDz74oGzdtk17bQAAXBECdMsI0AHAOQjQASA2/POf/4zIHSo/LFhQ4HsX7RoTAToABEaADhRtqampyjXg73//u/aaUDgjR41Sjmnx4sVlzNix2usCAMBAgG4RAToAOAcBOgDEhhkzZyoLbY888khY2s3auFFp94EHHrBtTKEE6MuXLweAIokAHSi6Tp0+LTVr1lSuAd9Mnqy9LliXtXGj3H///cox7dSpk/a6AABwR4BuEQE6ADgHAToAxIYDBw/KzTffbC60xcfHy67duwvd7qHDh5UFvFtvvdW2MYUSoC9btgwAiqTq1asToANF1OQpUwp80PHkqVPa64J13bt3V45ptWrVZM3atdrrAgDAHQG6RQToAOAcBOgAEDsSExOVBbc5c+cWus38S5fk97//vdnmddddJ7kX7Pn7ngAdAAIjQAeKrk6dOim//ykpKdprgnUT0tLk2muvVY7pkKFDtdcFAIAnAnSLCNABwDkI0AEgdqSkpCgLbr169QpLu3feeafS7r79+20ZTygB+tKlSwGgSCJAB4qmnbt2SUJCgvm7X6JECVm0eLH2umDNnr175ZFHHlGu588995ycz83VXhsAAJ4I0C0iQAcA5yBAB4DYMX3GDGXRLTExMSzt1qtXT2l33fr1toyHAB0AAiNAB4qmESNHKr/7jRs31l4TrEtNTS3wtUkL0tO11wUAgDcE6BYRoAOAcxCgA0DsOHL0qJQvX95cePvd734nWRs3Frrd5s2bKwt687/7zpbxhBKgZ2RkAECRRIAOFE1PP/208rv/0ZAh2muCNbNmz5Y//vGPyvF8t39/7XUBAOALAbpFBOgA4BwE6AAQW1q2bKksvn3y6aeFbvPvf/+70uZX48fbMhYCdAAIjAAdKHpWrlolcXFx5u992bJlZUt2tva6ELoTP/9c4MOqjRs3liNHj2qvDQAAXwjQLSJABwDnIEAHgNjy/gcfKAtwHTp0KHSbnt+t/p8PP7RlLAToABAYATpQ9Lzdr5/ye9++fXvtNcGaQYMHK8fyD3/4g0ybPl17XQAA+EOAbhEBOgA4BwE6AMSWjKVLlUW4qlWryvnc3EK1+eFHHyltpqSk2DKWUAL0JUuWAECRRIAOFC1nz52TBx98UPm9n5CWpr0uhG5JRobceeedyrHs1auX9roAAAiEAN0iAnQAcA4CdACILXn5+XLvvfcqC3GLFi8uVJvjJ0xQ2vv73/9uy1hCCdAXL14MAEVStWrVCNCBIiR94ULld75MmTKSl5+vvS6EJv/SJWnXrp1yLBMTE2X7jh3aawMAIBACdIsI0AHAOQjQASD2dO7cWVmMGzhoUKHa+/6HH5T2mjdvbss4fAXoK1auJEAHgP/xDNBnzppFgA44WIcOHbQ8GQjhNXLUKOU4Xn311fLluHHa6wIAIBgE6BYRoAOAcxCgA0Ds+WLMGGVBrkWLFoVqLzMrS2nvwQcftGUcngH6gYMHfQbo7dq1A4Ai6eabbyZAB4qIHzdtkrJlyyp/A2UsXaq9LoQmMytL7rvvPuXa/Y9//EN7XQAABIsA3SICdABwDgJ0AIg9m7dskbi4OHNBrmzZsnLw0CHL7R08dEhZ4LvrrrtsGYcRoJ/PzTUD9K3btsnKVauUegAAv5o1e7bs3LVLjh0/LqfPnCFABxxk8PvvK7/vhf2QJPTo1q2bchzvvfdeWbd+vfa6AAAIFgG6RQToAOAcBOgAEJseffRRZWHu26lTLbeVl58vv//97822brjhBlvG4B6gnzx1Sg4eOiTbtm+X1WvWaA+oACBazZ4zR3bt3k2ADjhMXn6+PPLII8rv+yeffqq9LoRmQlqaXHvttcpxHPbxx9rrAgAgFAToFhGgA4BzEKADQGzq06ePsjDXu3fvQrV35513Ku0dPXYs4mNwD9BPnT4th48ckZ27dsm69eu1B1QAEK3mz58ve/bulZwTJ+TM2bOSl58vly5f1v6+BKBwZsycqfyu33333bL/wAHtdSF4u/fskYcfflg5jm3btpULFy9qrw0AgFAQoFtEgA4AzkGADgCxafqMGcri3MMPP1yo9urWrau0t3nLloiPwQjQcy9ckNNnzsiRo0dl9549krVxoyQnJ8urr70mr7zyinT8+9+l/d/+Ju1eeklefPFFeQEAHO7FF1+Udi+9JH97+WX5e6dO0rVbN0l6/XVJTU2VtevWyb79++XEzz/L2XPnCNABh3jllVeUv8WSkpK014TQpKSkKMfwtttuk4WLFmmvCwCAUBGgW0SADgDOQYAOALHpyNGjUr58eXOBrmTJkvLjpk2W22vWrJmy4Ldo8eKIj+HylSty6fJluXDxopw9d05yTpyQ/QcOSPbWrbJ23TpZvGSJzJ03T6bPmCHfTJ4sX0+aJGkTJ8qEtDQAcLS0iRPl60mTZMq338qMmTPlu++/l6XLlklmVpbs3LVLDh0+LCdPnZJz589L/qVLBOhAjNu2fbskJCSYf4cVL15cvv/hB+11IXizZs+WP/7xj8rf0wPee097XQAAWEGAbhEBOgA4BwE6AMSuVq1aKYt0n33+ueW2OnbsqLT1zeTJtozh0uXLcjEvT87n5sovJ0+ad6Fv2rxZ1q5bJxlLl0r6woUy/7vvZO68eTJn7lyZPWcOADjanLlzZe68efL9Dz/IwkWLZPmKFbJ+wwbJ3rpV9u3fb37/ee6FC5J/6ZJcvnJF+3sSAOs+GjJE+TvsySef1F4TgpeXny81a9ZUjmGNGjUkLz9fe20AAFhBgG4RAToAOAcBOgDErg/+/W9loa5Tp06W2/J85OSIkSNtGcPlK1ckLz9fLly8KKfPnJETP/8shw4flt179kj21q2StXGjrFu/XlatXi0rV62SFStXyvIVKwDA0VasXCkrV62S1WvWyLr16+XHTZtk2/btsvenn+TI0aPyy8mTcu78ebmYlyeXLl8mQAdi3OOPP678HTZ02DDtNSF4/QcMUI7fTTfdJDNmztReFwAAVhGgW0SADgDOQYAOALErY+lSZbGuevXqcuHiRUttffjRR0pbb/frZ8sYjO9BN+5CN0L0w0eOyP4DB2T3nj2yc9cu2bZ9u2zdtk2yt24FgCJh67Ztsn3HDtm5a5fs/eknOXDwoBw9dkx+OXlSzpw9KxcuXjS//5wAHYhd8+bPl//7v/8z/wa7/fbbZcfOndrrQnC2ZGdLiRIl+P56AICjEKBbRIAOAM5BgA4AsSsvP1/+8pe/KAt2SzIyLLU1IS1NaadLly62jMH4HnTPEP2Xkycl58QJOXrsmBw+ckQOHjokBw4eBIAi5eChQ3L4yBE5euyY5Jw4ISdPnZKz585J7oULkpefbz6+nQAdiF09e/ZU/gbr2rWr9poQnJOnThX4SqVHHnlEdu/Zo702AAAKgwDdIgJ0AHAOAnQAiG2dO3dWFu3e/+ADS+0sXLRIaadp06a2jcE9RM/Lz5fcCxfk3PnzcvbcOTl95oycOn1aTp46JSf/n707j2+i2v8/Xr+WKygCRUAQRKCKsqhcLRQRqLJYEFEQfxREtIogRVFEuUrViuxFBRWQRQEXFlldoCiisoPspew7yA6VtXtLP78/vJPb0yRNMk17ksnrj+fjXpqZyeecOTOJ552ZuXRJLly8CBTKtqSkIvPzL7/IwkWL5PTp09rbCf9nnPcuXb4sl69ckZTUVElLT7ddeU54Dvi/w0eOSJ06dZTvYAsXLdJeF9zz4UcfKfuubNmyMnvOHO11AQBQWAToJhGgA4B1EKADgH+b9tVXysRd586dTW3n4KFDynbuu+++YmuDEQDlXL0qOVevSlZ2tmRmZUlGZqakZ2RIekaGpKWn26SmpQGmlS1bVhnrRWHX7t3a2wn/Z5zzjPNgRmamZGZlSXZOju227YTngH+bMHGi8vnRunVryc7J0V4XXFu2fLnUrl2bW7cDACyJAN0kAnQAsA4CdADwb+cvXFAm7kqXLi1Z2dkebycrO1uqVKli206FChUkNS2tWNtihEF5w/TsnBxFVnY2UCjBwcFFHqDv379fezthDfnPgca5kfAcsIYOHTp45U5CKF4pqanSrVs3Zd9FRETI3n37tNcGAIA3EKCbRIAOANZBgA4A/q9x48bKBN6vS5ea2k54eLiynd179mhtV95AHfCWGjVqFHmAfvDQIe3thHXp/swB4B1/LFsmJUuWtH123HrrrbJ9xw7tdcG1MZ98onzuX3/99TJ9xgztdQEA4C0E6CYRoAOAdRCgA4D/GzRokDKJ179/f1Pb+X//7/8p21ny66/a2wZ4W/4A/aGHHiq0cuXKKds8dPiw9nYCAHzbW2+9pXx29OzZU3tNcG31mjVSr149Zd+99tpr2usCAMCbCNBNIkAHAOsgQAcA//fr0qXKJF54eLip52f2799f2c4XX36pvW2At5UvX14Z5zlXrxZ6my1atFC2eeDgQe3tBAD4rhMnT8q9996rfHbMmz9fe10oWGZWlkRHRyv7rUmTJrJj507ttQEA4E0E6CYRoAOAdRCgA4D/S01Lk/vuu0+ZzFu+YoXH28l/O8q4uDjtbQO87aabblLGuZkfm+TXsmVL9RnoBw5obycAwHdNmTpV+dxo1qyZpKSmaq8LBRs7bpyy30qUKCHTvvpKe10AAHgbAbpJBOgAYB0E6ABgDX379lUm9IYNH+7xNuYvWKBsIzo6Wnu7AG+rUKGCMs6zsrMLvc38Afq+/fu1txMA4Ls6d+6sfG4MHTZMe00o2J/r19vdNaBPnz7a6wIAoCgQoJtEgA4A1kGADgDWMOu775QJvXbt2nm8jQ0bNyrbaNGihfZ2Ad5WFAF6q1atCNABAG5ZvWaNlClTxvaZUbFiRdm0ebP2uuDc1dxcefHFF5XP+oYNG8rWxETttQEAUBQI0E0iQAcA6yBABwBr+OvYMbnttttsk3rlypWT7Tt2eLSN02fOyHXXXWfbxh133KG9XYC3VaxYUZkAz8zKKvQ2W7durWxz77592tsJAPBN7733nvKZ0b17d+01oWATJ01S9llQUJBM/uIL7XUBAFBUCNBNIkAHAOsgQAcA63j66aeVib2JkyZ5vI077rjDtv51110np06f1t4uwJsqVaqkHCcZmZmF3uYjjzyibHPP3r3a2wkA8D3nkpOlYcOGymfG9BkztNcF5zZv2SJhYWHKPuvZs6f2ugAAKEoE6CYRoAOAdRCgA4B1jBs/Xpnce/bZZz3eRosWLZRtrN+wQXu7AG/KH6CnZxT+v2cJ0AEA7vh2+nTl86JRo0aS/Pff2uuCc71791b2WYMGDfh+DACwPAJ0kwjQAcA6CNABwDq2JiZK6dKlbRN8oaGhHl9BHh0drUwSzp03T3u7AG+6+eabvR6gR0ZGKtvcvWeP9nYCAHzPM888o3xevPfee9prgnNfTpki1157rbLPxo0fr70uAACKGgG6SQToAGAdBOgAYC35g7x58+d7tH5cXJyy/sejR2tvE+BNlStXVsZ4Wnp6obfZpk0bZZu7du/W3k4AgG/ZsHGjVKhQwfZZUaZMGVm9Zo32uuDYtqQkady4sfL5Hh0dLZlZWdprAwCgqBGgm0SADgDWQYAOANbyweDBykRf//79PVp/8hdfKOv369dPe5sAb6pSpYoyxlPT0gq9zfwB+s5du7S3EwDgWwYPGaJ8VnTu3Fl7TXCub9++yv6qV68eP3gAAAQMAnSTCNABwDoI0AHAWn77/Xdlsi88PFyyc3LcXv+XJUuU9Tt16qS9TYA3FUWA3rZtWwJ0AECBatSooXxWzJw1S3tNcOzrb76RkiVLKvtrzCefaK8LAIDiQoBuEgE6AFgHAToAWEt6RoaEhYUpE37LV6xwe/1du3cr6zZs2FB7mwBvuuWWW5QxnpKaWuhtPvroo8o2d+zcqb2dAADfMWPmTOVz4p577pHjJ05orwv2du7aJU2bNlX2V7du3bzyfQEAAH9BgG4SAToAWAcBOgBYz2uvvaZM+g0bPtztda+kpEj58uVt6958882SnsH3fVhH1apVlePjSkpKobeZP0DfvmOH9nYCAHxHt27dlM+Jt99+W3tNcOz1119X9lXt2rVl2fLl2usCAKA4EaCbRIAOANZBgA4A1jN7zhxl4q9du3Yerd+gQQNl/b379mlvE+AtRRGgt2vXjgAdAODQ6jVrJCQkxPYZceONN8qKlSu11wV7M2bOlNKlSyuf6aM+/FB7XQAAFDcCdJMI0AHAOgjQAcB6jp84ITVr1rRN/JUrV86jQO/xxx9XJg6X/vab9jYB3lKtWjVlfF++cqXQ23zssceUbSZt3669nQAA3/DOO+8onxFdunTRXhPs7du/Xx5++GFlX3Xu3Jk5EgBAQCJAN4kAHQCsgwAdAKzpmWeeUSYAJ06a5Pa6L7/8srLulKlTtbcH8JZbb71VGd+XLl8u9Dbbt2+vbHNbUpL2dgIA9Dt+4oTdnX2+/uYb7XXB3n/+8x9lP9WsWVN+XbpUe10AAOhAgG4SAToAWAcBOgBY0+cTJiiTgM8++6zb646Mj1fWHTRokPb2AN6SP0C/eOlSobdJgA4AcGTS5MnK50Pjxo0l+e+/tdcF1ew5c6RcuXLKvho2fLj2ugAA0IUA3SQCdACwDgJ0ALCmbUlJUqZMGdskYGhoqJw6fdqtdefMnatMIEZHR2tvD+AtNWrUUMa3N7b50EMPKdtcuWqVHDp82GuysrO19xsAwHMdOnRQPh8GDxmivSaoDh0+LK1bt1b2U8eOHeXsuXPaawMAQBcCdJMI0AHAOgjQAcC62rZtq0wGzps/3631NmzcqKwXFhamvS0IXNHR0cp49DZv1Jg/QPem+vXrE6ADgB/6ZckSKVGihO18XrlyZdm0ebP2uqCKjY1VPnerVasmCYsXa68LAACdCNBNIkAHAOsgQAcA6xoydKgyIdivXz+31jt56pRy9Xq1atUkJTVVe3sQmE6eOiWlS5cO2AB98c8/a98HAADPvfbaa8r5vEePHtprgmrB999LxYoVlf006IMPtNcFAIBuBOgmEaADgHUQoAOAdSVt3253RY2764aFhSnrbk1M1N4eBK7BQ4YEZIDeqlUr7X0PAPDcnr175fbbb1fO6fMXLNBeF/7n6F9/2d2t6bHHHpMTJ09qrw0AAN0I0E0iQAcA6yBABwDrupqbK02bNlUmBn9auNCtdZ9++mllvdlz5mhvDwJXWnq6XRBRWNWqVZMaNWp4pb4uXbpIjRo1CiX/VfbBwcGStH279r4HAHju49GjlXN6y5YtJT2D+VNf8s477yj76Oabb5YffvxRe10AAPgCAnSTCNABwDoI0AHA2vJPDg4YMMCt9QYNGqSsN3TYMO1tQWD7csoUZUyWL1/e7R+E+Lq9+/ZJeHi40j53H7kAAPAt6RkZ0qpVK+Wc/vHo0drrwv+sXbdOgoODlX0U9/772usCAMBXEKCbRIAOANZBgA4A1vbLkiXK5GCjRo0kLT3d5XozZs5U1nvuuee0twWBLTMrS7p27aqMy86dO7s1nn3de++9p7Srbt26smnzZu11AQA8N2/+fOWcfvvtt8vuPXu014V/HDp8WB555BFlH7Vr107+OnZMe20AAPgKAnSTCNABwDoI0AHA2tLS06VRo0bKJOHPv/zicr2NmzYp6zRp0kR7W4CExYulYsWKyticNHmy9roKY+WqVVKjRg2lTcNHjNBeFwDAnB49eijn9FdffVV7Tfift99+W9k/t9xyi/z400/a6wIAwJcQoJtEgA4A1kGADgDW9+abbyoThQMHDnS5zsVLl6Ry5cq2dSpUqCB/nz+vvS1A//79lfHctGlTOXjokPa6zOrVq5fSnhYtWsix48e11wUA8NymzZuV70/BwcHyy5Il2uvCP2bPmSMhISHK5+6gDz7QXhcAAL6GAN0kAnQAsA4CdACwvh9/+snuavKs7GyX6zVv3lxZb92ff2pvC7A1MVHuuecedfJ70CDtdZkxd948KVWqlNKWKVOnaq8LAGDOB4MHK+f0J554QntN+Mf+AwekZcuWdvvn5KlT2msDAMDXEKCbRIAOANZBgA4A1nfh4kW59957lQnDpb/95nK9F198UVnnm2+/1d4WIFdEPvzoI2VshoaGyqrVq7XX5YmLly7JE088obSja9eubv24BQDge84lJ0vjxo2V8/rESZO014V/DBgwQNk31atXl4TFi7XXBQCALyJAN4kAHQCsgwAdAAJD3759lUnDuLg4l+vEjxqlrPPee+9pbweQKyKnz5yRNm3a8lKg3QAAIABJREFUKOPzpZde0l6XJ8aNH6/Uf9NNNzGRDwB+7OtvvlHO6/fee6/8deyY9rogMnPWLClTpoyyf4YOG6a9LgAAfBUBukkE6ABgHQToABAY5sydq0waRkREuFzn+x9+UNbp0qWL9nYAhukzZkhwcLBtfJYqVUrmzJ2rvS537N23z+4qxX79+mmvCwBgXlRUlHJeHzhwoPaaILJn71556KGHlH3TqVMnOXvunPbaAADwVQToJhGgA4B1EKADQGA4feaM1KlTR5k8XL5iRYHr7Ny1S1n+vvvu094OIK/nn39eGaPt27eX8xcuaK/Llbi4OKXuevXqyabNm7XXBQAwZ/mKFVK6dGnbeb1s2bJ+92gRq+rfv7/ymVurVi1Z8uuv2usCAMCXEaCbRIAOANZBgA4AgeOll15SJhA/GDy4wOWzc3IkNDTUtnzp0qXlxMmT2tsBGP5YtkxuvfVWZVx/8umn2usqyKrVq6VmzZpKzSNGjtReFwDAvP/85z/Kef3pp5/WXhNEvp0+XW644QZl34yMj9deFwAAvo4A3SQCdACwDgJ0AAgc02fMUCYQW7Zs6XKdtm3bKussW75cezuAvN555x1ljIaFhcmOnTu11+VM/h+ytGjRQo6fOKG9LgCAOYePHJF69eop5/Zvp0/XXleg27lrlzRr1kzZL1FRUcx5AADgBgJ0kwjQAcA6CNABIHD8deyY1KpVyzaJWKJECVm9Zk2B67z22mvKxOPkL77Q3g4gr9179kh4eLgyTt9++23tdTkyb/58uf7665Vap06bpr0uAIB54z//XDmvN2nSRP4+f157XYEu/3fY2rVry+9//KG9LgAA/AEBukkE6ABgHQToABBYoqOjlcnEYcOHF7j8uPHjleUHDBigvQ1AfmPHjVPG6S233CJLf/tNe115Xbp8WTp06KDU2bVrV8nOydFeGwDAvHbt2inn9iFDh2qvKdB99fXXUrJkSWW/fPTxx9rrAgDAXxCgm0SADgDWQYAOAIFlytSpymRimzZtClz+16VLleU7dOigvQ1AfpcuX5aOHTsqY/XZZ5/VXlde+a9QrFChgiQsXqy9LgCAeYsSEux+wLVl61btdQWybUlJ0qRJE2W/dOvWTa6kpGivDQAAf0GAbhIBOgBYBwE6AASW/QcOSNWqVW0TiqVKlZL1GzY4Xf7I0aNy3XXX2ZavW7eu9jYAjsxfsEBKly5tG6vXXHONfP3NN9rryhWRffv3ywMPPKBM5r/++uva6wIAFE6fPn2Uc3vPnj211xToXnnlFWWf1K1bV1asXKm9LgAA/AkBukkE6ABgHQToABB4unbtqkwsjvrwwwKXv/vuu5Xnph88dEh7GwBH8gcZrVu3lhMnT2qvK+7995W66tWrJ5u3bNFeFwDAvO07dshtt92mnN8XfP+99roC2ZSpU6VEiRLKPvnk00+11wUAgL8hQDeJAB0ArIMAHQACz+cTJigTi4899liBy3fq1ElZ/pclS7S3AXBk7bp1Urt2bWW8joyP11rTqtWrpVatWkpNI0aO1N5XAIDCGfXhh8q5vX79+tprCmRbtm6V8PBwZZ8899xzkp7BvDUAAJ4iQDeJAB0ArIMAHQACz46dO6VixYq2ycUbb7yxwKthBw4cqExGfjZ2rPY2AM4MHjLE7mrvTZs3a6und+/eSj0tW7aU4ydOaO8nAIB5Fy5elObNmyvn9zGffKK9rkAWExOj7I977rlH1qxdq70uAAD8EQG6SQToAGAdBOgAEJhatWqlTDKOHjPG6bJTp01Tln311Ve11w84c+ToUXnooYeUMfvaa69pqWXe/Plyww03KLVM++or7X0EACicnxYuVM7t5cqVk8tXrmivK1BN/uIL+b//+z9ln4wbP157XQAA+CsCdJMI0AHAOgjQASAwffLpp8ok4+OPP+502dVr1ijLtmnTRnv9QEG+nDJFGbPly5eXnxYuLNYaLl+5Ih07dlTqePrppyU7J0d7/wAACqdz587K+f3NN9/UXlOg2rhpk4SFhSn7o0ePHnzeAgBQCAToJhGgA4B1EKADQGDampgoN910k3Ib9/UbNjhcNis7W4KDg23LVqhQQXv9QEEys7Kka9euymR6586dJS09vdhqGP/558r7V6xYURb//LP2vgEAFM6vS5dKqVKlbOf3smXLyvIVK7TXFYiu5uZKr169lM/b++67z+l3WgAA4B4CdJMI0AHAOgjQASBw5b96asTIkU6XbdCggbLsvv37tdcPFCRh8WKpWLGiMm4nTZ5cLO+9/8ABadKkifLer7/+uvY+AQAU3quvvqqc37t37669pkA1YeJEZV9cc801MnHSJO11AQDg7wjQTSJABwDrIEAHgMCVf9IxMjLS6bIvvfQSz3GG33njjTeUcdu0aVM5eOhQkb/voEGDlPetX7++bN6yRXt/AAAKJ2n7dqlZs6Zyjp89Z472ugLRn+vXy7///W9lX7z00kva6wIAwAoI0E0iQAcA6yBAB4DAtXffPqlevbpt0rFEiRKyYuVKh8uOHTeOZ33C72xNTJR77rlHGbuDBg0q0vdcvWaNhIaGKu85Mj5ee18AAApv6LBhyvn9kUcekfQM5kWLW1Z2tvTo0UPZF40aNeLHagAAeAkBukkE6ABgHQToABDYoqOj1XDxgw8cLrds+XK3r1YHfMmHH32kjN3Q0FBZtXp1kb1fTEyM8n4tW7aUEydPau8HAEDhnDl7Vho3bqyc4z8bO1Z7XYFo3Pjxyn4oUaKEfDlliva6AACwCgJ0kwjQAcA6CNABILB9/c03ygRkRESE5Fy9arfcueRkqVy5sm25qlWryt/nz2uvH3Dl9Jkz0qZNm2K5xev8BQukdOnSPO4AACzoyylTlPP7vffeK0eOHtVeV6BZs3at3d1lXn75Ze11AQBgJQToJhGgA4B1EKADQGA7dvy43HXXXcok5K9LlzpctnXr1spyy1es0F4/4I4ZM2dKcHCwbeyWKlVK5syd69X3uJKSIk8++aRyjHTr1s3hD1IAAP6nQ4cOyjn+3Xff1V5TIHrssceU/VCtWjU5f+GC9roAALASAnSTCNABwDoI0AEAffr0USYiBw4c6HC5119/XVlu3Pjx2msH3PXCCy8o47d9+/ZenXD/fMIEZfsVK1aUn3/5RXu7AQCFtyghQa699lrbOb5y5cqyfsMG7XUFmo9Hj1Y+a0uVKiVfff219roAALAaAnSTCNABwDoI0AEAc+fNUyYjGzduLCmpqXbL5b91aUxMjPbaAXf9sWyZ3HrrrcoY/uTTT72y7QMHD8qDDz6obLt///7a2wwA8I7evXsr5/iePXtqrynQ7Nu/3+4xKb1799ZeFwAAVkSAbhIBOgBYBwE6AODv8+flvvvuUyYkf1q40G65P9evV5Zp1qyZ9toBT7zzzjvKGA4LC5MdO3cWeruDBg1Stnv33XfLlq1btbcXAFB4mzZvlqpVq9rO8ddcc438+NNP2usKJGfOnpVOnTopn7UPP/yw7N6zR3ttAABYEQG6SQToAGAdBOgAgFwRefPNN11ePZuSmiq1atWyLVOuXDn569gx7bUD7tq9Z4+Eh4crY/3tt98u1DbXrF0rt99+u7LNkfHx2tsKAPCO/D+Sevzxx7XXFGgGffCBsg9uuukmmT1njva6AACwKgJ0kwjQAcA6CNABALkikrB4sTIx2aBBA/n7/Hm75R5//HFlucU//6y9dsAT48aPV8bwLbfcIkt/+8309mJiYpTttWrVSk6cPKm9nQCAwjt+4oTcf//9ynl+8hdfaK8rkCz4/nupUqWKsg/eeecd7XUBAGBlBOgmEaADgHUQoAMAckUkPSNDmjZtqkxOzp03z2652NhYZZn4UaO01w544tLly9KxY0dlHD/77LOmtrXg++/lxhtvVLb11ddfa28jAMA7JkycqJzjw8PD5fSZM9rrChQHDx2SyMhIZR+0b99ejh0/rr02AACsjADdJAJ0ALAOAnQAgCEuLk6ZoOzTp4/dMjNmzvRK8AjoNH/BAildurTyPNuvv/nGo22kpKbKk08+qRwP3bp1k6u5udrbBwAovJyrV6Vdu3bKeX7I0KHa6wokAwYMUPq/evXqsighQXtdAABYHQG6SQToAGAdBOgAAMOy5cslODjYNkl511132d2KeltSkjKRed9992mvGzCjT58+ylhu3bq1R7dez39VYqVKleTnX37R3i4AgHd8/8MPynm+Ro0asi0pSXtdgeKbb79VfuwWFBQkw0eM0F4XAACBgADdJAJ0ALAOAnQAQF6PPPKIMlH57fTpyutXc3OlXr16ttdLlCghu/fs0V434Kl1f/4ptWvXVsb7yPh4t9Y9eOiQ3SMP3njjDe1tAgB4T48ePZTzfN++fbXXFCgSt22TJk2aKP3fpUsXOX/hgvbaAAAIBAToJhGgA4B1EKADAPIaMXKkMlnZo0cPu2WioqJcPisd8AdDhg5VxnK9evVk46ZNLtcb9MEHynp33323bE1M1N4eAIB3rF23TipVqmQ7z5cqVUp+XbpUe12BIiYmRvmcrVu3rixfsUJ7XQAABAoCdJMI0AHAOgjQAQB5rd+wQcqUKWObsKxZs6YcOnxYWWbwkCHKpGbc++9rrxsw48jRoxIREaGM59dee63AddauWyd33HGHsk78qFHa2wIA8J7Y2FjlPN+5c2ftNQWKzydMUPo+KChIPhs7VntdAAAEEgJ0kwjQAcA6CNABAPl16NBBmbT8csoU5fUF33+vvN6pUyftNQNmfTllijKey5cvLz8tXOh0+fzPTm/VqpWcPHVKezsAAN5x6PBhufvuuwt8pA2Kxuo1a+See+5R+v7FF1+UrOxs7bUBABBICNBNIkAHAOsgQAcA5PfpZ58pE5fdunVTXt+3f7+ULFnS9vqdd94pGZmZ2usGzMjKzpauXbvaXWmYlp5ut+z3P/yg3KEhKChIvvr6a+1tAAB4T/7vQREREXLx0iXtdVnd5StX5JlnnlH6vlGjRrJp82bttQEAEGgI0E0iQAcA6yBABwDkd/bcOQkODrZNXpYsWVLOX7igLBMWFqZMcDK5CX+2+OefpWLFisqYnjR5srJMalqadOrUSVnmmWeekau5udrrBwB4R1p6urRu3Vo513/08cfa6woE8aNGKf1+3XXXyZSpU7XXBQBAICJAN4kAHQCsgwAdAODI008/rUxifvrZZ8rr0dHRXIULS3njjTeUMd20aVM5cPCg7fWJkyYpr1eqVEl+WbJEe90AAO+ZPWeOcq6/6667ZO++fdrrsrqff/lFatWqpfR9v379tNcFAECgIkA3iQAdAKyDAB0A4MiUqVOVScz27dsrr3/40UfK6wMGDNBeM1AYWxMT7Z67OmjQIMmVf56H27RpU+W1N954Q3vNAADv6t69u3Ku/89//qO9Jqs7eeqUdOjQQen3hx9+WHbv2aO9NgAAAhUBukkE6ABgHQToAABH/jp2TO666y7lNprLV6ywvf7zL78oE51t2rTRXjNQWJ+NHauM65IlS8pfx47J4CFDlL+XK1fO7rEGAAD/tmLlSilXrpztXB8SEiIrV63SXpfVxcXFKZ+xN910k8yeM0d7XQAABDICdJMI0AHAOgjQAQDO9O3bV5nQfPfdd22vHTt+XMqXL297rVq1agSK8HtZ2dlSv359ux+HlC5dWvnbZ2PHaq8VAOBdAwYMUM71zz77rPaarG7uvHlSqVIlp983AQCAHgToJhGgA4B1EKADAJz58aeflAnN8PBwuXjpku315s2bK6+vWLlSe81AYf26dKkyrvO76667JCs7W3udAADvOX/hgnL1eVBQkPyxbJn2uqxs77590qpVK7tHBh07flx7bQAABDoCdJMI0AHAOgjQAQDOpGdkSLNmzZSJzbnz5tlef/HFF5XXPp8wQXvNgDfkfxZrXot//ll7fQAA7xo9Zoxyrm/QoIH2mqyuf//+Sp/fdtttkrB4sfa6AAAAAbppBOgAYB0E6ACAgnwweLAyufnSSy/ZXps4aZLy2gsvvKC9XsAb9u3fLyVLlrQLz9u0aaO9NgCAd50+c0YeeOAB5Xw//vPPtddlZdO++kpKlSql9PnwESO01wUAAP5BgG4SAToAWAcBOgCgIGvXrZMbb7zRNrlZq1Yt2X/ggOSKyIaNG+2u1sq5elV7zYA3vP3228r4Dg4Oll27d2uvCwDgXfl/ENioUSM5cfKk9rqsavOWLRIeHq70edeuXZmLAADAhxCgm0SADgDWQYAOAHDlySefdHir9pyrV6VBgwbKaxs2btReL+ANl69ckcqVK9vG9iuvvKK9JgCAd2VkZkrbtm2V7zLDhg/XXpdVZefkSM+ePZX+rlu3rixfsUJ7bQAA4H8I0E0iQAcA6yBABwC48vmECcpE55NPPml77YUXXlBemzhpkvZ6AW+ZOm2aBAUFSbly5eT8hQva6wEAeNd3s2cr32PuuOMO2bFzp/a6rOqzsWPtHo/y2dix2usCAAAqAnSTCNABwDoI0AEAruw/cEBq1aplm+i88cYbZe26dZIrImPHjXP6jHTACsLCwpjcBwCLevrpp5XvMQMGDNBek1UtX7FC6tWrp/R3z549JSs7W3ttAABARYBuEgE6AFgHAToAwB29evVSJjw/GDxYckVkzdq1ds8N9eb7Xs3NBbTalpQkmVlZ2utAYNP9GQBY0S9Llsj1119v+w5TsWJFWb1mjfa6rOj8hQvStWtXu++MmzZv1l4bAACwR4BuEgE6AFgHAToAwB1z5s5VJj2bNWsmqWlpkp6RoVxNFBwcLInbtnm8/bxBUc7VqzbZOTkAEPCMcyLBOuA9ffr0sbsaWndNVjV8xAilr0uWLClTp03TXhcAAHCMAN0kAnQAsA4CdACAOy5euiSNGjVSJj9/+PFHyRWR7t27K3/3dEI0b3CenZMjWdnZkpWdLZlZWZKRmSnpGRmSnpEhaenpABAQjPNeekaGZGRmSmZWlmRlZzsM03V/PgD+aP2GDXLLLbcoPwBcuGiR9rqsaMvWrVKyZEnlu2Lv3r211wUAAJwjQDeJAB0ArIMAHQDgrnfeeUeZ/HzllVckV0RGjxmj/L1v374ebTd/eJ6RmSnNmzeXZs2bS7NmzaRZs2bS1NC0KQBYW55znnEObNa8uTT/r7+OHbMF6YTogDmxsbHKd5ennnpKe01WdOjwYXn00UeVvm7RooXs3rNHe20AAMA5AnSTCNABwDoI0AEA7lq2fLn861//sk2A3nnnnXLk6FFZvmKFMjH64IMPur3NvOF5ZlaWpKWny5WUFGV7AID/2bN3r2RmZSkhuu7PB8Cf7N23T+rWrascV99On669Lit65ZVXlH4ODg6WtevWaa8LAAAUjADdJAJ0ALAOAnQAgCfatWunTIR+8eWXcvnKFaldu7btb6VKlZJdu3e73JZx5aRx5bkRnp+/cEF7QAUAvmrHzp2SnpEhWdnZXIUOmBA/apRyTLVs2VIuX7mivS6rmTptmlx//fVKX8fFxWmvCwAAuEaAbhIBOgBYBwE6AMATYz75RJkIjYqKklwR6dKli/L36TNmuNyWEfoYt203wvNTp09rD6gAwFdtS0qSlNRUycjMlOycHAJ0wANnzp6VBx98UDmmPhs7VntdVrN+wwZp2LCh0s9PPfWUnDp9WnttAADANQJ0kwjQAcA6CNABAJ7YsXOnVK1a1TYZWr58edm4aZPd1VxvvPGGy20Zt283bt1+4eJFOX3mjBw5elTZVtWqVWX//v0AEJDCw8OVc+LmLVvk0uXLkpaeLplZWdzGHfDApMmTlePp/vvvl6N//aW9Liu5kpIizz33nNLPderUkd//+EN7bQAAwD0E6CYRoAOAdRCgAwA8FR0drUyKDh8xQpb+9pvyt4cfftjldowAPSMzU1JSUyX577/l+IkTsnffPmVb5cqVk6ysLAAISBEREco5cf2GDXL+wgVJTUuTjMxMAnTATZlZWXaPovlg8GDtdVlN/h9VcpU/AAD+hwDdJAJ0ALAOAnQAgKemz5ihTIq2aNFCzpw9KzVr1rT9rWzZsnLg4MECt2M8/zw9I0MuX7kiZ86elcNHjkjS9u12AXpmZiYABKTmzZsr58S169bJueRkuZKSIukZGZKdkyM5V69q/2wAfN2cuXOVY6lWrVqyLSlJe11WsnDRIqlRo4bSzzExMfzIBwAAP0OAbhIBOgBYBwE6AMBTZ86elQYNGiiTowmLF0unTp2Uv82ZO7fA7eRcvSrZOTmSlp4uly5fllOnT8uBgwdly9atBOgA8F/5A/RVq1fLmbNn5fKVKwTogAe6deumHEv9+/fXXpOVHDp8WB599FGlj5s3by5J27drrw0AAHiGAN0kAnQAsA4CdACAGf369VMmSF955RUZOmyY8reBAwcWuI28AfrFS5fkxMmTsnffPtmwcSMBOgD8V/4AfcXKlXLq9Gnbc9CzsrMJ0AEXfl26VG644QbbcVS+fHlZvmKF9rqsZMCAAcq5qkKFCvLd7Nna6wIAAJ4jQDeJAB0ArIMAHQBghqOrxH/48Uflb5GRkQVuwwjQU9PS5MLFi3L8xAnZs3ev/Ll+PQE6APxX/gB9+YoVBOiAh15++WXlOHr++ee112QlU6dNU36gEBQUJHFxcdrrAgAA5hCgm0SADgDWQYAOADAr/206R4wcKbfeeqvt3xUrVpSjf/3ldP38Afqx48dl9549su7PPwnQAeC/7AL05cvl5KlTcvHSJQJ0wA0bNm6UatWq2Y6ha665Rn748UftdVnF+g0bpGHDhsp56qmnnpJTp09rrw0AAJhDgG4SAToAWAcBOgDArE8/+0yZLG3fvr088cQTyt++/+EHp+s7C9DXrltnF6BnZGQAQEAiQAcK591331WOoY4dO2qvySqupKRIdHS00r916tSR3//4Q3ttAADAPAJ0kwjQAcA6CNABAGbt3bdPQkNDbROmJUqUkGeffVa9fef77ztdnwAdAFzLH6AvI0AH3LZv/36pX7++cgxN++or7XVZRfyoUUrfBgUFyWdjx2qvCwAAFA4BukkE6ABgHQToAIDCyP9M0Q4dOthdle5sXQJ0AHCNAB0w78OPPlKOn4ceekjOX7igvS4rWJSQIDVq1FD6NyYmRq7m5mqvDQAAFA4BukkE6ABgHQToAIDC+GnhQmXitHbt2lKxYkXbv6tWrer0GZgE6ADgGgE6YM655GRp2rSpcvyMHjNGe11WcOjwYXn00UeVvm3evLkkbd+uvTYAAFB4BOgmEaADgHUQoAMACiM7J0dat26tTKDmv1VqwuLFDtd1N0AvW7aspKenA0BAIkAHzPniyy+VY+fee++VQ4cPa6/LCgYMGKD0bYUKFeS72bO11wUAALyDAN0kAnQAsA4CdABAYX308cfKJOqdd96p/HvI0KEO1yNABwDXCNABz2Xn5Mhjjz2mHDtx77+vvS4rmDptmtxwww1q38bFaa8LAAB4DwG6SQToAGAdBOgAgMLasXOnVK9e3TaJ+q9//UuZVG3Tpo3D9QjQAcA1AnTAc3PnzVOOm9tuu002b9mivS5/t37DBmnYsKHSt0899ZTTx/UAAAD/RIBuEgE6AFgHAToAwBt69eqlTKb+3//9n+3/lyxZUtLS0+3WIUAHANcI0AHPdejQQTluevfurb0mf3clJUWio6OVfq1Tp478/scf2msDAADeRYBuEgE6AFgHAToAwBvmL1igTKjeeOONyr/nL1hgt44nAXpaWhoABCQCdMAzvyxZIqVLl7YdM2XKlCHk9YL4UaOUc1FQUJCMHTdOe10AAMD7CNBNIkAHAOsgQAcAeENaero89NBDdhOrhrfeestuHQJ0AHCNAB3wTP6rpDt06KC9Jn+3KCFBatSoofRrTEyMXM3N1V4bAADwPgJ0kwjQAcA6CNABAN4yYuRIpwF6RESE3fIE6ADgGgE64L4VK1dKxYoVbcdLcHCw/PDjj9rr8meHDh+WRx991O57XdL27dprAwAARYMA3SQCdACwDgJ0AIC3bE1MlCpVqjh9DvrWxERleQJ0AHCNAB1wX79+/ZTjpXPnztpr8ncDBgxQ+rRChQry3ezZ2usCAABFhwDdJAJ0ALAOAnQAgDc9//zzTq9CnzhpkrKsJwF6amoqAASkZs2aEaADbli/YYNUr15dOV5mffed9rr82dRp0+SGG25Q+jQuLk57XQAAoGgRoJtEgA4A1kGADgDwpu9mz3YaoD///PPKsgToAOAaATrgnrfffls5Vtq3by+ZWVna6/JX6zdskIYNGyp9+tRTT8npM2e01wYAAIoWAbpJBOgAYB0E6AAAb7p0+bI8+OCDDgP0unXryqXLl23LEqADgGsE6IBrSdu3S+3atZVjZeq0adrr8ldXUlIkOjpa6c86derI73/8ob02AABQ9AjQTSJABwDrIEAHAHjb4CFDnF6FvuTXX23LEaADgGsE6IBrgz74QDlOWrVqJRcvXdJel7+KHzXK7jvc2HHjtNcFAACKBwG6SQToAGAdBOgAAG/bsHGjVKhQwWGAPnjIENtyBOgA4BoBOlCw/QcOyL333qscJ+M//1x7Xf5qy9atUrJkSaU/u3Tpor0uAABQfAjQTSJABwDrIEAHABSFZ555xmGA/thjj9mW8SRAT0lJAYCARIAOFCz/1dIPPvggz+k2af+BA9KmTRulP5s3by5J27drrw0AABQfAnSTCNABwDoI0AEAReHb6dMdBugVK1aU/QcOSK4QoAOAOwjQAeeOnzghjRs3Vo6Rj0eP1l6Xv+rdu7fSl8HBwbJy1SrtdQEAgOJFgG4SAToAWAcBOgCgKGRlZ0u1atUchujTZ8yQXCFABwB3EKADzn02dqxyfNx///1y+MgR7XX5o88nTJDg4GClPwcNGqS9LgAAUPwI0E0iQAcA6yBABwAUlbi4OIelVlMSAAAgAElEQVQB+quvviq5QoAOAO4gQAccS/77b3n44YeV42PosGHa6/JHv//xh9SrV8/uuefnkpO11wYAAIofAbpJBOgAYB0E6ACAonLo8GG7K5mCgoIkPDxcrubmehSgX7lyBQACEgE64NjkL75Qjo26devKrt27tdflb46fOCFPPvmk0pf//ve/ZdXq1dprAwAAehCgm0SADgDWQYAOAChK3bt3d3gV+tp16wjQAcANBOiAvdS0NGnbtq1ybLz77rva6/JHsbGxSj+WKlVKvvjyS+11AQAAfQjQTSJABwDrIEAHABSlWd995zBAH/PJJwToAOAGAnTA3rfTpyvHRc2aNWXzli3a6/I3X339tZQpU0bpywEDBmivCwAA6EWAbhIBOgBYBwE6AKAoXb5yRZo3b24XoHfp0sWjAP3y5csAEJAI0AF7+W85/sYbb2ivyd+s+/NPadiwodKP7du3lyNHj2qvDQAA6EWAbhIBOgBYBwE6AKCoxY8aZReg16xZU06eOkWADgAuEKADqnnz5yvHRJUqVWTN2rXa6/In5y9ckGeeeUbpx9q1a8svS5Zorw0AAOhHgG4SAToAWAcBOgCgqO3YuVNq1KhhF6L/8OOPBOgA4AIBOqDq1q2bcky8/PLL2mvyN0OGDrX7XvbpZ59prwsAAPgGAnSTCNABwDoI0AEAxeHll1+2m6gdOHAgAToAuECADvxPwuLFUqpUKdvxUK5cOfnt99+11+VP5sydK5UrV1bOK3369OE8AgAAbAjQTSJABwDrIEAHABSHhMWL5ZprrlEmaxs2auR2gH7p0iUACEhNmzYlQAf+68UXX1SOhxdeeEF7Tf5kW1KSREREKH3YokUL2blrl/baAACA7yBAN4kAHQCsgwAdAFBcIiMjlQnbf/3rX7ItKYkAHQAKQIAO/OP3P/6Q8uXL246F6667ThYuWqS9Ln+RkZkpvXr1Us4nVatWlfkLFmivDQAA+BYCdJMI0AHAOgjQAQDFZcLEiXa3cR8zZgwBOgAUgAAd+Effvn2VY6Fr167aa/InH48ebfc9bPiIEdrrAgAAvocA3SQCdACwDgJ0AEBx+evYMalataoycRsREUGADgAFIEAHRNauW2f3HWLO3Lna6/IXixISpFatWkr/Pffcc3L5yhXttQEAAN9DgG4SAToAWEdxBOiJSdtl+ozZAAALSkza7tFnQnR0tF04fi452WWAfvHiRQAISATogMiAAQOU46Bjx45yNTdXe13+YP+BA9K2bVul/xo3biwbNm7UXhsAAPBNBOgmEaADgHUUR4C+fOUa5T0AANaxfOUajz4TVq9ZI8HBwcok7sj4eAJ0AHCCAB2BbmtiooSGhirHwTfffqu9Ln/Rr18/pe/KlStH/wEAgAIRoJtEgA4A1kGADgAoDE8D9FwRueOOO5SJ3BdffJEAHQCcIEBHoIuLi1OOgTZt2khKaqr2uvzB5xMm2P1w8d1339VeFwAA8G0E6CYRoAOAdRCgAwAKw0yAPmnyZGUit/add8qWrVsJ0AHAAQJ0BLI9e/dK/fr1lWNg0uTJ2uvyB38sWyb16tVT+u6pp56SU6dPa68NAAD4NgJ0kwjQAcA6dAToS39bJhcuXgQA+KG1f24odIB+6fJlad68uXob95EjCdABwAECdASyocOGKeM/IiJCziUna6/L1504eVI6deqk9N3dd98ty5Yv114bAADwfQToJhGgA4B1FEeA/ueGTYUOWwAAviExabvdj6LMbGdkfLwyqduiRQs5fOSI0wD9woULABCQCNARqNLS06Vy5crK+J/8xRfa6/IHsbGxSr+VKFFCJk6apL0uAADgHwjQTSJABwDrIEAHAHjCWwH69h075LbbblMmd7/88ksCdADIhwAdgWrEyJHK2H/ggQfk2PHj2uvydV99/bWUKVNG6bvXX39de10AAMB/EKCbRIAOANZBgA4A8IS3AvRcEYmJiVEmd7t27UqADgD5EKAjEB08dEjCwsKUsf/x6NHa6/J1f65fLw0bNlT6rW3btnLg4EHttQEAAP9BgG4SAToAWAcBOgDAE94M0BcuWiTXXHONbYK3UqVKMm/+fAJ0AMiDAB2BKH7UKGXch4eHy9G//tJely+7cPGidO/eXem3WrVqyaKEBO21AQAA/0KAbhIBOgBYBwE6AMAT3gzQc65elXbt2ikTvX379nUYoJ8/fx4AAhIBOgLN4SNHpFGjRsq4H/Xhh9rr8nVDhg5V+oyr9gEAgFkE6CYRoAOAdRCgAwA84e0A/auvv1YmeqtWrUqADgB5EKAj0Hz40UfKmG/YsKEcOnxYe12+bM7cuVK5cmWl33r16iUZmZnaawMAAP6HAN0kAnQAsA4CdACAJ7wdoF9JSZGbbrpJypYtKy/17i2//f47AToA5EGAjkDy17Fj0rhxY2XMj4yP116XL9uWlCQRERFKn0VERMi2pCTttQEAAP9EgG4SAToAWAcBOgDAE94O0LNzcmTZ8uVy6vRpOXb8uOzes4cAHQDyIEBHIPl49GhlvN9///1y4OBB7XX5sg4dOih9FhwcLGvXrdNeFwAA8F8E6CYRoAOAdRCgAwA8URQBempamly4eLHAAP3vv/8GgID04IMPEqAjIBw/cUKaNGmijPfhI0Zor8uXjfrwQ7vnng8eMkR7XQAAwL8RoJtEgA4A1kGADgDwBAE6ABQvAnQEik8+/VQZ6w0aNJB9+/drr8tXbdi4UYKDg5U+a9WqlWRlZ2uvDQAA+DcCdJMI0AHAOgjQAQCeIEAHgOJFgI5AcPLUKbvHFQwdNkx7Xb4qaft2efjhh5X+Cg8Plz/Xr9deGwAA8H8E6CYRoAOAdRCgAwA8QYAOAMWLAB2B4LOxY5Vxfs8998ievXu11+WL0tLTpVevXkp/VahQQabPmKG9NgAAYA0E6CYRoAOAdRCgAwA8oStAT05OBoCARIAOqzt95oxEREQo4/yDwYO11+Wr4keNsnvu+aAPPtBeFwAAsA4CdJMI0AHAOgjQAQCeIEAHgOJFgA6rGzd+vDLG69evLzt37dJely+av2CBVKtWTemvZ599Vs5fuKC9NgAAYB0E6CYRoAOAdRCgAwA8QYAOAMWLAB1Wdi452e5Z3oMGDdJely/alpQkDz30kNJXTZo0kQ0bN2qvDQAAWAsBukkE6ABgHQToAABPEKADQPEiQIeVfT5hgjK+69atK9t37NBel69JTUuTnj17Kn1VqVIlmfXdd9prAwAA1kOAbhIBOgBYBwE6AMATBOgAULwI0GFVf58/Ly1btlTGd1xcnPa6fNHI+Hi7554PGTpUe10AAMCaCNBNIkAHAOsgQAcAeEJXgH7u3DkACEgE6LCqSZMnK2P7zjvvlG1JSdrr8jXz5s+XqlWrKn0VHR0tly5f1l4bAACwJgJ0kwjQAcA6CNABAJ4gQAeA4kWADiu6cPGitG7dWhnb7777rva6fE3itm0SERGh9FOzZs1k85Yt2msDAADWRYBuEgE6AFgHAToAwBME6ABQvAjQYUVffPmlMq7vuOMO2ZqYqL0uX5KSmiovvvii0k9VqlSR2XPmaK8NAABYGwG6SQToAGAdBOgAAE8QoANA8SJAh9VcunxZ2rRpo4zrgQMHaq/L14wYOdLuuefDR4zQXhcAALA+AnSTCNABwDoI0AEAntAVoJ89exYAAhIBOqxmytSpypgODQ2VTZs3a6/Ll8ydN09uueUWpZ969OghV1JStNcGAACsjwDdJAJ0ALAOAnQAgCcI0AGgeBGgw0pSUlPl0UcfVcb0W2+9pb0uX7I1MVGaN2+u9FFERIQkbtumvTYAABAYCNBNIkAHAOsgQAcAeIIAHQCKFwE6rGTaV18p47lmzZqyYeNG7XX5iispKdKjRw+lj6pVqybz5s/XXhsAAAgcBOgmEaADgHUQoAMAPEGADgDFiwAdVpGWni6PPfaYMp4HDBigvS5fMnzECLvnno+Mj9deFwAACCwE6CYRoAOAdRCgAwA8oStAP3PmDAAEpCZNmhCgwxK+/uYbZSxXr15d/ly/XntdvmLO3LlSpUoVpY969eolaenp2msDAACBhQDdJAJ0ALAOAvSiFRsbK5GRkQWKjY2VmbNmaa91UUKCREVF2WrSXQ+KRt4xuXLVKo/W3ZqYqIxb3W3Jz6hNdx1WR4AOAMWLAB1WkJGZKY8//rgylvv376+9Ll+xZetWadasmdI/LVq0kKTt27XXBgAAAg8BukkE6ABgHQToRSsyMtLuFnzOhIaGytbERC11rly1SqmFENK68o7JmJgYj9aNjY0tsjFihPOF+TGJUZvuPrY6AnQAKF4E6LCCBd9/r4zjkiVLyslTp7TX5QsuX7kiL7zwgt3V+d//8IP22gAAQGAiQDeJAB0ArIMAvWgZYeWEiRNl5apVdhYlJEhsbKyEhoZKUFCQhISEyLnk5GKvc2R8vC1QNWrT3XcoGsaYDAsLk6CgII/GW2hoqG09bwfoxo84CvOMR8Zu8dAVoJ8+fRoAAhIBOvxdalqatG/fXhnH/fr1016Xrxg2fLjdj6s//Ogj7XUBAIDARYBuEgE6AFgHAXrRMsJKV6HeueRkWzA5YeLEYq8zKiqKK3cDhDEmZ86aZftfd9ZblJCgrOeLATqKBwE6ABQvAnT4O64+d272nDlSuXJlpX969+4tmVlZ2msDAACBiwDdJAJ0ALAOAvSi5W6Aniv/3MJa1+3TjTp19xeKb1+vXLVKwsLCJCwszK31YmJiJCwszBZ0E6AHLgJ0ACheBOjwZxcvXZI2bdooY/jNN9/UXpcv2LxlizRt2lTpm9atW8vOXbu01wYAAAIbAbpJBOgAYB0E6EXLkwA9V6TAYPJccrLMnDVLoqKiJDIyUiIjI2VkfLwcOHjQ6fZiY2Nt2ztw8KDt38ZVx8a/Q0JCbO8dGRkpsbGxbr1/bGxsgW2bOWuWREZGytbERDmXnCwTJk50uP28f1uUkCAxMTHKe+Rv48xZs5RlJkyc6NatyD2tP29frVy1ytZfkZGREhMTI4sSEtzar47a5O6Y2JqYaPe+hXlOeN4xOWHiRAkKCipwDBn7Pu+jCFwF6J6MVePZ58YdGEJDQ23rOBsjK1etsvXn1sREh+PdW8eQsd6EiRM9Xs+qCNABoHgRoMOfTZo8WRm/tWrVkvUbNmivS7dLly/L888/r/RNzZo15cefftJeGwAAAAG6SQToAGAdBOhFy5MA3QgpHQWAWxMTbSG3I84CVeP9jdtvG4yrfI3X88tfw6KEhALfPzIy0mGAbTxbfeasWcr6+bdv/C0mJsbpeyxKSFBudZ9fWFiY0xB9a2Ki7TnzjsTExDhcz+irguqKiooqcJ86q7eg9zUU9L4FtdfdMWmMOUc/mMjLuG37ueRklwG6p2PV2J4jjsZIbGysskzeY6ugOymYPYbMrmdlBOgAULwI0OGvzp47Jy1btlTG78CBA7XX5QuGDhtm971y9Jgx2usCAADIFQJ00wjQAcA6CNCLlicBunE1cP4wM2+AZ1wRvXLVKtsV0cZrjq6GNt4/NDRUQkJCbFc+G1fObk1MtN3K26hz5apVylW9eQPO/O8/Mj7eFkw7uhW4EaAbyxhXbefdfq6IMnEUGhpqu9LZuNLY+Lvx/yMjI2VRQoKsXLVKZs6aZavf0e2/zyUn2/rIeH9H/ecoCC2orgkTJ9rWdfa+ea+qzrtu3vd1Fl4bbc2734z2GvvV3duvFzQmo6KiJDQ01OU6xg8FCgrQzYxVI5Q3xn9MTIxtnfz7whhHefsz748InAXozuoy7gyQ90ca+dc13rOg9rh7NwGr0BGglylTRk6dOgUAAYkAHf5q3Pjxyti966677P47IBB9N3u23HzzzUrfvPzyy5Kdk6O9NgAAgFwhQDeNAB0ArIMAvWi5E6CfS062Bc0hISF2t4U2AjxnV7oeOHjQFpA7e/+QkJACJ6sKunLX1fvnDYrzB8lGu1xdqZs3oHd0VXVUVFSB2zFCckeBshGQOtsHRiDs6EpyV1d7G8+td9T3xvs6u8r8wMGDtgDW0S3qXV1lbvTthIkTCzUmjbsTOOufAwcPKv1eUIBemLHq6hno7lx572wcu6rL6IP8PyQw9q+zHyoYrxd0FwIrIkAHgOJFgA5/dOLkSWnevLkyduPef197Xbpt2rxZHnzwQaVfIiMjZc/evdprAwAAMBCgm0SADgDWQYBetPJeKWw8OzmvvLcVDwkJsQv4jGDP1a2+jeXyX0FrvL+zUDL/cs626yogNELW/AGkEfIW9FzqXPlfOOrsmdJ5A2VP2+AsWM///o5qNOoq6FbpRrif92/GrdFDQ0MLXNfo3/z7x/hBgqtnbIeFhXl8FbqjH3WEhIQ4HWPGlfbGv50F6IUdq+4G6K6eWZ9/X7g7ho1bw+fdvjGuCzp+jB9KeLIP/B0BOgAULwJ0+KPRY8Yo4/buu++Wnbt2aa9Lp6zsbGnTpo3SL6VLl5ak7du11wYAAJAXAbpJBOgAYB0E6EXL2TPG8zJuTe4oLDVCPVdBaq78EzDmvx248f6u1ncWPhsBuKNbWzvbRt7AOO8z0F3VXlAQ7CpcddUGV7fYLihAdxX+G23M+zcjtHX1bHFj/bz9Y4TvroLovO/tybPQHQXoxu3IHW3HGJ/590X+finsWHUnQHfnVvP594VRl6sxfODgQYdjxfihi7N2HTh40O5W8lZHgA4AxYsAHf7myNGj8sADDyjjdsjQodrr0i3u/fft/lvwk08/1V4XAABAfgToJhGgA4B1EKAXLSPQy/v867xchW7G+o6uXs/PUahZ0K3Z3VnOuLranXDQCHPzBpCO/uaIq6DaCFcLCkHdaavxvO38CgrQXV297yhAd7fdBbU1NDTU5T437mDgyfs4CtCNW5Hn/6GD8fe8t/931l+FHavuBOiufszgaAy4ewwUNGZGxsdLSEiIREVFycxZswL+2Z26AvSTJ08CQEAiQIe/iR81Shmz999/v+zbv197XTot/vlnCQ4OVvolOjpae10AAACOEKCbRIAOANZBgF603HkGujvru8vbAbon4WNxBOie3r47V/4JQI0fMDgLPn0xQPdEYQP0XBFbYJ/3bzExMXZXfbsK0M2OVV8N0PPXOGHiRImNjZXIyEiJiooyfWz7MwJ0ACheBOjwJ/sPHJD7779fGbPxo0Zpr0un5StWyL///W+lT9q3by/7DxzQXhsAAIAjBOgmEaADgHUQoBctbwXojq6adiR/QFzYAN14vrM7V9w6WlZ3gH4uOVlCQ0MLdQv3wgTorm5dnyv/PN8973sYbY2JiXF7vxf2Fu658s+zzoOC1Fuwh4SE2LXfVYBudqwWdYDuzq3l899O35UDBw9KWFiYW7fbtxICdAAoXgTo8CdDhw1TxusDDzwgR44e1V6XLkeOHpWOHTsqfVK/fn1Z+ttv2msDAABwhgDdJAJ0ALAOAvSiVdgA3QhiXQXYzp65XdgA3QhVJ0yc6HIboaGhEhIS4rB+XQG68fzrgt77wMGDXg/Q84bgBa1rPO88KirK7n3z/82RsLAwCQoq/DPQ8/aD0V5jTOUPnp0F6IUdq0UVoLv7Ywajrrxj3Rj/BT06wKjbk+Dd3xGgA0DxIkCHv9i5a5fcc889yngdPWaM9rp06t+/v9IfN9xwg0z+4gvtdQEAABSEAN0kAnQAsA4C9KJV2ADdeAa1qzDV2VW2hQ3QjVA1JCSkwJDWCBrzB8a6A3R3rj42nvPuzQA9V/65ettVoOws3DVqKmhdd0N6T8ZkVFSU7ZbtUVFRDvvEWYBe2LFaVAG6UVdoaGiBY9hRXca6Bb2vEby7GidWoitAP3HiBAAEpAceeIAAHX5h0KBBylht3ry5nDh5Untdunw2dqxce+21Sp/k/xEpAACALyJAN4kAHQCsgwC9aBU2QM+7jaioKLvQ8cDBg7aw1VGAV9gAPVf+dxV3WFiYXTvOJSfbQuCQkBC7+nQH6MZt5cPCwuzC062Jiba+K4oAPW+/OLo62Xi9oJDa2bozZ82SkJAQlz9s8HRMzpw1y3bFtbOrqp0F6IUdq0UVoOf9u7MxXFBdeV9zNIZCQ0PdvkuDVRCgA0DxIkCHP0jctk3q1KmjjNVx48drr0uXnxYutH1PNHTt2lVOnzmjvTYAAABXCNBNIkAHAOsgQC9a3gjQzyUn227VbYSAkZGRyt+cXYXsjQA97+vGlbyRkZHK35yFrboDdOMK4rwheWRkpDKZFRYWZuOoLrMBeq78L8A3wnDj/Y2r0x0F+wYjzHa2bkhIiFvPpvdkTJ5LTpaQkBBb/ziqraAAvTBjNe++MtbxZIwUNI7z1+VoDDurK/+6xnr52+npDxn8GQE6ABQvAnT4A+NHt4ZWrVoF1PejvLbv2CGtWrVS+qNx48ay7s8/tdcGAADgDgJ0kwjQAcA6CNCLljcC9Fz5J8SLiYmxhad5g9WCAl5vBei58s9t2vNfRWFcbewsyNUdoOfKP8Fs3rAzb4hq9F3eq8Hz9mdhA/SC+i0mJsblpOKihASHtUdGRpoKz90Zk0bo7yxQLihAL8xYzVubsbwnY8TVOD6XnCyxsbGm6jLalH8/GOsG2uQwAToAFC8CdPi6jZs2ye23366M00B9zndKaqr07NlT6Yubb77Z4Y+NAQAAfBUBukkE6ABgHQToRWtrYqKsXLXKqwGbsU13QnljWW8tlyv/3IrbeH9X7TKWdbXcylWrCgyEzyUnu9yOqzbkrdvRM9EdveZsWUfb9Wa/OWu/O/UUdkwadTp7H6MWdwJ8T8aqq/rceU9Px7unP2zx5n7wZ7oC9OPHjwNAQCJAh68bMGCAMkbbtm0rFy9d0l6XDkOHDbP70eWw4cO11wUAAOAJAnSTCNABwDoI0AEAniBAB4DiRYAOX7Z23TqpXr26MkanffWV9rp0mDFzplSqVEnpi549e0pKaqr22gAAADxBgG4SAToAWAcBOgDAEwToAFC8CNDhy/r166eMzyeeeELS0tO111Xc1q5bJ+Hh4XbPgd++Y4f22gAAADxFgG4SAToAWAcBOgDAEwToAFC8CNDhq5avWCFVqlRRxueMmTO111XcTp46JVFRUUo/3H777fLTwoXaawMAADCDAN0kAnQAsA4CdACAJ3QF6MeOHQOAgESADl/18ssvK2PzqaeeCsix+Pbbbyv9cO2118pnY8dqrwsAAMAsAnSTCNABwDoI0AEAniBAB4DiRYAOX7T0t9+kQoUKSmg8Z+5c7XUVtwkTJ0qpUqWUY7R///7a6wIAACgMAnSTCNABwDoI0AEAniBAB4DiRYAOX9SzZ09lXD799NPaaypuvyxZInXq1FH6oWPHjnLk6FHttQEAABQGAbpJBOgAYB0E6AAATxCgA0DxIkCHr1n8889StmxZ25gsVaqU/PDjj9rrKk579+2TRx99VDk2GzRoIMuWL9deGwAAQGERoJtEgA4A1kGADgDwBAE6ABQvAnT4mujoaGVMRkdHa6+pOGVlZ9s9/71s2bIyddo07bUBAAB4AwG6SQToAGAdBOgAAE/oCtD/+usvAAhIBOjwJT/+9JPyzO8yZcpIwuLF2usqTqM+/FA5JoOCgiQuLk57XQAAAN5CgG4SAToAWAcBOgDAEwToAFC8CNDhS9q0aaOMxy5dumivqTjNnTdPqlWrpvRB9+7dJfnvv7XXBgAA4C0E6CYRoAOAdRCgAwA8QYAOAMWLAB2+4rvZs+Xaa6+1jcUKFSrI0t9+015Xcdm4aZM0a9ZMOR6bNm0qGzdt0l4bAACANxGgm0SADgDWQYAOAPAEAToAFC8CdPiKxo0bB+yzz5P//lu6d++utL9q1aoyZ+5c7bUBAAB4GwG6SQToAGAdBOgAAE/oCtCPHj0KAAEpf2hJgA4dvpwyRRmH1atXl1WrV2uvq7jExcXZPfc8ftQo7XUBAAAUBQJ0kwjQAcA6CNABAJ4gQAeA4kWADt3OnD0rrVq1UsbhW2+9pb2u4jJl6lQpW7as0v4+ffpIRmam9toAAACKAgG6SQToAGAdBOgAAE8QoANA8SJAh26ffPqpMgbr1KkjWxMTtddVHP5Ytkzuvfdepf1t27aV3Xv2aK8NAACgqBCgm0SADgDWQYAOAPj/7N1nfFRl3vDxWeVGgbghCtI0CwRXlISlBBvFVRCQssoqBAFFVwWCDVdIABFBUCnSkSKKCigdERKQ3pFOBKQHlBYgkRYg1PzvF37O7FzTZzIzV3Lm9+L7eZ6FzDn/6zon7r3+5sz4goAOAKFFQIdO6YcOOdyDfT/6SPtcoXD4t9/k2WefVdZeuXJlWfjTT9pnAwAACCYCup8I6ABgHgR0AIAvdAX03377DQDCEgEdOvX/+GPl/qtVq5bsP3BA+1yh8Nprrzl87/n3U6dqnwsAACDYCOh+IqADgHkQ0AEAviCgA0BoEdChyy87dkhsbKxy/w0ZOlT7XKEwZOhQh3ielJSkfS4AAIBQIKD7iYAOAOZBQAcA+IKADgChRUCHLj169FDuvSeeeEJOZGRonyvYZs6aJdHR0craW7ZsKceOH9c+GwAAQCgQ0P1EQAcA8yCgAwB8QUD3z6hRo6RevXoetWvXTj755BNZvXq19plDZeHChV7tTbNmzaR79+6ycOFC7TNDZVwj3XOYFQEdOqxbv17Kly+v3Hvjv/hC+1zBdiIjQ+655x5l3aVLl5YjR49qnw0AACBUCOh+IqADgHkQ0AEAvtAV0A8fPlygde/e3eGjYD1p1qyZbNu2TfvsrsycOVNmzpwZkOP4ujdxcXGyYMEC7XuAPxnXRfccZkVAhw5vvfWWct81b95cLmRna58rmE5kZMgLL7ygrLtMmTJ87zkAAAg7BHQ/EdABwDwI6AAAXxDQ/WME9Hbt2lnDszPdu3eXuLg4JRTrnt2VQEVTI6DHxcW53ZuPP/5YmjVrZj1vZKQ+ExgAACAASURBVGSkrFq1Svs+IHBvpoBzBHSE2qLFi6VEiRLKfTflu++0zxVsSUlJDm/YGjhokPa5AAAAQo2A7icCOgCYBwEdAOALArp/jIDevXt3r35+5MiR1vWPHDlS+/zOBDqg16tXz6ufX7BggURGRlrfkKB7H4BgI6Aj1F555RXlnmvdurXczM3VPlcwjRo9WgoXLqys+80335Sr165pnw0AACDUCOh+IqADgHmEIqCvXL1OOceU76bLytXrAAAF0MzZcwP2pigCuntvvPGG9aPcdc/vjK6AfvjwYZk4caL1KXTd+wAEGwEdoTR7zhy57bbbrPdbsWLFZO6PP2qfK5jm/vijxMTEKL9nzzzzjBxMT9c+GwAAgA4EdD8R0AHAPHQEdACAeYQqoB86dKhAS05OFovFIsnJyV6/ZsaMGdawrHt+Z4zrk9fj+LvOQJ0fyO8I6AiVa9evS8uWLZX77bXXXtM+VzBt275dnnjiCWXN1atXl+UrVmifDQAAQBcCup8I6ABgHgR0AEBeENC9k5eAHhcX5/Jntm7dKv3795dmzZpJvXr1pF69etK2bVsZMWKEbN261eM53L3e2c+npqZaf864PsZ/9jf05zWg265zxIgRUq9ePev8qampkpycLPXq1ZPOnTsHZQ9t19G5c2frMZo1ayb9+/eXlStXen0MZ7N07txZZsyY4dXrV65caV2vP6+3X0O9evUkOTnZ4xpcXX/jfjH2Pq/rc3UM45oZc9rfBwUdAR2h8u2kScq9VqpUKVm6bJn2uYIlMytLXnrpJWXNJUqUkG8nTdI+GwAAgE4EdD8R0AHAPHR8BzoAwDxC9R3ohw7pj1h54U9A79+/v9uwnJycbP0ucGciIyNl4sSJLo8/YsQIt6+Pjo6W1NRU5TVG7HbFn73xJ6CnpqY6PaftPo8YMUKZzdnx87qHhw79GXRt31DgjDfXvX///m5nqVevntug37lzZ7czuHu9N2tw9QaEQ4dcfxqA7bWdOHFintbnzR5FRkbKiBEj/Pp9y88I6AiFM2fPSuPGjZV7rUuXLtrnCqZevXo5/HOkX//+2ucCAADQjYDuJwI6AJhHKAJ6xslTkrZjJwDAhDJOnvL7vx8I6K5t3bpVoqOjxWKxSP/+/R3+vm3btkp4HDFihMyYMUNmzJgh/fv3V2Kos6dwV65c6fb1cXFx1iBp+/Tx1q1brT9nvN74z748RWzLn4DerFkzsVj+/H54Z/ts7E9kZKR07txZJk6c6PBmgLzuobEfRtA1zmUcw3gK2psAbRu/7WdJTk623gtxcXFOI7PtmwXatm0rEydOtL6+c+fOyuudnd9+v4zXTpw4Udq2bWtdo6s1eArottHb2XzG39tfT1d7FB0dLcnJyS732vj/E9AB743+/HPlPqtYsaL8vGGD9rmCZdz48VKsWDFlzR07dpSLly5pnw0AAEA3ArqfCOgAYB6hCOgAADjjS0BPT08v0GwDuqef/eqrr6wB2wim9n9vG3ZdHcd4gt1iscjKlSuVvzNiZNOmTV2+3oiqbdu2dfr3xrHzujfTp0+3Rk9PP5uSkiJNmza1RtmUlBSn++zq7wO5h+np6dZQ6+w6GWzj9vTp013OEhkZKV999ZVf18O4X/r37+/0tVu3brX+jP16t27dap3P1X6lpKRYI7ezfXB1LxjX1lifs/Ubx3c3g+1xXN2Pxl7axnpvft8KgocffpiAjqD6/cgRqVOnjnKfvf/++9rnCpYFCxdK5cqVlfU+/fTTsmfvXu2zAQAA5AcEdD8R0AHAPAjoAABdwjGgR0dHK9/bbMsInIa4uDinsdL2yXRP53UVXY3w6y7YGk9XR0ZGOv37QAf0yMhIl3tj//HirmKsbUB3FWsDtYe2c7uK5/ZzOYu/vsxi/Kz9fWGs2d0cxrz2b5ow/jwuLs6rNTib05uA7ml9xj47i97G37l7w4fB9k0PBHTAOwMGDlTusapVq8rOXbu0zxUMO3ftkoYNGyrrjY2NlUWLF2ufDQAAIL8goPuJgA4A5kFABwDoEo4B3RtNmzZ1+VS08aSuq6htz/iodvufN55A9xQYO3fuLPXq1fPpqWNf2UZWT+Li4qR///4uQ7HtGxVcnS9Qe2hEXW/Ct/GUt/1cxizu5rVlPM1uf07jzRfu3jSQnv7nGyfsI7Qxm6c3AqSkpEi9evWc3jOeAro3e+3uUxrcPf3ujPFGAwI64Nmvu3dLtWrVlHvsk08/1T5XMJw7f15effVVh/8b48uvvtI+GwAAQH5CQPcTAR0AzIOADgDQJRwDetu2bWX69OlOeRMHjadr3X2MtauYaPvR2CtXrrQ+Xe4uSLsT6IAeFxfncm9cfbS4u30O9h76GnXdzett6HX1FLnxMfDR0dFuP1XAFeMNFfXq1fN6r725F3z5eH5Xe2G8gcHbNxnYroeADnj2wQcfKPfXY489Jod/+037XMHQp29fhzdm9f7wQ+1zAQAA5DcEdD8R0AHAPAjoAABdfAnoBw8eLNCSkpLEYrFIUlJSyI9Tt25dsVgsMm3aNOXPV6xYYf07I8omJSU5/JwrxutcndMd25+dNm2aWCwWhz8P1v4Eag/drd/XeaOjoz3uWd26da1Pmjvbq2nTpllDf2RkpLRt21b69esn8+fP92qWfv36Wd8UEB0dLYmJiTJ8+HBZsWKF3/eCL9fW1XXx5/4I1O9bfkFAR7Bs3LRJKlWqpNxfI0eN0j5XMHw1caIUL15cWet//vMf/vcvAACAEwR0PxHQAcA8COgAAF0I6KE5jquAblixYoUMHz5cEhMTHYK6u5juLiB7+ih2258N54CemJjo9cfX23K3V/Pnz5d+/fpJ27ZtrcHdCOrexPBp06ZJUlKSNG3a1Brko6OjJSkpSbZs2eLTvUBADwwCOoLl3XffVe6tp556Sk5nZmqfK9CWLF1q/eehoUGDBvLLjh3aZwMAAMiPCOh+IqADgHkQ0AEAuhDQQ3McTwHdmS+//FKaNm1q/ahzZz/jLiBPmzbNLfufDdeAbszStm1bj3vmbg/d2bJliwwfPtwaj4YPH+7TjCtWrLA+nR4ZGen0ifZQBPS4uLiA3gcFCQEdwbBs+XIpXbq0cm99NXGi9rkCbe++fdb/PjPcf//9kpKaqn02AACA/IqA7icCOgCYRygC+u49+2T0mC8AACa0YdMWv//7wZeAfuDAgQLNNujl5TgTJkywBklvfn7z5s3Wfdy8ebMyjzezGNFh2LBhDn9nHDevezN16lSf1pTXfQ7UHhpPZ0+dOtWr4xg/v3z5cuuf9evXz6f7Yv78+ZKUlKRcj+XLlzv8mat1OJth6tSpkpSU5HEd8+fPtz6N7u294Mu1dXftnO2/N/dtXn/f8gsCOoLh9ddfV+6rFi1ayOWcHO1zBdLlnBzp1KmTss4iRYrImLFjtc8GAACQnxHQ/TR6DAEdAMwiFAE9bcdO5RwAAPNYuXqd3//9QED3nW3MtY2grgwbNsz69K7tnxvfde3pGN5EzbzuTagDeqD2sE2bNmKxWKRNmzZer9H+GO6itDPGOW1juS/HMJ6kt43lRsT3Zh2urnmwA7ovQXz58uXWeQjogHM/zpsnERER1nuqUKFCMn3GDO1zBdrHn3zi8BUYPXv21D4XAABAfkdA9xMBHQDMg4AOAMgLArp3AhXQDxz4X0T1FCXnz59vDeX2Tyd7G3+Nn0tMTHT4u4Ia0AO1h0a4tlgsMmHCBLfHMT4+3dlT4kbU9jSzsU+RkZEOT2IbT5Z7egrd+DnbeW2Ds7s3FNj+nP35gx3QjTcxGB8h7+oYmzdvVr7nmIAOOPfCCy8o99SLL76ofaZAmzR5spQsWVJZZ7t27Uz5He8AAACBRkD3EwEdAMyDgA4AyAsCuncCGdA3b95sjbpxcXFOP3p72LBh1p9xFi+XL19u/fvExESHILp582brzK4+ptwIld48xe2OjoAeiD08cOCAJCYmKrHWfh+XL19uDeSujmEb4ps2bep0P43vIHcV642PpY+MjJR+/fo5vd7GU9zOAryxjujoaKd7MXXqVOv1draOYAf0Awf+90aDyMhIp28UsJ2Rj3AHXJs8ZYpyPxUvXlxSFyzQPlcgrVy1SmrWrKms8/HHH5ctW7dqnw0AAKAgIKD7iYAOAOahI6AvWbpCzp47BwAogNZv2KQloO/fv79A69atm1gsFunWrVtAjjdv3jzr08RG+Kxbt67UrVvXGlqNcLlp0yanx5gwYYLys7GxsdZj2O5/mzZtnL6+SZMm1qBZt25diY2NlalTp/q8FtvIGsp9DsQe2u6D7c/XrVtXOXZsbKzbY9jGevtZbI89bNgwj2u3nyM2NtarY9iey7im9uuIjIyUefPmObzW+Pu8XFtP127Tpk0Oa3E2Y5s2bQL++6YbAR2Bcu36dYffo5dffln7XIGUfuiQPPvss8oaK1SoID/Mnat9NgAAgIKCgO4nAjoAmIeOgJ6X2AIA0MvZm6L8PRYBPW82bdok3bp1U+KhbYB1F1sN8+bNc4i0hiZNmsiECRPcvtY2+rqKq57oCuiB2sP9+/8M4PZRytiTbt26uY3nhmXLllk/Wt5e3bp1vXpzwoQJE5yuJTIyUtq0aePx+nTr1k25prZ70alTJ5frCEVAt/05Z2uMjY213q8EdMC54SNGKPfS3/72N1m9Zo32uQLl+o0b8tZbbylrLFSokIwYOVL7bAAAAAUJAd1PBHQAMA8COgDAFwR0/yxbtkymTp0qy5YtC+rx/T3Hpk2brK/39Slyf17j7Nz+xPdA7nNe99B+H/Oynnnz5lmP4018d7cWf+awPb83e+HqHvDl2vp67WzXaL9HxhsR3L0BpCAhoCMQ9u3fLw899JByL/Xs2VP7XIE0aPBghzfXdOvWTftcAAAABQ0B3U8EdAAwDwI6AMAXBHQAodapUyepW7eu128GMJ6iD9YbVkKNgI5A6P3hh8p9VL16ddn166/a5wqUqdOmSdmyZZU1JiQkyLHjx7XPBgAAUNAQ0P1EQAcA8yCgAwB8oSug79u3D0CYMj6SvUmTJh5/tlOnTtaPdNc9d6DYPzVMQIev1v/8s8TExCj30eDPPtM+V6CsW79eHnnkEWV9jz32mPy8YYP22QAAAAoiArqfCOgAYB4EdACALwjoAEJt48aN8te//lUsFou88MILsnHjRoefWbp0qTRp0sT6z43vv/9e+9yBQkBHXr355pvKPVS/fn05kZGhfa5AuHb9ukM8L1SokKz/+WftswEAABRUBHQ/EdABwDwI6AAAXxDQAejw448/SnR0tPWfC7GxsVKnTh2pU6eO8ucWi0WGDh2qfd5AIqAjL1JSUyUqKkq5h76aOFH7XIFw/cYNeeeddxy+9/yzIUO0zwYAAFCQEdD9REAHAPMgoAMAfKEroO/duxdAmNuwYYN07drV+jS6vSZNmsjcuXO1zxloBHT462ZurrRp00a5f1q2bClXrl7VPlsgjBw1yuGfA6+99pr2uQAAAAo6ArqfCOgAYB4EdACALwjoAPKDuXPnynfffSffffedKaO5LQI6/PXtpEnKvRMRESE/zJ2rfa5AmDxlipQqVcrhzQG/HzmifTYAAICCjoDuJwI6AJgHAR0A4AsCOgCEFgEd/jidmSmNGjVS7p2OHTtqnysQli1fLjVq1FDWVrt2bfl5wwbtswEAAJgBAd1PBHQAMA8COgDAFwR0AAgtAjr8MWz4cOW+iY6OltVr1mifK6/27tsnzZo1U9ZWoUIFmTV7tvbZAAAAzIKA7icCOgCYBwEdAOALHQH9jjvukD179gBAWCKgw1d79+2TWrVqKfdNz549tc+VVxeys6VDhw7KugoXLiwjR43SPhsAAICZEND9REAHAPMgoAMAfEFAB4DQIqDDVx988IFyz1SvXl12/fqr9rnyqk/fvsq6LBaL9OjRQ/tcAAAAZkNA9xMBHQDMg4AOAPAFAR0AQouADl+sW79eKlasqNwzgz/7TPtcefXFhAny17/+VVnXSy+9JKczM7XPBgAAYDYEdD8R0AHAPAjoAABfENABILQI6PDFG2+8odwv9evXlxMZGdrnyovUBQvkgQceUNbVoEEDSfvlF+2zAQAAmBEB3U8EdAAwDwI6AMAXugL67t27ASAsEdDhrfkpKVK8eHHlfvlq4kTtc+XF9rQ0qV+/vrKmBx98UFIXLNA+GwAAgFkR0P1EQAcA8yCgAwB8QUAHgNAioMMb12/ckNatWyv3SsuWLeXK1avaZ/PXqdOn5aWXXlLWFBkZKRO+/FL7bAAAAGZGQPcTAR0AzIOADgDwBQEdAEKLgA5vfPPtt8p9EhERIT/Mnat9rrzo3r27siaLxSJ9P/pI+1wAAABmR0D3EwEdAMyDgA4A8AUBHQBCi4AOT06dPi0NGzZU7pOOHTtqnysvRowcKYULF3ZYU/bFi9pnAwAAMDsCup8I6ABgHgR0AIAvdAX0X3/9FQDCUq1atQjocGvI0KHKPRIdHS2rVq/WPpe/Zs2eLeXLl1fW1Lx5c9m3f7/22QAAAMIBAd1PBHQAMA8COgDAFwR0AAgtAjrc2b1nj9SsWVO5R3r06KF9Ln+t//lnqV27trKemjVryvIVK7TPBgAAEC4I6H4ioAOAeRDQAQC+IKADQGgR0OFOr169lPujWrVqsnPXLu1z+eP3I0ekZcuWynpKly4tU777TvtsAAAA4YSA7icCOgCYBwEdAOALAjoAhBYBHa6sXbdOKlSooNwfgwYP1j6XP67fuCHvvPOOspaCvB4AAICCjIDuJwI6AJgHAR0A4AtdAX3Xrl0AEJYI6HAlMTFRuTeefPJJOX7ihPa5/DFw0CCHeN6lSxfubQAAAA0I6H4ioAOAeRDQAQC+IKADQGgR0OHMj/PmyV//+lfl3vjyq6+0z+WPyVOmSKlSpZS1tGrVSo4cPap9NgAAgHBEQPcTAR0AzIOADgDwBQEdAEKLgA57165fl4SEBOW+aNmypVy5elX7bL5avmKF1KhRQ1lLnTp15OcNG7TPBgAAEK4I6H4ioAOAeRDQzedgerqsXrNGVq9ZIwfT031+vfHa1WvWaFvD9rS0gJ/f2Bfd++vPXmxPS9N2LXyl+95B8OkK6Dt37gSAsERAh72vv/lGuSciIiLkh7lztc/lq7379kmzZs2UtVSoUEFmz5mjfTYAAIBwRkD3EwEdAMyDgG4+AwYOtP4LqISEBJ9eezA9XfkXWLrW0KhRo4Cf39gXf16bmZUlAwYOlKioKIfvZoyJiZGx48YFdS8aNWqk/b6ytXrNGpdRX/e9g+AjoANAaBHQYeva9etSqVIl5Z5o166d9rl8dSE7Wzp27Kis47bbbpNRo0drnw0AACDcEdD9REAHAPMgoJuPEYqN2OvLU9Jjx41TIrGuNeSngL49LU3Zk6ioKGvUjomJsf55o0aNJDMrKyh7kd8CurHegjIvAouADgChRUCHLds3y1osFomOjpZVq1drn8tXffr2dXhjao8ePbTPBQAAAAK63wjoAGAeBHTzMf6lWmJiolgsFp+ejo6JibG+joD+vz2xWCwSHx/v9KPJD6anW7+DMjExMSh7kd+CtLuADvMjoANAaBHQYTidmSnFixdX7ofu3btrn8tXX0yYIJGRkco62rdvH5Q3owIAAMB3BHQ/EdABwDwI6OZjhOIBAwdKQkKCxMTEePW67WlpYrFYrP8vAf3Pjyo3Pqbd07/QM2YO9Pd/E9CR3+gK6Dt27ACAsERAh6FLly7KvfDQQw/Jnr17tc/li9QFC+SBBx5Q1vHUU09J2i+/aJ8NAAAAfyKg+4mADgDmQUA3H9uA/v3UqdYo7ul1iYmJ1tjubUDfnpYmq9eskdVr1vj8xEhmVpb1tfYfM+9tQD+Ynu71+f0J6LZ76c1eWCwW6dmzp8efNWb25rp4G9Btr4Wv94y3+2j8jO0T+favMebwdg+8+dntaWkOe+XLHiKwCOgAEFoEdOSKSEpqqtx1113KvTBy1Cjtc/lie1qaNGjQQFnDgw8+KAsWLtQ+GwAAAP6HgO4nAjoAmAcB3Xxso29mVpZERUV59dHiUVFR1lDsKaAPGDhQ+f5v2+8B9xRED6anKx8Tb4iJiZHvp06VXPEc0FNSUyU+Pt7p+V0F1bw8ge5NQDf2zVXszszKksTEROX71I3vVHd3fE8B3dW1SExM9PimAl/30f7nDLbX3N21c7UHxrz2b6Sw3wPj9e7uHQQfAR0AQouAjqvXrknr1q2V++CZZ56Rc+fPa5/NW9euX3eI5xaLRebNn699NgAAAKgI6H4ioAOAeRDQzcf+qWkjWLp7TUpqqlgsFmvAdBXQM7OylOAaExNjjZu2/yLMVczcnpamxNP4+Hhp1KiRcszExES3EdZ4qt6Iz8b5jeNGRUU5jb95+Q70+Pj4PF0T+31ztW5nr3UX0G1jsrNrER8f7zKiu9pH2z+z30fbn7F9je3Pubp23lx7V9euUaNG1utgG/mNPzf+bOy4cdp//8IBAR0AQouAji+/+kq5B4oWLSozZ83SPpcvunXr5hDP+370kfa5AAAA4IiA7icCOgCYBwHdfOwDuvEUdUpqqsvXJCQkKJHYVUDv2bOn8vHd9n8/dtw462vtQ2hmVpY1diYkJDg8bXwwPV2Js87Ob4T+qKgop5F+7LhxEhUV5fQ7y/0N6Eb4dbVmbxjh19O6nQVgVwHd3bXIzMqy/n1CQoJP+2j7WuMj/e25e9LeVUB3twe2T5Y7u3a2Yd/Zk/XGmwGioqJ8/ioB+E5XQP/ll18AICzZf1oMAT28/H7kiPzzn/9U7oFOnTppn8sXY8aOdYjnrVu31j4XAAAAnCOg+4mADgDmQUA3H2ff2x0TE+M0pObKn/HS/qlxZwH9YHq6V5HSiOj25zMip6s5DLax1P7vjADv7nuvjThsH4b9DejGHg0YOFDi4+MlKipKEhISZMDAgV4FdW/XHR8f7zRYOwvoxrVwFpttGSHcPlgb++hufiNoO3ujgq8B3dgDT9/lnpCQ4PSNBMYx3X0VgTGvv29ygPcI6AAQWgT08Navf3/l+sfExMjadQXnf09NmjxZSpcurazh2Weflf0HDmifDQAAAM4R0P1EQAcA8yCgm4+zgG78mbPYasRN279zFrCNMO7Nx2Qbgdb2z4wI6up7rg3b09Kcnt/4c2++z93ZGwbyEtBtHUxPl5TUVBkwcKB1TY0aNXL5sfVGFPa0buM6uPrYdGfXwtP3fhuh3faaGfvoKegbr3W2374GdGMP3L3xwfac9sf25t4x3jhBQA8+AjoAhBYBPXxt2LhR7r//fuX69+nbV/tc3lq8ZIn84x//UOZ/9NFHZc3atdpnAwAAgGsEdD8R0AHAPAjo5uMsoDsLqYb4+HiHSOosYBtPM3uKoLnyv6eBbX/W+Gh1b9bgLMDbBvzVa9a4ZTwp7mxfAr3fmVlZ8v3UqdaPebePvLYf/+6OqzcoOAvoRpD2dEzj4/ttY7m38d0dXwO6s+vh7trb/6zxXefuXmeslYAefAR0AAgtAnr4evPNN5VrX6dOHUk/dEj7XN74ZccOadiwoTJ/hQoVZNbs2dpnAwAAgHsEdD8R0AHAPAjo5uMsoOfKnxHT9nvOc+V/Yd3++9GdBXRX323tbgbbmOnNR3i7O5dxTF84e32w9t32u9Kd7aW37K+bs4Bu+zH33rB9vbNr4ytfA3per72r74G3RUAPHQI6AIQWAT08zf3xR4mMjFSu/fgvvtA+lzdOnjolL774ojJ70aJF5fMxY7TPBgAAAM8I6H4ioAOAeRDQzcdVQHf2EeE9e/Z0+mSwu4Du7ju37WcIRkCPj4+3BlVPnL3el700/oW1tz/v7Ml7i+XP7433dmb7J8PdBXRvj9mzZ0+318ZX/gR0+zcW+HLtCej5i66AnpaWBgBhiYAefi5dvizPP/+8ct1btWoll3NytM/mjW7dujm8obN3797a5wIAAIB3COh+IqADgHkQ0M3HVUDPzMoSi8WixNSYmBjlPxvcPcFt/7S6M85iu7OP5nbF2fmNNwB4c/4BAwc6fBS6PwHdWIc3H1ufK//7mHvbiBsTE+NVPF69Zo0MGDjQq+9AN0K9pzczHExPlwEDByp7Zuyj/f3hTExMjNOPTvc1oPvy5gtnsZ2Anr8Q0AEgtAjo4Wfc+PHKNY+KipJ58+drn8sbgz/7TP7yl78o83fs2FEuZGdrnw0AAADeIaD7iYAOAOZBQDcfVwE9V/4Mr0bENoKjszjsLGCnpKaKxaJ+n7YzxsfC20dQI/p6+u5t4zu67c9vHNf++9rtGeuy/zl/Aroxi6c1G4zvbreNuMa67b8b3Z4Rme1/zlk8NiK4p7001mz7c8Y+evud4q7eYOFLQDfeWGD/pgZ7xrrsz0lAz18I6AAQWgT08HIwPV1q166tXPN33nlH+1zemDR5spQuXVqZ/dlnn5X9Bw5onw0AAADeI6D7iYAOAOZBQDcfdwHdiOApqamSmJjo8sloZwE7V/4XiF2F28ysLOu/5LX/GSNwRkVFuXyi2/gecVfnN+Ksp/NHRUU5hGh/AnpmVpZ1zc5Csi0jlNs/ZW+sOz4+3uUT2K7CsbFm+3icmZUlUVFRXu2ls2ts7KOrNyO420fj/vAloBvR3ttr782bCOwR0EOHgA4AoUVADy99+vRRrveDDz4om7ds0T6XJ4sWL5Z//OMfyuyPPvqorFm7VvtsAAAA8A0B3U8EdAAwDwK6+bgL6LkiEhUVJQkJCRIVFeXyiWBXAXt7Wpr174zv6169Zo2sXrPG+n3q7uJqQkKC9fWJiYmSkpoqq9essQZ9I7Ia0drZ+W3P4er8zgK7PwHd/pwxMTEyYOBA6zmNj1035nV1btu19ezZ0/ra76dOtQZnV4HdVTw2orunvXQWrO3XNHbcOOtMY8eNc7uPxv0RExNjPadt8HYWp/e0MwAAIABJREFU0HNF/WQBV/O6um8J6PmLroC+fft2AAhLBPTwsXbdOuX/rrRYLPLpgAHa5/Ik7ZdfpGHDhsrcFStWlFmzZ2ufDQAAAL4joPuJgA4A5kFANx9PAd34OG13HyvuKqDnyp+h0v5f7NlKSEhw+aR1ZlaWEtGdsY3Kzo5h/5S6s9e72xd/9nS7k6e/7EVFRbn9fnbbSGzP3dPp7uKxbUR3No+7727fnpbm9jq6+3h4+72wjdburp1tnHfG1T1LQM9fCOgAEFoE9PDRqVMn5VrXr19fjh0/rn0udzJOnpQXX3xRmbtYsWLy+Zgx2mcDAACAfwjofiKgA4B5ENDNxwjQrgLo9rQ0adSokduPJPcULDOzsuT7qVMlMTHR+rM9e/Z0G2xtGU+MG69t1KiRJCYmWoO+8Xe+nt/d94wb+5KXvU1JTXWYe8DAgW7Duf3eDxg40PrahIQEj99j3rNnT7fX6mB6uowdN04SEhKsxx07bpzLIJ/XfTTOabwmMTFROZena+dqXnfn9LQHtve1t/cg/EdAB4DQIqCHh1mzZ0uxYsWUa/3Nt99qn8uTrl27OrwpsveHH2qfCwAAAP4joPuJgA4A5kFABwD4goAOAKFFQDe/8xcuyLPPPqtc53bt2snN3Fzts7kzaPBgh3jeqVMnuZCdrX02AAAA+I+A7icCOgCYBwEdAOALXQF927ZtABCWCOjmN2r0aOUaly5dWhYtXqx9Lne+nTRJSpUqpczdokULOXDwoPbZAAAAkDcEdD8R0AHAPAjoAABfENABILQI6Oa2d98+efjhh5Vr3K1bN+1zufPTokVStWpVZebHHntM1q7jf+cBAACYAQHdTwR0ADAPAjoAwBcEdAAILQK6ufXq1Uu5vtWrV5cdO3dqn8uV7Wlp8tRTTykzx8TEyOw5c7TPBgAAgMAgoPuJgA4A5kFABwD4goAOAKFFQDevlatWyd/+9jfl+g4ZOlT7XK6cyMiQdu3aKfNGRETImLFjtc8GAACAwCGg+4mADgDmQUAHAPhCV0DfunUrAISlmjVrEtBN6rXXXlOubZMmTSQzK0v7XM7czM2V9957T5nXYrFInz59tM8GAACAwCKg+4mADgDmQUAHAPiCgA4AoUVAN6dp06fLbbfdZr2uhQsXlu+nTtU+lysDBw1yiOeJiYmSffGi9tkAAAAQWAR0PxHQAcA8COgAAF8Q0AEgtAjo5pP1xx/StGlT5bq++uqr2udy5Ztvv5VSpUop8/773/+Wg+np2mcDAABA4BHQ/URABwDzIKADAHxBQAeA0CKgm8+w4cOVa/q3v/1NVqxcqX0uZ35atEiqVq2qzFu7dm1Zt3699tkAAAAQHAR0PxHQAcA8COgAAF8Q0AEgtAjo5nLm7FkpUaKEck179eqlfS5ntqelyVNPPaXMGhMTI3N++EH7bAAAAAgeArqfCOgAYB4EdACAL3QF9C1btgBAWCKgm0vXrl2V6/nII4/Ivv37tc9l70RGhrRr106ZNSIiQsaOG6d9NgAAAAQXAd1PBHQAMA8COgDAFwR0AAgtArp57Ni5UwoVKqRcz0mTJ2ufy97N3Fx57733lDktFov06dtX+2wAAAAIPgK6nwjoAGAeBHQAgC8I6AAQWgR0c8i+eFGef/555Vq2bNlSLl66pH02ewMHDXKI54mJiflyVgAAAAQeAd1PBHQAMA8COgDAFwR0AAgtAro5jBo9WrmOJUuWlJTUVO1z2VuwcKHDU/Lx8fFyITtb+2wAAAAIDQK6nwjoAGAeBHQAgC90BfTNmzcDQFgioBd8O3ftklq1ainXsWvXrtrnspeSmipVqlRR5qxdu7asW79e+2wAAAAIHQK6nwjoAGAeBHQAgC8I6AAQWgT0gq9bt24OT3Tv3LVL+1y2NmzcKI8//rgyZ6VKlWTODz9onw0AAAChRUD3EwEdAMyDgA4A8AUBHQBCi4BesKWkpkrJkiWVazhq9Gjtc9k6mJ4uzz33nDJjZGSkjBs/XvtsAAAACD0Cup8I6ABgHgR0AIAvCOgAEFoE9ILr4qVL0rJlS+X6Pffcc/nq+8TPnT8vHTt2VGa0WCzS/+OPtc8GAAAAPQjofiKgA4B5ENABAL7QFdA3bdoEAGGJgF5wjf78c+Xa3XXXXTJv/nztc9l6//33HeL5u+++K9euX9c+GwAAAPQgoPuJgA4A5kFABwD4goAOAKFFQC+Ydv36qzz00EPKtfvvf/+rfS5bw4YPl8KFCyszvvjii3IiI0P7bAAAANCHgO4nAjoAmAcBHQDgCwI6AIQWAb1gSkpKUq5bjRo15JcdO7TPZZg8ZYqULVtWmfHpp5+WHTt3ap8NAAAAehHQ/URABwDzIKADAHyhK6Bv3LgRAMJSjRo1COgFTOqCBXL33Xcr1234iBHa5zIs/OknqVq1qjJfrVq1ZPmKFdpnAwAAgH4EdD8R0AHAPAjoAABfENABILQI6AXLpcuXpVWrVso1a9GihZw7f177bLkisnnLFnnyySeV+SpUqCAzZs7UPhsAAADyBwK6nwjoAGAeBHQAgC8I6AAQWgT0guXzMWOU6xUVFSU/zJ2rfa5cETn8228Ocf+OO+6QMWPHap8NAAAA+QcB3U/2AX1+ykIAQAE1eMiIkAf0LydO0r5uAIB/Jk2eGrA3RRHQAcAzAnrBsXvPHnn44YeV69WlSxftc+WKSPbFi9K5c2dlNovFIh/166d9NgAAAOQvBHQ/2Qd0AIB5hCKgAwDMg4AOAMFFQC84kpOTlWtVrVo12Z6Wpn2uXBHp3bu3Qzx/5513JOcKnyoJAAAAFQHdTwR0ADAvAjoAwBehCugbNmwAgLBEQC8YFixcKKVKlVKu1dBhw7TPlSsiI0aOlCJFiiiztWnTRo4eO6Z9NgAAAOQ/BHQ/EdABwLwI6AAAX4TqO9B1BywA0IWAnv9dzsmR1q1bK9fpmWeekTNnz2qf7bvvv5d7771Xma1hw4b55sl4AAAA5D8EdD8dPX5CDv9+BABgQteuXw/4f29cuHhR+7oAAMGRlzdeEdABwDMCev43dtw45RpFRkbK7DlztM+1aPFiqV69ujJbjRo1ZMnSpdpnAwAAQP5FQAcAAAAATQjoAOAZAT1/27N3rzzyyCPKNXr77be1z7Vt+3Z56qmnlLmio6Nl6rRp2mcDAABA/kZABwAAAABNvA3oERER8vPPPwNAWCKg52/du3dXrk/VqlVly9atWmc6cvSovPDCC8pcRYsWlVGjR2vfLwAAAOR/BHQAAAAA0ISADgCeEdDzr4U//SRlypRRrs9nQ4ZonelyTo689dZbykwWi0X69Omjfb8AAABQMBDQAQAAAEATAjoAeEZAz59yrlxxeMq7efPmkpmVpXWuPn37OsTzN998Uy5dvqx9zwAAAFAwENABAAAAQBMCOgB4RkDPn8aNH69clzvuuENmzpqldabRn38uERERylytW7eW348c0b5fAAAAKDgI6AAAAACgiS8Bff369QAQlgjo+c/effvk0UcfdXjKW+dM06ZPl/LlyyszNWjQQLZu26Z9vwAAAFCwENABAAAAQBMCOgB4RkDPf3r06KFck9jYWNm0ebO2eZYuWybx8fHKTNWqVZNFixdr3ysAAAAUPAR0AAAAANCEgA4AnhHQ85efFi2SsmXLKtdk0ODB2uZJ++UXady4sTLPPffcI999/732vQIAAEDBREAHAAAAAE0I6ADgGQE9f2nQoIHD0+fXrl/XMsux48elXbt2yjy33367DB8xQvs+AQAAoOAioAMAAACAJr4E9HXr1gFAWKpevToBPZ8YM3asci2KFi0q02fM0DLLlatXpUuXLso8FotFPvjgA+37BAAAgIKNgA4AAAAAmhDQAcAzAnr+cObsWSldurRyLdq1a6dtnn79+zvE88TERLmQna19rwAAAFCwEdABAAAAQBMCOgB4RkDPH/773/8q1yEuLk42bd6sZZYZM2c6xPM6derI5Zwc7fsEAACAgo+ADgAAAACaENABwDMCun6z58yR4sWLK9dh6LBhWmaZNn26VKhQQZnliSee0BbzAQAAYD4EdAAAAADQxJeAvnbtWgAISwR0vU6dPi3NmzdXrsFzzz0nZ8+dC/ksixYvlho1aiizVK1aVRYsXKh9nwAAAGAeBHQAAAAA0ISADgCeEdD1GjBwoLL/d999t8xPSQn5HCcyMqRy5crKLIUKFZLlK1Zo3yMAAACYCwEdAAAAADQhoAOAZwR0fdauW+cQrbt37x7yOQ4cPCjPP/+8MkexYsVk5KhR2vcIAAAA5kNABwAAAABNCOgA4BkBXZ/XXntN2fs6derIvv37QzrDH2fOyOuvv67MYbFYpE/fvtr3BwAAAOZEQAcAAAAATQjoAOAZAV2Pr7/5Rm655RZl77/86quQz5GUlOQQz7t06SI5V65o3yMAAACYEwEdAAAAADTxJaCvWbMGAMISAT30Dhw8KI8//riy76+88krI5/jk008d4nn79u3lREaG9j0CAACAeRHQAQAAAEATAjoAeEZAD733339f2fP77rtPVq9ZE9IZxo0fL8WLF1fm+Ne//iW/7t6tfX8AAABgbgR0AAAAANCEgA4AnhHQQ2vBwoVSpkwZZc8/+fTTkM4wfcYMqVChgjJD3bp1Ze26ddr3BwAAAOZHQAcAAAAATQjoAOAZAT10LmRnS6tWrZT9btq0qWScPBmyGRYvWSI1a9ZUZoiNjZX5KSna9wcAAADhgYAOAAAAAJr4EtBXr14NAGGJgB46I0aOVPY6MjJSZs6aFbLzb96yRRo0aKDMUK5cOZk0ebL2vQEAAED4IKADAAAAgCYEdADwjIAeGlu3bXPY6y5duoTs/AfT06Vly5bK+YsWLSojRo7UvjcAAAAILwR0AAAAANCEgA4AnhHQQ+Ott95S9jk+Pl5+2bEjJOf+48wZ6dChg3J+i8Uiffr21b4vAAAACD8EdAAAAADQhIAOAJ4R0INv2vTpUqxYMWWfPx8zJmTnT05OdojnXbp0kZwrV7TvDQAAAMIPAR0AAAAANPEloK9atQoAwlK1atUI6EF07Phxady4sbLHbdq0kcs5OSE5/6cDBjjE8/bt28uJjAztewMAAIDwREAHAAAAAE0I6ADgGQE9uPr176/s77333iuLlywJybnHjR8vUVFRyvmbN28uu379Vfu+AAAAIHwR0AEAAABAEwI6AHhGQA+eFStXSkxMjLK/vT/8MCTnnj5jhlSsWFE5d506dWTN2rXa9wUAAADhjYAOAAAAAJoQ0AHAMwJ6cFy/cUPat2+v7G39+vXl8G+/Bf3ci5cskZo1ayrnrlKlisybP1/7vgAAAAAEdAAAAADQxJeAvnLlSgAISwT04PhiwgRlX2+77TaZPGVK0M+7ecsWadCggXLusmXLyreTJmnfEwAAACBXCOgAAAAAoA0BHQA8I6AH3u49e+Sxxx5T9rVTp05BP2/6oUPSsmVL5bxFihSR4SNGaN8TAAAAwEBABwAAAABNCOgA4BkBPfCSkpKUPY2NjZUNGzcG9Zxnzp6Vjh07Kue1WCzSp08f7fsBAAAA2CKgAwAAAIAmBHQA8IyAHlg/zpsnJUuWVPb0syFDgn7e7t27O8Tzd955Ry7n5GjfEwAAAMAWAR0AAAAANPEloK9YsQIAwhIBPXD+OHNGWrRooexnixYt5MzZs0E974CBA+Uvf/mLct6XXnpJjp84oX1PAAAAAHsEdAAAAADQhIAOAJ7ZB/SVBHS/fTZkiLKXJUuWlHnz5wf1nOO/+ELuvPNO5bzNmzeXXb/+qn0/AAAAAGcI6AAAAACgiX1AP3b8uOzZu1d+3rBBCQ1FihSRxo0bA0BYso+vBHT/nMjIkOLFiyt72aVLl6Cec8bMmRITE6Ocs06dOrJm7Vrt+wEAAAC4QkAHAAAAAE2MgH45J0fOnT8vx44fl7379smGjRsdvicWAPCnlatWScbJk3L+wgUCug86dOig7GPt2rVlz969QTvfkqVLJT4+XjlnlSpVgv7EOwAAAJBXBHQAAAAA0MQ+oB8/cUL2Hzggm7ds0R6oACC/WrV6tZw8dUrOX7ggOVeuyPUbNwjoHsybP99hH+f88EPQznciI0MqV66snK9QoUKyeMkS7XsBAAAAeEJABwAAAABNbubmyvUbNyTnyhU5f+GCZJw8KQfT02Xb9u3aAxUA5Fdr162TU6dPy4XsbAK6F3bv2SO1a9dW9vDVV1+Vm7m5QTnfvv375bnnnlPOV6RIERk+YoT2vQAAAAC8QUAHAAAAAE1sA3r2xYty6vRp+e3332Xnrl3y+ZgxMmToUPn444/lwz595P1evaR7jx6SlJz8p6QkADCf5GRJ7t5devTsKb0++ED6fvSRDBgwQIaPGCHjxo+XbydNkoPp6ZL1xx+SffGiXLl6Va7fuBG0GGwG7733nhKzq1SpIuvWrw/KuTJOnpRXXnnF4U0PvT/8UPs+AAAAAN4ioAMAAACAJjdzc+XGzZty5epVuXjpkmT98YccO35c9u3fL9vT0mTd+vWydNkyWbBwocz98UeZ88MPMmv2bJk5axYAmNas2bPlh7lzZd78+fLTokWyYuVK2bBxo+zctUvSDx2SjJMn5czZs3Lp8mW5eu2a3Lh5k4DuwsxZs6R48eJKzB4ydGhQznXx0iV55513HOJ5ly5d5HJOjva9AAAAALxFQAcAAAAATYyAfvXaNev3oJ86fVp+P3JE9u7bJ2m//CIbN22StevWycpVq2TZ8uWydNkyWbJ0KQCY1tJly2T5ihWyavVqWbd+vWzeskV27tolBw4elKPHjklmVpb1+8+vXb9OQHfh6LFj0rhxYyVmt2rVSs6dPx+U833wwQcO8fw///mPnDx1SvteAAAAAL4goAMAAACAJjdzc60f437l6lXJvnhRzpw9KydPnZLfjxyRAwcPyq+7d8svO3bItu3bZeu2bbJ5yxYAMLUtW7fK1m3bZHtamuzctUv27N0r6YcOydFjx+R0ZqacO39eLl66ZP34dgK6c3369lVi9r333is/LVoUlHMNGjxYChUqpJyvZcuWsv/AAe37AAAAAPiKgA4AAAAAGhlPoV+7fl0u5+RYI/qp06fl+IkT8vuRI3Lo8GE5mJ4uBw4elP0HDgCAqR04eFAOpqdL+qFDcvi33+TosWOScfKkZGZlWeM5T5+799OiRXLvvfcqQbtP375BOde48ePlzjvvVM7VqFEj2bJ1q/Z9AAAAAPxBQAcAAAAAzW7cvCnXb9ywfpR79sWLcu78efnjzBnJzMqSU6dPy8lTpyTj5Ek5kZEBAKaWcfKkZJw8KSdPnZLTmZmS9ccfcvbcObmQnU0898L5CxekVatWStBu3LixHD12LODn+u7776V8+fLKuR599FFZsXKl9n0AAAAA/EVABwAAAADNjKfQjYh+5epVuZyTIxcvXZIL2dly/sIFOX/hgpw7f17OnT8vZ8+dAwDTMv5Zd/7CBbmQnS3ZFy/KpcuX5XJOjly5elWuXb/OR7e7MWToUCVoFy9eXGbOmhXw88xPSZGqVasq56pSpYr8OG+e9j0AAAAA8oKADgAAAAD5gBHRjZB+7fp1a0zPuXJFcq5ckcs5OQAQNox/9l25elWuXrvmEM6J547W//yzVKlSRYnaXbt2Dfh5Vq1eLXXq1HH4jvXJU6Zo3wMAAAAgrwjoAAAAAJBPGEHICOlGTDeCOgCEE+Off0Y0tw3nxHPnXn31VSVq165dW3bv2RPQc2xPS5MmTZoo54mMjJTPx4zRvn4AAAAgEAjoAAAAAJDP2AYi+6AOAOHG/p+Juv8ZnV9N+PJLJWrfeuutMvHrrwN6jvRDh6R169bKeW655Rb5dMAA7esHAAAAAoWADgAAAAAAABRgO3ftkkceeUQJ2x06dAjoOTKzsuT1119XzmGxWKRnz57a1w8AAAAEEgEdAAAAAIAwcebsWen94YdB8/LLL8vLL7+sfZ1AuHn33XeVqF21alXZuGlTwI5/9do1ee+99xzi+VtvvSUXsrO1rx8AAAAIJAI6AAAAAABh4szZsw4BLBh0rxMIJ9OmT5c77rhD+R0cMXJkQM/Rp29fh9/z9u3by7Hjx7WvHwAAAAg0AjoAAAAAAGGCgA6Yy+9HjkjDhg2V378XXnhBLl66FLBzDB02TG6//XblHC1atJDde/ZoXz8AAAAQDAR0AAAAAADCCAEdMI/evXsrv3sVKlSQpcuWBez4X371ldx9993KOerXrx/Qj4cHAAAA8hsCOgAAAAAAYcQ2hJUoUUImfv11npUoUYKADoTYgoULpVy5csrvXr/+/QN2/BkzZ0qlSpWU49eqVUuWLF2qfe0AAABAMBHQAQAAAAAIExeys5UYFh0dHZDjVqxYUTnulatXta8VMLMzZ8/Kc889p/zeNWvWTDJOngzI8X9atEhq1KihHL9y5coye84c7WsHAAAAgo2ADgAAAABAmMi+eFEJYvfee29AjhsTE6McN+fKFe1rBcxs8GefOXyaxA9z5wbk2OvWr5d//vOfyvHLli0rX3/zjfZ1AwAAAKFAQAcAAAAAIExcunxZiWL33HNPQI5r/zHPl3NytK8VMKs1a9dK5cqVld+55OTkgBx7565d8q9//Us5dkREhIwYOVL7ugEAAIBQIaADAAAAABAmLufkKGGsXLlyATmufUC/eOmS9rUCZnTj5k155ZVXlN+3xx9/XPYfOJDnY/9+5Ii0a9dOOXagv1cdAAAAKAgI6AAAAAAAhIkrV68GJaDfd999ynGzL17UvlbAjMaNH6/8rt12223y7aRJeT7u2XPnpHPnzg7xPDk5WW7cvKl93QAAAEAoEdABAAAAAAgTV69dc/he40Ac9+9//7ty3PMXLmhfK2A2v+zYIQ899JDyu9a5c+c8H/dmbq4kJyc7xPPExEQ5c/as9nUDAAAAoUZABwAAAAAgTFy7fl0JZGXKlAnIce+//37luOfOn9e+VsBs3n77beX3rEaNGrJ127Y8H7f/xx87xPO2bdvKb7//rn3NAAAAgA4EdAAAAAAAwsSNmzdDEtDPnjunfa2AmXw/daoUK1ZM+T0b/fnneT7uyFGj5I477lCO27x5c9m5a5f2NQMAAAC6ENABAAAAAAgTN3NzlVBWunTpgBy3cuXKynH/OHNG+1oBs7ick+PwO9a4ceM8H/ebb7+VsmXLKsd9/PHHZd369drXDAAAAOhEQAcAAAAAIIzccsst1lhWqlSpgBzzgQceUCJc1h9/aF8nYBY9e/ZUfr/uu+8+WblqVZ6Ouf7nnyUiIkI5bokSJWT3nj3a1wsAAADoRkAHAAAAACCM3HrrrQEP6A8++KAS4k5nZmpfJ2AGs+fMkRIlSii/X58OGJCnYy786SepWbOmcsxKlSrJ9BkztK8XAAAAyA8I6AAAAAAAhJH/+7//s0azu+++OyDHtA/op06f1r5OoKD7/cgRady4sfK79e9//1sys7L8PuaJjAy55557lGMWKlRI5vzwg/b1AgAAAPkFAR0AAAAAgDBSuHBhazgrWbJkQI5ZpUoVJcidPHVK+zqBgq5Xr17K71V0dLQs/Oknv4+3dds2efrpp5VjFitWTIYNH659rQAAAEB+QkAHAAAAACCM3H777cp3HgfimLGxsUqUO5GRoX2dQEH2w9y5cvfddyu/Vx/16+f38fbu2yfPP/+8cry//OUv8vEnn2hfKwAAAJDfENABAAAAAAgjRYoUCXhAj4uLU8Lc8RMntK8TKKiOHjsmTZo0UX6nnnnmGb8/2eHosWPSvn175XgWi0Xef/997WsFAAAA8iMCOgAAAAAAYaRYsWLWgHbXXXcF5Jj2Af3osWPa1wkUVL1791Z+n8qVKyfzU1L8OtaZs2elc+fODvG8S5cucvHSJe1rBQAAAPIjAjoAAAAAAGEkIiLCGtHuvPPOgByzatWqSpw7cvSo9nUCBdGP8+ZJmTJllN+nPn36+HWsq9euSbdu3RzieYcOHeR0Zqb2tQIAAAD5FQEdAAAAAIB87PupU2Xi118HjG1IK1++fEBmLF++vMPTrb0//DAgPurXT65dv679OgDBdvzECWnevLnyu9SsWTO/vxKhT58+DvG8bdu2cvi337SvFQAAAMjPCOgAAAAAAORj3bt3d4hggRKsgB5IXbt21X4NgFDo07evcu+XLl1a5v74o1/HGjR4sBQuXFg5XosWLeTX3bu1rxMAAADI7wjoAAAAAADkY2fOnpXSpUuHZUAvUaKEnDl7Vvs1AIItJTVVypUrp9z/H3zwgV/HGv355xIVFaUcq2HDhrJp82bt6wQAAAAKAgI6AAAAAAD53BcTJoRlQP9iwgTtew8E28lTp+SZZ55R7v2nn35ajhw96vOxvv7mG4cQX7t2bVmxcqX2dQIAAAAFBQEdAAAAAIACID4+XoliERER8vLLL/ut94cfytBhwwIy29Bhw/L8Xef2T9nHxsby3ecICx/166fc+yVLlpTZc+b4fJwZM2fK3//+d+VY1atXl9QFC7SvEQAAAChICOgAAAAAABQAM2fNkqJFi1rD2K233iqTp0zRPlcw1laoUCH57vvvtc8FBNuChQslOjpaid49e/b0+TipCxZI9erVleP8/e9/lxkzZ2pfIwAAAFDQENABAAAAACggOnXq5PC9xicyMrTPlRfnzp93+Pjql19+WftcQLCdzsyUf//73w6/04cOH/bpOCtXrZI6deooxylXrpx8/c032tcIAAAAFEQEdAAAAAAACoi169ZJpUqVlFA2cNAg7XPlxejPP3cIf0uXLdM+FxBsH3/yiXLv33nnnT4/Mb55yxZp1KiRcpyoqCj5fMwY7esDAAAACioCOgAAAAAABUifvn0dvit8y9at2ufyx779++WRRx5R1pOcnKx9LiDYFi1eLOXLl8/Tvb97zx6HJ9gLFy4YNETjAAAgAElEQVQsgwYP1r4+AAAAoCAjoAMAAAAAUIAcOnxY6tatq0SzLl26aJ/LH71791bWUaNGDdm5a5f2uYBg+uPMGXn++eeVe79+/fpy4OBBr4/x+5Ej8uKLLyrHsFgs0qdPH+3rAwAAAAo6AjoAAAAAAAXMFxMmOHz08/yUFO1z+WL1mjVSoUIFZR1Dhg7VPhcQbJ8OGKDc95GRkTJ12jSvX5/1xx/SqVMnh3ielJQk165f174+AAAAoKAjoAMAAAAAUMDkXLkiCQkJSjxr1aqVXM7J0T6btzp06KDM//TTT8vpzEztcwHBtGTpUqlYsaJy73ft2tXr1+dcuSLvvfeeQzx/44035Oy5c9rXBwAAAJgBAR0AAAAAgAJofkqK3HXXXUpEG//FF9rn8sbMWbOkSJEi1rlvvfVWmfLdd9rnAoLp7LlzDm98+ec//yl79+3z+hj2X3tgsVjklVdekeMnTmhfHwAAAGAWBHQAAAAAAAqoLl26KCGtTp06cjA9Xftc7pw7f16eeeYZZe6XX35Z+1xAsA0aPFi57yMiInx648iAgQOlUKFCDp88sf/AAe1rAwAAAMyEgA4AAAAAQAG1dds2iY2NVYJanz59tM/lzqjRo5V5y5YtK0uWLtU+FxBMy1eskPvuu0+59999912vXz9q9GiJjIxUXt+0aVPZnpamfW0AAACA2RDQAQAAAAAowAYOGqREtYoVK8qatWu1z+XMvv375ZFHHlHmTU5O1j4XEEwXsrPlhRdeUO77unXryq+7d3v1+olffy1ly5ZVXv/EE0/IuvXrta8NAAAAMCMCOgAAAAAABdiJjAxp2LChEtc6dOigfS5nPvjgA2XO6tWry46dO7XPBQTTZ0OGKPf97bffLt9OmuTVa6fPmOHw5PpDDz0ki5cs0b4uAAAAwKwI6AAAAAAAFHCTJk+WW265RQl002fM0D6XrVWrV0v58uWVEDhk6FDtcwHBtHLVKrn//vuV+/7tt9/26rUpqalSrVo15bVVqlSRH+bO1b4uAAAAwMwI6AAAAAAAmED79u2V0NasWTPJ+uMP7XMZOnTooMzXuHFjOXX6tPa5gGC5eOmStG3bVrnvH3vsMa8+deHQ4cNSunRp5bURERGyes0a7esCAAAAzI6ADgAAAACACSxdtkzKlSunBLdhw4drnytXRGbMnClFihSxznXLLbfIlO++0z4XEEwjR41Sfh8tFovMmz/f4+vW//yzNGjQQHnd3XffLV9MmKB9TQAAAEA4IKADAAAAAGASPXr0UKJbjRo1ZOeuXVpnOnvunPzrX/9S5mrfvr32vQKCaeWqVfLAAw8o9/0bb7zh8XXbtm+XZs2aOTx5nl/eDAMAAACEAwI6AAAAAAAm8evu3VKrVi0lviUlJWmdadTo0co8ZcqUkSVLl2rfKyBYzl+4IG3atFHu+4cffli2p6W5fd2F7GypU6eOw1PrQ4cN074mAAAAIJwQ0AEAAAAAMJERI0cq8a106dKyaPFiLbPs3bdPHn744XwV9IFg8+ej2w8dPizt2rVzeF3v3r21rwcAAAAINwR0AAAAAABMxNlHprdr105u3LwZ8ll69eqlzFGtWjXZsXOn9j0CgmXxkiVSqVIl5b5/88033b7mREaGvPrqqw7xPCkpSa5eu6Z9TQAAAEC4IaADAAAAAGAyM2fNkqJFiyox7utvvgnpDKtWr5by5csrM3w2ZIj2vQGCJTMrS55//nnlnq9du7bbN42cOXtW3njjDYd4/vbbb8u58+e1rwkAAAAIRwR0AAAAAABMqFOnTkqQe/LJJ+XosWMhO//rr7+unL9Ro0Zy6vRp7fsCBEv/jz9W7vlixYrJpMmTXf78pcuX5b333nOI5x06dJCTp05pXw8AAAAQrgjoAAAAAACY0Np16xw+SvrjTz4Jybmnz5ght99+u/W8t9xyi0yeMkX7ngDBkrpggURHRyu/b//9739d/vzN3Fx5//33HeL5Sy+9JL/9/rv29QAAAADhjIAOAAAAAIBJ9enbV4lzlStXlo2bNgX1nM6+g/2ll17SvhdAsBw/ccLhnn/yySdl7759Ll/zUb9+DvG8VatWbl8DAAAAIDQI6AAAAAAAmNShw4elbt26SqR78803g3rOkaNGKecrU6aMLF6yRPteAMHS+8MPlXs+KipKpk2f7vLnBw4aJLfddpvymubNm8v/s3enYVKVd8KHS+OaaLdjjDEJCJksk7igjjGJO85MlDjB5MrllowIiiQaEZT4TlAWnWTiAmYyAYEQd9xBcUFllb1ZGtndTUajUXCJKIJs2v/3gzmVqu6q6qoW6gB9f7ivmVSd5Xmecyg//OpUL1m6NPW5AAAAAjoAAABs1/5www15oa6mpiYeePDBLXKuZ597Lr75zW/mne///b//l/oawJbywIMPxn777Zd3z/ft27fo9r8bMiRqa2vztv/Od74T8+bPT30uAADARwR0AAAA2I6tW78+zjjjjLxg98Mf/jDeW7Nms5+rf//+eec59NBDY+myZamvAWwJL770Unz3u9/Nu+c7deoU//fiiwW3H/mHP8S+++6bt/2xxx4b02fMSH0uAADA3wnoAAAAsJ0b98gj8elPfzov3A0bPnyznmP6jBnRrl27vHMMvu661OcOW8pll12Wd79/9rOfjbEPPFBw29tGjYr9998/b/sjjjgiJkycmPo8AACAfAI6AAAAtAIXX3xxXrz79re/Hc89//xmO/55552Xd/yTTjopVr7+eurzhi3h3tGjY++998675wcOHFh0269+9at52x588MHx4EMPpT4PAACgKQEdAAAAWoGFixbFQQcdlBfx+vfvv1mOfe/o0bHbbrtlj7vDDjvEqNtvT33OsCU8/8IL8a//+q95/5ZOOeWU+MurrzbZ9sGHHooOHTrkbfuVr3wl7rn33tTnAQAAFCagAwAAQCtx7aBBeSFv//33j2nTp3+sY769alV07tw577hdunRJfa6wpVx66aV593vbtm3jkUcfbbLdhIkT45vf/GaTbW+97bbU5wAAABQnoAMAAEAr8dqKFXHiiSfmBb1zzz33Yx1zyNChecfbb7/9YuKkSanPFbaE2++4I/bYY4+8e/5X//3fTbabPmNGHHvssXnbfeYzn4kRv/996nMAAABKE9ABAACgFRl1++2x4447ZqPeTjvtFHfedVeLjvXMs882ecL20ksvTX2OsCU8+dRTTaL4qaeeGm++9VbedvPmz4/vfOc7edvtueee8dv//d/U5wAAADRPQAcAAIBWpmvXrnlxr1OnTvH6G29UfJx+/frlHeeQQw6JJUuXpj4/2BJ69eqVd79/6UtfikmTJ+dts3jJkiZ/0mDnnXeOq6+5JvXxAwAA5RHQAQAAoJWZ8vjj0aZNm7zIN/i66yo6xvQZM2L//ffPO8agwYNTnxtsCTfdfHPsuuuueff7tYMG5W3zzLPPxmmnnZa3TSaTiSuvvDL18QMAAOUT0AEAAKAVuuyyy/IiX4cOHWLxkiVl73/eeefl7X/iiSfGipUrU58XbG6LFi+Ob33rW3n3+49//ON4d/Xq7DYvvvRSnHXWWU3ied++fWPTBx+kPgcAAKB8AjoAAAC0Qk89/XQcccQRebGvT58+Ze17z733Nnka97ZRo1KfE2wJ559/ft69/vWvfz2mz5iRfX/FypVNvlCSyWTi4osvjvfWrEl9/AAAQGUEdAAAAGilfjdkSF7w22effeLRxx4ruc/bq1bF9773vbz9unTpkvpcYEv4/ciRscMOO+Td77/93//Nvr/qnXeiZ8+eTeL5+eefH2++9Vbq4wcAAConoAMAAEArteqdd+KUU07JC39nnnlmbNi4seg+jaP7Zz/72ZgwcWLqc4HNbd78+XHYYYfl3e/dunWLdevXR0NEvL9uXVx66aVN4nm3bt3i5VdeSX38AABAywjoAAAA0IqNue+++NSnPpUXAG+48caC2z79zDNNfvb90ksvTX0OsLlt2Lgxzj333Lx7/ZBDDok5c+dmt+nfv3+TeH7mmWfG8y+8kPr4AQCAlhPQAQAAoJVr/DeejzvuuHjxpZeabNevX7+87Tp06BCLlyxJffywuQ0ZOrRJHB8+YkT2/V/+6ldN3v/BD34Qy5YvT33sAADAxyOgAwAAQCs3u64uvvzlL+fFwP/65S/ztpk2fXrsv//+edsMGjw49bHD5jZr9uw46KCD8u71n/zkJ/FhQ0M0RMS1gwbFbrvtlvd+p06don7BgtTHDgAAfHwCOgAAABBX/td/5QXBL3/5y1E3Z072/e7du+e9/53vfCdeW7Ei9XHD5vTemjVx1lln5d3rRxxxRDyxcGE0RMT//Pa3seeee+a937Fjx5g5a1bqYwcAADYPAR0AAACI99eti/bt2+eFwbPOOisaImLqtGlNfq76sfHjUx8zbG7X/eY3eff5zjvvHDfedFM0RMToMWNip512ynt/v/32i6efeSb1cQMAAJuPgA4AAABEQ0TcdffdTUL51GnT4tBDD23yc9VpjxU2t0mTJ8dXv/rVvHu9Z8+e0RARvx85Mvbdd9+89w4//PB45NFHUx83AACweQnoAAAAQFbHjh3zIuFee+2V97932mknT9yy3VmxcmX88Ic/zLvXjz766Fi2fHnceNNN8YUvfCHvvQ4dOsQDDz6Y+rgBAIDNT0AHAAAAshYtXtzkZ6oLPZEL25OBV1zR5F6fNHly3DZqVJM/bfD1r389Ro8Zk/qYAQCALUNABwAAAPKcf/75BeP5XnvtFW+vWpX6+GBzGnPffU1+nv0///M/4667746vfOUrea9/+ctfjjvvuiv1MQMAAFuOgA4AAADkeePNN5v8dHsmk4khQ4emPjbYnJ559tn413/917z7/OSTT47hI0bEAQcckPd6u3bt4tbbbkt9zAAAwJYloAMAAABN/M9vf5sXD7/2ta/Fxk2bUh8XbE69e/fOu8/btm0b/fv3j0MOOSTv9c9//vNxw403pj5eAABgyxPQAQAAgCY2btoUX/va17IB8bHx41MfE2xON9x4Y+yyyy55obxrt27xjW98I++1z3zmMzF8xIjUxwsAAFSHgA4AAAAUNGny5MhkMtGpU6fUxwKb07z58+Pwww/PC+UnnHBCHHHEEXmv7bXXXvG7IUNSHy8AAFA9AjoAAABQ1FlnnRVPP/NM6uOAzWXN2rXRrVu3vFD+j//4j01+tv1Tn/pUXPeb36Q+XgAAoLoEdAAAAKCo99etS30MsDkNvu66vFCeyWTin/7pn/L+9y677BJXX3NN6mMFAACqT0AHAAAAoFWYMHFifOlLX8qL5fvvv3/e/95hhx3il7/6VepjBQAA0iGgAwAAALDde/W11+IHP/hBXizfe++9mzyNPnDgwNTHCgAApEdABwAAAGC7N2DAgLxQvvPOOzeJ55dddlls3LQp9bECAADpEdABAAAA2K7dc++9sc8++zQJ5rkuvfTSWPv++6mPFQAASJeADgAAAMB266mnn46OHTuWjOe9e/eOd959N/WxAgAA6RPQAQAAthIfNjTEhw0N8cGHH2Zt+uADgFYv+UxMPic/bGgo+7P1oosuKhnPL7zwwnjrr39N/b8BAADA1kFABwAA2ArkxvNNH3wQGzdtio2bNsWGjRtj/YYNAK3Sho0bY8PGjdnPxCSmlxvRR/7hD7HTTjsVjec/+clPYsXKlan/NwAAANh6COgAAAApaxzO12/YUPJpSYDW7IUXXsgL6cU+W+vmzInDDjus6HHOOeecePmVV1L/bwAAALB1EdABAABSlBvPN2zcGOvWr481a9emHqgAtlbPPf98k6fRG3+2rn7vvejSpUvRY5x11lnxp//7v9T/GwAAAGx9BHQAAIAUfdjQkH3y/P1162L1e+/F26tWpR6oALZWTz39dKxbvz42btpU9Ofcrx00qOj+Z5xxRjz73HOpf/4DAABbJwEdAAAgJUn0SX62/b01a+LtVatixcqVebFnp512inbt2gG0SrvttlveZ+LSZctizdq1sX7Dhtj0wQdNAvpj48dH+/btC8bzH/7wh7H8ySdT//wHAAC2XgI6AABASpKfb9+wcWO8v25drHrnnVj5+uvx4ksv5QWfvfbaKzZs2ADQKh133HF5n4kLFy6Md1evjvfXrYsNGzfm/Yz7y6+8EqecckrBeN65c+dYtHhx6p/9AADA1k1ABwAASEkS0Ndv2BBr1q6Nt/7613jlL3+JZ597rklAX79+PUCr1Digz6+vj7dXrYq177+f9xR6Q0RcfvnlBeN5p06dYn59feqf+wAAwNZPQAcAAEhJ8vfP161fH6vfey9ef+ONePGll2LZ8uUCOsDfNA7oc+bOjTffeiveW7MmG9A/+PDDuOvuu6O2trZJPP/a174Wr61YkfpnPgAAsG0Q0AEAAFKSBPT3162Ld1evjtdWrIgX/vjHWLhoUV78qa2tjXXr1gG0So0D+qzZs+P1N96I1e+9F+vWr49NH3wQy5Yta7JdJpOJz3zmM/HyK6+k/nkPAABsOwR0AACAlHzw4YfZgP7Ou+/Gq6+9Fs89/3zUL1ggoAP8TeMwPmPmzFixcmX276Bv+uCD+NnPfpa3Tdu2beMfv/SlePqZZ1L/rAcAALYtAjoAAEBKkoC+9v33Y9U778RfXn01nn3uuZg3f36TgP7+++8DtEqNA/r06dPjtRUr4p133433162L64cNix133DFvm0GDB6f+GQ8AAGybBHQAAICUNA7or/zlL/HMs8/G3HnzBHSAvykV0B+fOjUOPvjgvPfPPvvseG/NmtQ/4wEAgG2TgA4AAJCSYgF9zty5AjrA3zQO6NNyAvr0GTPirC5dsu8ddthhMWfu3NQ/3wEAgG2XgA4AAJCSSgL62rVrAVqlY489tmhAf3/duti4aVP85n/+J3bbbbcYPWZM6p/tAADAtk1ABwAASImADtC8cgL6Bx9+GK+tWJH65zoAALDtE9ABAABSUklAX7NmDUCrVG5AT/szHQAA2D4I6AAAACkR0AGaJ6ADAADVJKADAACkpJKA/t577wG0SgI6AABQTQI6AABASgR0gOYJ6AAAQDUJ6AAAACmpJKCvXr0aoFUS0AEAgGoS0AEAAFIioAM0T0AHAACqSUAHAABISSUB/d133wVolY455hgBHQAAqBoBHQAAICUCOkDzBHQAAKCaBHQAAICUVBLQ33nnHYBWSUAHAACqSUAHAABIiYAO0DwBHQAAqCYBHQAAICWVBPRVq1YBtEoCOgAAUE0COgAAQEoEdIDmCegAAEA1CegAAAApqSSgv/322wCtkoAOAABUk4AOAACQEgEdoHkCOgAAUE0COgAAQEoqCeh//etfAVqlo48+WkAHAACqRkAHAABIiYAO0DwBHQAAqCYBHQAAICWVBPS33noLoFUS0AEAgGoS0AEAAFIioAM0T0AHAACqSUAHAABIiYAO0DwBHQAAqCYBHQAAICWVBPQ333wToFUS0AEAgGoS0AEAAFIioAM0T0AHAACqSUAHAABISSUB/Y033qiakSNHxsCBAys2cuTI7DEWLFjQ5LWt0bhx42LgwIExbty4zX7cxus4bty4eO6558raf1tZv497jy1YsKDZa1Po+pSz/7ZgW53HtGnTYuDAgTFt2rSqnE9ABwAAqklABwAASMnWGtBPOOGEvPOX64QTTsgeY9y4cU1e2xoNHDgwMplMDBw48GMfa8GCBdGtW7fYa6+9Sq5Tt27dmg2m28r6fdx7rNgXFy6++OK8NWt8fZrbf1uxrc4juT7VCv8COgAAUE0COgAAQEoqCeivv/561SRR74QTTogBAwaUbeTIkdlj1NfXN3ltazRgwIDIZDIxYMCAj3WckSNH5l2zQw89NHr37p1dm27dusWhhx6afX+vvfaKO++8s+jxHn744ew1SHuNtoSRI0fGgAEDor6+vsl79fX1eV82GDBgQJO1KrX/1qKca7gtzKOQ9u3bR/v27at2vqOOOkpABwAAqkZABwAASMnWHtA/blTeFmyOgD548OC8p/BLxdD6+vq8J/ynTp1acLvtPaCXksz9+9//fupj2Rzz2N6uYfIFh969e1ftnAI6AABQTQI6AABASioJ6CtXrqya3IBezfOmITegt2T/hx56KO9p6XL369atW2QymWjfvn0888wzRY97wgknpL5G1TZo0KDt4v7bXq9hcn3uvPPOqp1TQAcAAKpJQAcAAEiJgJ6+jxvQc3/uvpL9nnnmmaitrY1MJhODBg1q8v72Gl+rcU22FtvrNfz+978fmUym4Bc/thQBHQAAqCYBHQAAICXlBvSamppYsWJF1XTs2DEymUz079+/xceYN29e9O/fP0aMGNHkvYceeij69+8fDz30UJPXErnvlePpp5+OO+64o+Jj9O/fv8VznTJlSvYazZs3r+L9k3N37Nix4BoVe6/QOAYNGpSd94gRIyoaz8fZv6XrPmLEiOjfv3/eeZLXkvuvY8eORY9ZaP9i92GybUvWptj9eccdd8TTTz9dctuuXbtmf2Ug9/wtmcfmWufGxxk0aFBMmTKlorUo977cnAR0AACgmgR0AACAlGzPAb1UAM6N1g899FC0b98+b76J9u3bxx133NFsWOzdu3fB/ZOn9wtF/EJjqXSOyXkPOeSQFq3RlClTomPHji0O6KXWLtm3WOTNPX+x/bt27Vpy//79+2efoq/02iXnzY3ApcbS+PoU2r/xfZEE7GJrU05IHzRoUNE5Jn8HvNg9Vey8lc6j1DrX1tbGoEGDylrnUnPp2LFjWSH9jjvuyP5qQks/G1pCQAcAAKpJQAcAAEhJJQH9tddeq5rcgN7SYzz44IPZMNf4vSQwHnLIIdk5HnLIIdmnYnv16pUXhh988MGi50mOUVtbG6ecckrRY9x+++0F988N6GmsU0vW77XXXovbb789b+169eqVnfspp5yS916h/Z966qlsTK2trY2uXbsW3f+pp54qum7NXbsRI0aUXLvca1vqCfTG90Ch/RNz587NG0PufZE7t9ra2pgyZUrRa9CrV6+8wJz79HfuvdurV68m167UE+jlzuOpp54q+W8k972uXbuWXOfcbXPXo2vXrnn3QaFrXWhNSq3bliCgAwAA1SSgAwAApGRrD+iNo2EpjQNgOQE9iXbF4nZugCz0fm6ILxb+kuDX3DFaEsGT8Fgq8LdUqfXLjd/FAvXcuXNLbnPttdeWXLvceFtobZo7/4gRI0pG2VLhuJxrUmr/ZNyHHHJIzJ07t+Da5G5Tav1LRfbcLzEUOk9zX4Jobh5J7K+trS16j91+++3Za1FovXKf6j/kkEMKziX3WhcL8Yn27dsX/be0JQnoAABANQnoAAAAKakkoL/66qtVU+qntIvp169f3jEeeOCBbDxsfPx+/frlPRlebBxPPvlkNg5Onjy5yfu1tbVRW1sbTz75ZMn5tGvXLjKZTMH3krE0Hn85kjk88MADm/0alFq/JH43N+bhw4cX3S65xsOHDy+6/5w5cyKTyUS7du0Kjq3x642dffbZRc+RnL/Q2pVzTYrtn8y5Xbt2Je+LJ598MntfFLoHk3jd3LVN5lhou1LXsLl5JPvW1tYWvPeLbdt4zsnxa2trY86cOWUdo7n74eyzz97s93tzjjzySAEdAACoGgEdAAAgJVt7QO/YsWP069evLMUCYKmAfsghh5Q9lmLHP+WUU8o+RqEQuS0G9FLzKXeNSsXtQufKja/Fwnqx8xcKrlsqoCdPUpf6YkYiie29evUqeG1LxeTGY7322msruobNzSO5PoXGVuo4ja9n8no5x0nu5+bWq5y13dwEdAAAoJoEdAAAgJRUEtD/8pe/VM3xxx8fmUwmLr/88hYfY+zYsZHJZOL4449v8t7ll19e9vGTsYwdOzbv9eXLl8fYsWNjzpw5Jfdfvnx59knjxseodCyNJden0HE/rlLrN2nSpLLOec011xQ9RnL8du3axaRJk1p8j1x00UUf6x5r6TUptH8S9mtra8saQ3IPFZp/sdcbS55ULzTWUtewuXVI7tlyr01yrc8+++yy17nY/dzcXJcvX/6x7u2WENABAIBqEtABAABSIqC3PKAXkoTla665Ji6//PKsDh06bJGAXirMf1zlxNdEEoJHjRqVN++LLrqo5DFGjRqV/Yn8Dh06xDXXXFP2XJYvX573N7rPPvvsGDVqVLNfaCjnurY0oFeyZpWaM2dOjB07NoYNG5a3xlsqoDcXs8s91+YM6LW1tVtkbcshoAMAANUkoAMAAKSkkoD+yiuvVE1uQG/pMXKDXuP3cgNpuWMZO3ZswfeHDRsWXbp0iYsuuihuu+22GDt2bCxbtqzsY1Qyli2xTscff3wcf/zxMXHixLLX75VXXom6urrsvK+++uoYO3Zsxcd45ZVXYtmyZdk1TL5okOxz9dVXN1nLxiZOnBiXX355HH/88dkY365du+jSpUvRa7Y5rkmh/cuZb6X3cLLGw4YNi7Fjx0ZdXV3ZYy1nPMXWIbkOlYy10Lma+/dT7jmT41999dWbZW0rJaADAADVJKADAACkREBveUBftmxZdOjQITp37txs5N1SAT3Zt3Pnzi1ao4kTJ2af4K5k/YYNG1ZWFG1pUB47dmxcdNFF0a5du6itrY1hw4aVvW9dXV0MGzYsOnfunD13oeuztQf0Ll26RLt27ZoE80rGuj0F9OTXDBp/SaNaBHQAAKCaBHQAAICUVBLQX3755apJottll13W4mPcf//92aDX+L3LLrus7OMnY7n//vvzXu/SpUtkMpmYPXt2i49R6VgamzBhQvYalTOOxpI5dOnSpez1mz17dtF9KrkG999/f8H1yLV06dLsU+m5286ePTvuv//+Zud8/fXXFz3/x70mhfZPrkdtbW1Z67906dI4/vjjo3PnzgXHff311zd7jFJjLbX+za1D8qHpU5QAACAASURBVOcBJkyYUNZcrr766oL3Ral1biy5lwu916FDh7LXdUsQ0AEAgGoS0AEAAFIioLc8oJeKfbmWLl2a3XZzB/SXX/576GwcYctdn2Lxvdj6VTLenj17Fr0GybmXLl1a8hiFzpe81rNnz2bHUOw6bYmA/vLLL2d/Rr6cYJyE8o8TnZMvGGzugJ58uaLc+zIZR+PovzkCeiVf2thSBHQAAKCaBHQAAICUCOgfP6A3F4CTELmlAnpuCC83ME6YMCEbeotF6OYCenPxOvccha5B8hPrzc07ifC558t90rvU+ud+eaHxdlsqoCfj7dChQ7NjS7780PgYybFvvfXWkmuTBPgtEdCTfWtra8t+0r/Q9dgcAb2SJ/K3FAEdAACoJgEdAAAgJZUE9D//+c9VkxvQW3qM++67LxsPG7+XG0jLHct9992X93oSP7t06VJwv1mzZmUjcaLxMSodSzFJtE2eRJ81a1bRbYcOHZoN2x06dKh4/YYOHZqNpRMmTGj2HMWuQXL82trauPXWW4uOITnO0KFDC16Xzp07x5IlS5rsu2TJkuyXF9q1a1f2dS33mhTbf8mSJXlfHCh0LZYsWZK9Nzp37tzk/WTcHTp0KDq3ZIy5Ab3QPdjcdS61DskY27VrV/D9P//5z3HVVVdlx3DVVVdVdPzGkuMUG0ehtaiWb3/72wI6AABQNQI6AABASgT0lgf0JCQngbFnz55x2WWXRc+ePbP7JPEy+XnrLRXQ//zn/IienDcZ02WXXRZdunTJRv9S4bm59VuyZEl2PslxknN07tw57xxJCC50DXLnXmi8uecoFIBzQ3VtbW3eOLp06ZIX8AsF+i0V0JO1yz1/4zXK/QJDoWuQ+/R+bW1tdOnSJbv/8ccf32Tepcaaey2StSl3Ho2vdYcOHbLj6NmzZ5NrXek6FRtr49dra2tLfgmgGgR0AACgmgR0AACAlFQS0F966aWqOe644yKTyUTfvn1bfIwxY8ZEJpOJ4447rsl7ffv2Lfv4yVjGjBnT5L3GT1rnqq2tjb59+8bixYuzT+m2a9cuOnTo0OKxlDPnZLzFdOjQIW655ZaPtX6LFy8ueZ7jjjsuu17J+hx33HFx1VVXVbyGF154YSxevLjgGJsbR4cOHQpet+auaznXpNT+L730UowfP77k2M4666yi80r2zw3UhfafOXNmjB8/PrtWueueuPDCC5vsW8k8kvUodo3atWtX8n4q5/iJQuNL7sPN8e/j4xDQAQCAahLQAQAAUrK1BvShQ4dG3759y4puxcycOTP69u0bQ4cObfLemDFjyj5+MpaZM2cW3eaWW26Jvn37ZhU67lVXXZV9v6VjqWTujcc0dOjQknOoZP1yt8mdV6FzjB8/vuS6vPTSRyG8nDUsZvz48c2Oo5LrWs41Kee+SNYo2bYl1yF3/fr27Ru33HJLk/Ceu3aFjp28f9VVVzV5v9x55K5LJdeokuMX+veRfJlh/Pjxm+3fR0sI6AAAQDUJ6AAAACmpJKC/+OKLAFV18MEHR21tberjENABAIBqEtABAABSIqADW6tFixZlf64+7bEI6AAAQDUJ6AAAACmpJKD/3//9H0DV/O53v4tMJhO/+93vUh+LgA4AAFSTgA4AAJASAR3YWk2fPj1Gjx4dCxcuTH0sAjoAAFBNAjoAAEBKKgnof/rTnwBapW9961sCOgAAUDUCOgAAQEoEdIDmCegAAEA1CegAAAApqSSg//GPfwRolQR0AACgmgR0AACAlAjoAM0T0AEAgGoS0AEAAFJSSUB/4YUXAFolAR0AAKgmAR0AACAlAjpA8wR0AACgmgR0AACAlFQS0J9//nmAVklABwAAqklABwAASEklAf25554DaJW++c1vCugAAEDVCOgAAAApEdABmiegAwAA1SSgAwAApKSSgP7ss88CtEoCOgAAUE0COgAAQEq21YB+5513xqWXXlqWkSNHxuTJk1MfM8X95je/iUsvvXSbv06TJ0/Ou/daepyRI0dmj/Gb3/wm9XklPu68mpP8u77zzjtTn2tjAjoAAFBNAjoAAEBKttWAfumll+aNrxz7779/jBw5MvWx09QxxxwTmUxmqwynlbjzzjvz7rmW3m/7779/9hjHHHNM6vNKJGPaUsdP/l1vyUjfUgI6AABQTQI6AABASsoN6HvuuWc888wzW40ktLVt27bZJ9CPOeaYqKmpyc7lpz/9aerjJ1/yBPqkSZNSH8vHcccdd2Tvy0wmEz/60Y8qPsYDDzyQ92/vmGOOSX1eiWRMW+r4uQE97bk2JqADAADVJKADAACkZFsP6OXGxblz58aPfvSj7HzuuOOO1OfA9icJ6Mccc0wcdNBBkclkYu7cuRUdI7lPk/8roG8dBHQAAKCaBHQAAICUVBLQn3766a3Gz3/+82xcrGS/5KfCzzzzzNTnwPYnN6BfeeWVkclk4rrrrqvoGDU1NXHQQQe1+B7fkpLPgy11/GTOP//5z1Ofa2MCOgAAUE0COgAAQEpaW0C/7rrrtrooyfYjN6DPmTMnMplMHHTQQWXvn9yfV155pYC+Fcw3l4AOAABUk4AOAACQkkoC+lNPPbXV6NOnT2QymTj66KMr2u/2228ve7+xY8fGFVdcEX369Ik+ffrEiBEjoq6urqLzTZw4MQYPHpw9Rp8+feKKK67IHmfixInRp0+fGDx4cMGx9unTJ26//fYmrxXavtg5Bw8eHBMnTix7zI3nXen+yRgrWbdkvM2dp66uLkaMGJF3/Nz1aW5MhdaykuNUen9997vfjUwmU/b6JdvX1dVVdI9/3GtWaE2uuOKKGDt2bN77yedBS+6DctY3mXOfPn0+9rXY3I444ggBHQAAqBoBHQAAICWtLaBfccUVze43duzYOProo/Pmn6ipqSkr7tXV1cWZZ55Z8BjJcUaMGFEy6OfGxLFjx0ZNTU12/0LbN3fOM888s2TILjXvcvYfMWJEtG3btkXrlpy3WGRNgnLuGjQ+/hVXXNHs/ZKE3GLjbNu2bYwYMaLF92Xj6zlixIiyg3BdXV1kMpn47ne/W/Y9fvvtt5e8ZkcffXRZIf2KK64ourZt27bNXpdyAnqp+6C59RXQAQAAPiKgAwAApKSSgP7kk09uNXLjYrn7zJ49Oxv2+vTpU3CbwYMH50XZM844I/sEbW6oPOOMM4qe5/7778+LkQceeGD06NEj+vTpEz169MiLiz169Cg6j2SOPXr0yB4vOdbgwYNLnrNTp07ZcXfq1Clv/9mzZxdcm2SbxvPu1KlT3lwK7T9q1Ki8SJrMt0+fPnHggQc2u27J2o4aNarg2HKPceCBB2aP3aNHj7KOn6xlqePkXpdC4yhHsg6517Ompibatm3b7L4DBw6MTCaTvbbN3eOl7tXca15TUxP3339/0fOeccYZedcu9zi565V7vnKPlXvfNz5WqetU7N9nmgR0AACgmgR0AACAlLSWgD5hwoRswKupqYkJEyY02SY3Qvfo0aNgKM49TrHIl3ueYiF24MCBTZ4oLzbHZLti0TE3MB999NEF5zZ79uxs3Cx0riTelgrspeadRPZiATt3bQutSamAnhy71HoOHz48e/xC40vWMjnO8OHDCx4nWaNygnchhQJ68iWJ5qL8gQceGDU1NWXd4/fff3/elwaKXbPctSu0TXLdM5lMDBw4sOicGj+dXmi7JLDX1NSUdaxC6yGgAwAAfERABwAASEklAX358uVbjUsuuSQbOi+55JKiGj/5WlNTE/fdd1/BYyYRt0ePHiXPPWvWrKipqYmampqYNWtW3nvDhw9v9jyNt00iabE5JnGzubU48MADm123ZI633XZbwdcHDRpUdN/x48dn17zxe8k4x48fX3T/QYMGZYNvueO67bbbyl7P3G0bX5fctRw+fHiz1zaTyTR7vlJjyL2e9913X9F5N17b3G2SMRe6N5L1KnXMxttecsklTd5L5lrq/krmkBvRS61bqfUttkaN51xorGkT0AEAgGoS0AEAAFKyrQf0Shx99NFFA28SMAvF11LnbxyckyeYyw2ASdwsFRNrampKHiP56fHG8blUvGwcXpNxlwroueNtvI7JGEoF9OXLlxcN8MUCejKu5r7U0Pg4jeexOb5kUI5icbht27Yl763kKfXcaF8soCf3aiaTKeteTcbUeN2TL3AUuh6l7vlCAT35ckSh+7iS+0hABwAA+IiADgAAkJJKAvqyZcu2GuU+gX7JJZfkPYE+YMCAgscbMGBAZDKZOO+888o6fxIlTz/99LzXk3ONGTOmrOMk4fGoo44qOsdOnToV3X/MmDHZMFzu2iXrVmg+bdu2LXvshcZ61FFHxcyZMyve/6ijjspG69zXkzBf7piS69j4uuSG2ZaOpZL7ovH1TMY1aNCggvu1bdu2yTXJXdNC90yp+6Kx5Onwxx57LPvaeeedV/aaLFu2LB577LHsv6PG7yU/FT9s2LCK7pfG61HJdao2AR0AAKgmAR0AACAl23pALxSeC0nCZrEwmnu85oL8JZdcEqeffnrB8xcLjM2Nq1RALxUTc8N3OePOfYq48bGGDRuWDa0HHnhgDBgwoKKInHvsTp06xaBBg8oO38Wi9eZaz7QDehKfC13nZJ/GYyt2j7ckMheaU0vmWex6JMc6/fTTy7oHk+2LzVlABwAAWjsBHQAAICWVBPSlS5duNS6++OJsXCx3n+SJ25NOOqnoe5VqfP7k9XLHdOuttxadRzLHiy++uOj+119/fYvGXWyMM2bMiGuvvTZOP/30vCf3jzrqqBgwYEDMmDGj5HweffTRGDBgQJx00knZp8dramripJNOimuvvbbofklQvfXWW7fIepazls2N5eNez5NOOikymUw8+uijea8nX8Zo/Hqxe7ySuZSaU0vmWex65N4rlWg8h5bMrVq+8Y1vCOgAAEDVCOgAAAApaU0BPYmbbdu2LXm8iy++uGwDBgwoKzA2N6aWBvTcOVUy7osvvrjZGJ57jvPOOy/7d7xLhfDGZsyYEddff32cfvrpUVNTE23bto3Ro0c32a41BPRrr722yRhmzJgRNTU1Ja//thDQc59Ar+QevP766z/23KpFQAcAAKpJQAcAAEhJJQF9yZIlW43cuFjuPrfcckt2PsWOd/HFF5d1rBkzZsQtt9wSo0ePznv9gAMOiEwmE7fccktZx7nmmmuKzqOcMSVzqnQdGo+v0GuF5lxofsXWorHRo0dHTU1N1NTUxIwZM/LeSwJs4zEkT7E3d+xE//79syG3pde32FgquccKXY8klrdt27bJ9b/mmmvKvseTfU466aSyx5X8NP8jjzySfS351YX+/fuXdYxHHnmk6L+fStfskUceiVtuuSVvPJVep2oT0AEAgGoS0AEAAFIioDcfPgtJ4mPj0Je83jjgFpOEx5YG9CVLlmR/Jr1xlC4k+cn3xudL1qW5YxQaU7J2BxxwQNnzbRxai72e/Lx5uUE1CfyNg/TWENBz55McO/lZ90LrXuweT0J2pdc8N9wvWVL6yxulrv3m+AJKsS+aCOgAAAAfEdABAABSUklAX7x48Vajd+/e2fhXyX7JfAq916ZNm8hkMjF06NCSxxg3blz2id5x48blvXfvvfdmz3HvvfeWPE4SMIvNI5lj7969Sx7ntNNOi0wmE927d292/rmBOff1JOQ2d67u3bsXPFeyHjfffHNZ52+8xkm0brz/zTffnI3Fjde62HrW1NTE9OnTW7SWpcZSjmS8xe7L5P3TTjstxo0bl/3/K73HkzE2d82nT5+eXfPGc58+fXr2/mt8P5S65wv9+0nmUs51Gjp0aGQymWjTpk2L7/k0COgAAEA1CegAAAApaa0BvVDkS8JeTU1N9OvXr+D+9957b9EgmUhidE1NTdEI269fv+xT2x83oOfGze7duzeJx4sXfxRLk3EVOlduqC72BYKbb745e57GwTUZ6wEHHFD0iwPJnAutf6lonYy7TZs2za5nJpMpeO22loC+ePFHX9RI7rFSX9godY/nflGj2DUfN25c9v5q06ZNwW2SL0QUW7dkTsmXS0p9ASU5VqnrNHTo0JJfthDQAQAAPiKgAwAApKSSgL5o0aKtRhLajjzyyIr2y413hd5PnuZOQuBpp50WvXv3jt69e8eRRx6Zfe+0004reo5p06Zlw2USlbt37x69e/eO7t27Z2NkTU1NXH311UXnkRsTm5tXcpzkuCeeeGJ23CeeeGJ23gcccEBMmzat5Jo2HnPv3r2bzKfQ/rnrc+SRR2b3zZ1zEnyL7VvouhRaz2LHLnZdKlnLUmNpThLQS92XudG6pqamxfd442uee6+eeOKJee/dc889Zd2rje/53Pdyx92S+z73vauvvvpjX6dqE9ABAIBqEtABAABSsq0G9CFDhkRNTU3FAT2Jo/369St57MZP3ObGyHLi3rRp0/KCY2NHHnlkjBs3rmRwrTQm3nPPPXkRu7HTTjutaDxPXH311Xk/1d147t27dy95jFJzbtOmTdF1Lyda9+7du+jY2rRpE0OGDCm579YS0JOfOy/2ZYLGYy51rM1xzZtb29xxlgro1b5O1SagAwAA1SSgAwAApKSSgL5w4cKtytSpU2PIkCEV7XPTTTfFww8/HA8//HBZ215++eXRq1ev6NWrVwwZMiSmTp3aojEmx7jqqqvyzj1kyJDIZDJx6qmnFjx/r1694qabbqronHfffXdcddVVRc9Z6ZgrHcPDDz+cd/7LL7887r777pL7JNuXe10qHVsla1nJWArNPVnzUtsl91WpcyRjbu5Yhda80mte7Lo3HmPyWjnH2tLXqdoOP/xwAR0AAKgaAR0AACAl23JA3xpVGgBPPfXUyGQycfnll6c+dqA4AR0AAKgmAR0AACAlAvrmddVVV2V/dru5be++++7sT1235GlnoHoEdAAAoJoEdAAAgJRUEtCfeOIJypD8/fRTTz216DY33nhjdrsTTzwx9TEDpQnoAABANQnoAAAAKRHQN7+77ror+2R5mzZt4tRTT83+Hehzzz03DjjggOy6HnDAAfH444+nPmagNAEdAACoJgEdAAAgJZUE9AULFlCmKVOmZP++eTHnnHNOTJkyJfWxAs0T0AEAgGoS0AEAAFIioG9ZDz74YPz617+Oiy66KOuGG24QzmEbI6ADAADVJKADAACkpJKAXl9fD9AqCegAAEA1CegAAAApEdABmiegAwAA1SSgAwAApKSSgD5//nyAVumf//mfBXQAAKBqBHQAAICUCOgAzRPQAQCAahLQAQAAUlJJQJ83bx5AqySgAwAA1SSgAwAApERAB2iegA4AAFSTgA4AAJCScgP6HnvsEXPnzgVolQR0AACgmgR0AACAlAjoAM0T0AEAgGoS0AEAAFJSSUCfM2cOQKskoAMAANUkoAMAAKREQAdonoAOAABUk4AOAACQkkoCel1dHUCrdNhhhwnoAABA1QjoAAAAKRHQAZonoAMAANUkoAMAAKSkkoA+e/ZsgFZJQAcAAKpJQAcAAEiJgA7QPAEdAACoJgEdAAAgJZUE9FmzZgG0SgI6AABQTQI6AABASgR0gOYJ6AAAQDUJ6AAAACkR0AGaJ6ADAADVJKADAACkpJKAPnPmTIBWSUAHAACqSUAHAABIiYAO0DwBHQAAqCYBHQAAICWVBPQZM2YAtEqHHnqogA4AAFSNgA4AAJASAR2geQI6AABQTQI6AABASioJ6NOnTwdolQR0AACgmgR0AACAlJQb0AH4OwEdAADYkgR0AACAlBQL6HPnzUs9UAFsraYL6AAAwBYkoAMAAKSkcUD/y6uvxrPPPRfz5s9PPVABbK2mT58eK1auFNABAIAtQkAHAABISRLQ31+3Lt5599149bXX4rnnn4/6BQvis/vtF/vuu2/ss88+8elPfzr23nvv+Ie9945/+Id/ANju7b333rH33nvHpz/96fjMZz4T++67b+y3337x+c9/PurmzIkVK1fGu6tXC+gAAMBmJ6ADAACk5MOGhmxAf3f16lixcmX88U9/ikWLF8f0GTPi4XHj4u577ombb7klRvz+9zH0+uvjd0OGxP/+7ncA260hQ4fGsOHDY+Qf/hC3jRoVY+67L8ZPmBCz6+pi2fLl8eJLL8Xrb7wRq997L9atXx+bPvhAQAcAADYbAR0AACAlSUBft359rH7vvXj9jTfixZdeimXLl8ecuXNj0uTJ8cCDD8bd99wTt40aFTfdfHPccOON8YcbbgDYLt1w441x4003xS233hq333FHjB4zJh4eNy6mTpsW9QsWxNPPPBMvv/JKvPnWW/HemjUCOgAAsNkJ6AAAACn5sKEhPvjww1i/YUOsWbs23vrrX+Mvr74azz3/fCxavDhm19XFpMmT45FHH42xDzwQ991/f4weMybuHT0aYLs1esyYuH/s2HjwoYfisfHj4/GpU2PuvHmxbPny+OOf/hSvrVgRb69aFWvffz/Wb9gQmz74ID5saEj9Mx0AANg+COgAAAApSQL6ho0b4/1162LVO+/Eytdfj5f+/Od45tlnY9HixTF33ryYMXNmPD51akyeMiUmTpoUEydNigkTJwJsd5LPuMlTpsTUadNi1uzZMb++PpYuWxbPv/BC9unzd1evjnXr12f//rmADgAAbC4COgAAQEo+bGiIDxsaYuOmTbF+w4Z4b82aeHvVqlixcmW89Oc/x/MvvBBPPvVULFm6NBYuWhQLnngi6hcsiPoFC2J+fT3Adif5jHti4cJYtHhxLFu+PJ5+5pn445/+FK/85S/x+htvxKp33ok1a9dmnz4X0AEAgM1JQAcAAEhR8nfQN27aFO+vW5eN6K+/8Ua8+tpr8eeXX47/e/HF+OOf/hTPv/BCPPf88wDbtedfeCFe+OMf449/+lO8+NJL8fIrr8RrK1bEm2+9FaveeSf7t89znz4X0AEAgM1FQAcAAEhR8jPumz74IDZs3Bjr1q+PNWvXxrurV8fbq1bFm2+9FW+8+WasfP31WLFyZby2YgXAdm3FypWxYuXKWPn66/HGm2/GW3/9a6x65514d/XqWLN2baxbvz42bNzo6XMAAGCLENABAABSlhvRk59zf3/dulj7/vvx3po1sfq99+Ld1avj3dWr45133wXYriWfd++uXh2r33sv1qxdG2vffz/WrV8f6zdsiI2bNsWmDz7w5DkAALBFCOgAAAApSyJQ45C+YePGWL9hQ6zfsCHWrV8P0Kokn38bNm6MDRs3ZsO5n20HAAC2JAEdAABgK9E4pCcxHaC1Sz4Tcz8n0/7MBgAAtk8COgAAAAAAAAC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BQwF9efTWmTpsGLfb0M8/EBx9+mPq9DABQCQEdAAAAAGhi+IgRkclkoMW6du0aa9auTf1eBgCohIAOAAAAAOT5xS9+ESeddFJkMpk46ugj45zzzolzzzsnzu1xbnT/yblx3k+7R4+fnhc9zu8RP7ngJ/HTC34a5//s/LjgwvPjgp4XxM96/iwuvOhnceFFF0bPXj2jZ6+ecVGvnnFR74uK6BkX9e75t20vjAsvujAuvOhn8bOeF8QFF14QF1x4fpz/s5/GTy/4Sfzk/J9Ej/N7xHk/PS+6/6R7dO/RPc7tcW6cc945cU73btGte7fodm7X6Hru2XH2OR/pck6X6NLtrDxndT0rzur6H2wB/9755NjnM/vEQQcdFH369ImZs2alfk8DAJRLQAcAAAAA8mQymdh9991j38/uG/+v76Xx2ORHY/yUx2LC4+Nj4tQJMXn6pHh85pSYOmtqTJ89LWbUTY9Zc2fG7PmzY059XcxdMCfmPzE35i+cH/WL6mPBovp4YvGCWLjkiY8sXfiRJQtj4ZIn4oklC+KJJQtiwaL6qF80P+YvnBfznpgbcxfMibr5dTF73qyYOWdGzKibHtNnT4upMx+PKTMmx6Rpk2Li1Akx4fHx8djkR+PRSY/EIxPHxbgJD8fD4x+Khx57MB589IF44NGxMfaR++P+cfdl3ffwmLjv4TEx5qHRbGa/vf638c1vfzP23HPP2GGHHeJ/fvvb1O9pAIByCegAAAAAQJ5MJhPf+OY34r/++8q47c5bY/yUx2Li1AkxadrEmDJjckyd+XhMmz317+F83qyYU18X856YG/MXzov6RfOzwXzR0oWxeNmiWLJ8cSxZviSWPplvyfKPLF6+OBYvWxSLln4U1RcsXhD1i+bHvCfm/S2kz86G9Ol102LqrKnx+MwpMXl68xE9Cei5ET0J6CL65jfqntvi19f+d3zv+9+LnXfeWUAHALYpAjoAAAAAkCeTycTJ3/tu3pPn2Xg+6/GYPntazJwzI2bNnRV182d/9MT5wnkfPWm+ZEHMrZ8Tkx6fGA88/EDcefcdcePNN8Tw3w+L64dfX9Cw2kljJgAAIABJREFUEcNixMgRceuoW2P0fffGI+PHxfRZ0+KJvJA+N+bU10Xd/Nkxa+7MmDFnekybnRvRJxaM6A+NfzAefOyBrSai3znmjrhx1I3xP0P/J3559S+j3xWXR9/+fZvof2W/+NU1v4r/Hfa/cfPtN8Vd992VehivVM/eF8auu+4qoAMA2xQBHQAAAADI81FAP7lwPK/7KJ7nPnVev/CjJ84XLV0Yi5cviilTJ8f1w4bGJX0uju//4Ptx+DcOj/ZfbB+f+/znYr/99muibdu28eWvfDk6ntAxzu56dlz5yyvjrnvvikXLFsXiZYti4dKFsWBxffan3evq62LWvFkxY86MmDZ7Wjw+8/GYPH1ykyfRx018OB6e8FDTiD6uaUSvVlT+wy0j44pfXRGnn3F6HPbPh0Wbtm3i0/t8uol27dvFEUd8I846+6z41dW/iptG3ZR6EBfQAYDWQEAHAAAAAPJkMpn4984nlxHPP3rqfOGSJ2LajKkx5v7RMfg3g+LCnhfGv3/v3+OIbx4RX/zHL8Ze/7BX7LzzzrHDDjtEJpNp4hOf+ETsutuusd/n9osDDjwgjjv+uPjxf/w4Lu93WYy8cWQ8NvHRmFM/J55YsiDqF9XHvCfmxZz6v/9t9I8i+t9/zn38lJyInvv30JOIXuWAfsfo22PYH4bFL/r9Iv7j7P+IE/7lhPinr/1TfPazn402bdrEV7/61fjGN74RRxxxRPzzP/9zfPnLX44vfOELse+++8aBBx0Y/3biv0XXc7tG/yv7xR9uGRl3jrkj9TguoAMA2ysBHQAAAADI81FA//eYOHVCkXj+t59sX1wfCxbVx7wFc+Oue++KfgP6xVFHHRV77713fOITn4hMJhM77LBD7LTTTrHrrrvGbrvtFp/85Cdjjz32iD322CM+9alPxe677x677rpr7LLLLvGJT3wiG9k/+clPxuc+97k480dnxpBhQ2LC5PEx/4n5f/tJ94+eRs+P6B/9nPukafkRPffvoec+hV6tn3Ef/cC9MeLGEfGfl/9nHHX0UfG5z30udtlll+z8jj322DjrrLPiF7/4RVx22WXx85//PM4888z49re/HZ/+9Kdj9913j9122y2+0OYL8S//9i8x8FcDY+TNI2P0g/fG6AfvTT2SC+gAwPZGQAcAAAAA8mQymfjeKd+LydMnxeMzp2T/5nny5PlH8XxBLFq2MB55bFz86te/jNPPOD06HNIh9t1339h1111jhx12iJ133jlqamri4IMPjn/7t3+LH/zgB9GjR4/o379/9O/fP/r06RM//vGP4+STT47jjjsu2rVrF7vttlvsuOOOsdNOO8Xuu+8eX/ziF+P4jsfFz3r+LIaPHB4z62Zm430S0T/6OfeP/ib6lBmTY9K0iX+L6I9l/x76w+Ob/pT7ln4K/Z77747b7ro1zvvpeXH4EYfHZ/f7bLRt2zYOP/zwuOCCC+L3v/99PPzwwzFz5sx44oknYuHChVFfXx/Tp0+PsWPHxvXXXx/nnntuHHroofH5z38+vtDmC/GtI78VF1x0Qdw46sa4a8ydqUdyAR0A2N4I6AAAAABAnkwmE52//72YMmNKTJs1NWbUNY3n8xfOj4lTJsbg3wyK75z4nWjbtm3259j32GOPaNOmTRx22GFx8sknxyWXXBLXXXdd3HDDDfHII4/EokWLYtGiRTFr1qy4++674/rrr49f//rXcc4558S//Mu/xMEHHxyf+9znYuedd44dd9wxPvnJT0aHDh2ia7ezY+QNv4/HJj4aCxbXR/2i+THviXl/+5voM2N63bSYOuvxbETP+3voBZ5Cb/xT7ps7IP/h5pFx5X9fGUcedWTsueeesc8++8Sxxx4bffv2jYkTJ8abb74ZGzZsiNdffz3q6upi5syZsWDBgnj77bdj3bp18frrr8cDDzwQffr0iY4dO8b+++8fNTU1cfwJx8eA/xoQf7hlZOqRXEAHALY3AjoAAAAAkOejgN45ps56PGbUTY9Zc2f+/W+eL66PRcsWxvRZ0+KX//3L+O7J3419PrNP9qnz3XffPb7+9a9Ht27dYsSIEVFfXx/PP/98vPrqq7Fy5cp4++23Y82aNbFmzZp49913480334zXXnstXnnllXjhhReirq4uhg0bFqeffnrstddescsuu8SOO+4Yn/rUp6L9F9tHxxM6xjWDro459XVRv2j+3/4m+tyomz87Zs6ZEdOb/D30x7I/5d7cU+ibOyD3v7JfHPP/27vz+Kiq+//jk4SQsBsQ2QUdQWRfAiqKIILRn7UKUuOCKFIo4177rQsuYEUl4kKtlrCJrEE2AQnKDgkkZE8Aa7XE1lq1QCwWrcg2798feMY7N/fOTEIwgK95PJ6PryR3OefcM+nj8X3f8zl9L1ez5s3UsGFD9e/fXxMnTtQnn3yi/fv36/Dhw/L7/Vq1apUuvvhide7cWf/v//0/ZWVl6dixYzp8+LC++uorffjhh3rrrbc0fPhwNWzYUK3ObaUBAwdoQsqEag/JCdABAMCZhgAdAAAAAAAAQBCPx6Nf3vhLbfqhdPu2nK3anpetvMJcFZTka+WqFZr08iRd94vr1LpNa8XExKh27dpq1aqVfvnLX+qpp57SkiVLtGvXLn333Xc6evSoIv18++232rlzp+bNm6cHH3xQl112mRISEhQbG6v4+Hid0+Qc3Xr7rZo+c5o2bN6g/OJ85RbmKDsvS1u3Z2rLts3alLkx4lXoJ6OM+4Il8zVt1lTdNfJONW3aVK3ObaVLLrlET4wdq/Xr1+vYsWNBfZ43b57q1asnj8cjr9erNWvWBP3+8OHD+utf/6rU1FT16tVLrVq1Uus2rXXvA/do+uzpWrgsrdrDcgJ0AABwpiBABwAAAAAAABDEBOhbtm3W1u2Zys7LUm5BjgqK81W8s0gTX5yogYMGqnHjxvJ4PPJ4PGrWrJkGDhyoJUuWaM+ePRUKzZ0+hw4d0v79+zVhwgS1b99edevWDdyrQ8cOunPEnVq8bLEKdxQovyjvx/3QszO0eesmbczYELQKPWgv9NXLtTz9Hb2zalm5AL0qQvRZ897UM889o0FJgxQdHa3u3bvrvvvu07p16/TF55/L7/cH9TVcgG4+BQUFGjVqlDp06KD4+HjdMPgGPZfynOa+Pafaw3ICdAAAcKYgQAcAAAAAAAAQxOPx6IbBNygjO0Pbco6Xbs8vytPmzE1asmyJht85XC1btlR8rXjVrl1bzZs31913361Fixbp448/1nfffVcuJK7o59ixYzp06JCys7P10ksvqW/fvmrUqJGio6OV0DBBPXp017PPP6v0NenKKTheyt2sQs/I2qJNW8uvQl+19t0fV6H/EKCbfdCrMkD/U+qfdNuw29ShYwfFxMRo1KhRWrVqlf7+97/rf//7X7m+fvzxx5oxY4b+/Oc/a/78+frnP//pOCaff/653nnnHSUnJys2NlbdunfT3aPu1ozZ06s9LCdABwAAZwoCdAAAAAAAAABBTIC+dXumsiyrz5evfEfjnhmniy+5WB6PR9HR0WrRooWSkpI0d+5cffPNNzpy5Iiq8vP999/ro48+0tixY9W7d2/Fx8crKipKDRo00K2336o/T/2zsnKzlF9sW4W+bZM2OKxCf3eNcxn3qgzQX3wlRZdceomaNm2qBg0a6I9//KP27t2rw4cPB/Xt8OHD2rt3r0pLS7Vz507t2LFDu3bt0ieffKKysrJypd4PHjyof//73xo3bpzq1aun5s2ba+DVA/Xn6W9Ue1hOgA4AAM4UBOgAAAAAAAAAgng8Ht045EZty92m7fnZyivKU9GOQk2ZOkWX971cTZs2VXR0tGrVqqUrr7xSs2bN0q5du3T06NETXnlu/xw7dkwHDhxQcXGxJkyYoKZNm6pmzZqKi4vThe0v1Ogxo7Vl62YVlBQErULfsm2zNtr2Qk9f90MZ9/dXaMV7ywMBun0V+okGxxMmPqsL2l6gFi1aqFevXlq8eLEOHTpUbmz27t2rOXPm6N5771W/fv10+eWX6+qrr9Zvf/tbLVmypNxq9WPHjun777/XtGnT1LVrVzVp0kQ9evbQa1P+WO1hOQE6AAA4UxCgAwAAAAAAAAji8Xg0eMiNx/c+L8zR9rxsrduwVo+PfVxNmjRRfHy84uPjddFFF+mhhx7Srl279PXXX+tkfY4dO6aDBw/qvffe0/XXX6/WrVsrOjpa9erV08BBAzV/4Xxt2bpZ+UV52p6/Xdtytv5Qxn2TNmxZr3Wb1v5Yxt0SoC9f/c7xAH1V1Qbof3j+GbVs1VJer1dDhw7V+vXrHfv1ySef6L777lP79u0VExMjj8ejWrVqqXPnznryySf1n//8x/G8pUuX6he/+IVatmypjp06aPIbr1Z7WE6ADgAAzhQE6AAAAAAAAACCeDweDb5p8A+rz3O1eetmpU5N1c3JN6tmzZqKiopSw4YNddttt2n+/Pn65ptvqnzluf3j9/v1t7/9TTNnzlRSUpI8Ho+ioqLUsVNHPfHUE1q8dJEKivOVW5ATvArdqYz7+5Yy7qvKl3GvqgC9a9eueuihh5Sdne3Yp127dunKK69UjRo15PF4An2qUaOGbr75Zu3du9fxvHXr1mn06NFq164dAToAAEAVI0AHAAAAAAAAEMQE6DkF25VfnK+1G9Zq7JNj1feKvoqJiVFsbKwuuOACvfzyy9qxY0dgb+8jR47oyy+/VH5+vt5++23NmjVL06ZN07Rp0zR37ly99957+vjjj2U+Bw8e1GeffaZt27Zp7ty5evPNNwPHL1q0SJmZmfr8888Dx+/fv1+7du3SmDFjFBcXp+joaJ3b+lzdcustSp02RUU7CpVXmKvtedmWMu4bAmXc7QH6itXLHfdBr6oAvVu3bvrd736n7du3y+mzc+dO9e3bNxCeWw0ZMkR79uxxPG/9+vXy+XwE6AAAACcBAToAAAAAAACAIB6PR0NuGqKcghwVlBRo1XurdMedd6jdhe0UHR2t+vXrq0+fPlqzZo2+++47+f1+HTlyRPv379fmzZs1adIkDR48WP3799cll1yiSy65RNdcc418Pp/S0tK0Z88e/fe//9W//vUvrV69WuPHj1dSUpKuuOKKwPE33XSTnnzySa1fv1779+8PhPSS9Pzzz+ucc85RXFycGjVqpIsvvljPvfCcincW/VDGPdtSxn2j1m9ZH9gHPaiM+0kO0Lt06aL7779fWVlZcvp88MEHGjRokOLi4hQVFSWPx6Po6GjFx8fr1ltvdV2BvmbNGv36179W27ZtCdABAACqGAE6AAAAAAAAgCAej0dDhg5RbmGuCksK9M7KZRp09SA1bNRQUVFRat++vUaOHKn8/HwdPXpUkvTll19qy5YtGj16tLp27aoWLVqocePGatSokRo1aqSmTZvK6/Xquuuu05NPPqlFixZpwYIFGjJkiDp27KimTZsGHd+yZUt16NBBI0eO1OzZs/XZZ5/JfGbNmqX+/furcePGqlWrlpq3aK7fP/p7Fe8sVkFxvnIKtisrZ5syso8H6Bsy1mutdR/0tT/ug34yA/Tzzz9fQ4YM0bp16+T0+fvf/66HHnpInTp1CtoDvXv37ho/frz279/veN6SJUt07bXXqkWLFgToAAAAVYwAHQAAAAAAAEAQj8ejm4YOUV5hrop2FGrJssXqfXFv1axZUx6PR3379tWECROCyrFv375dEyZMCITB8fHxuuCCC3TllVfqsssuU6dOnXTWWWepS5cuGj58uB5//HHdc889atasmWrWrKn69eurc+fO6tevn3r37i2v16s6depo4MCBmjhxonbv3h24V3p6ukaNGqXzzjvv+L1qxeu+B+5Tya4SFZQUKLcgR1m525SZnaHN2zZpg2Uf9NXrT36APiFlgtpd2E7NmzdX9+7dtXDhQn3//fc6duyYrJ+ysjK9/fbbGjZsmOLi4uTxeNSoUSONGTNG7777rv73v/8FHX/06FEdPHhQqamp6tixo5o0aaLEXol6bcofqz0sP10C9H1lZZqSmiqfz6ekpCQlJSXJ5/NpQVqa9pWVnZR7FhUXKykpSQvS0qq9/1XJjF91tyNSY8eODbTZTXJysiampKiouLja21tVFqSlVfo5mXNP1fHYXVoa9FzNdznceebvQHJycuDcsWPHVqqf+8rKTvj7PTEl5ZQeZ+DniAAdAAAAAAAAQBAToOcX5aloR6EWL12kbt27BcqMX3/99Zo+fbo+/fRTmc+MGTPUp08fNWrUSPHx8WrWrJnuv/9+ZWRkaMWKFXr22WfVrVs3DRkyRJMnT9bw4cPVvXt31alTRwkJCerYsaNeeOEFrV+/XnPnztU999yjNm3aaMSIEVq4cGHQXujbt2/Xc889p44dO8oT5VFUdJTG3DNGJbtKVFhSoNzCHGXnZf24D7olQLfug77iveVanv5OlQfoL776ovpc1kdNmzZV3bp19corr2jPnj06dOiQrJ+jR4/q66+/VmpqqurWrSuPx6M2bdpo8eLFOnDgQLnA/eDBg/riiy/05JNPqnbt2mrevLmuTrpaf57+RrWH5adDgD4xJUUJCQmOe857PB55vV5lZGZW+X0zMjPl8Xg0MSWl2segokyw6PZ3wuPxVHsbK9IXt2fvJCkp6aS9VPFTmpiSUunnZM49Gd+LquqX23fZLYwuKi4O+XfAbb6Ha0dlv9/m78OpOs7AzxUBOgAAAAAAAIAg1gC9eGeRFi9dpK7dugb+n/zDhg3Tu+++q3//+98ynxdeeEFNmjRRXFycmjRpokGDBmn69On66quv9Nlnnyk7O1uvv/660tLStHXrVt122206++yzFRsbK6/Xq+TkZK1YsUJ79uzRxx9/rPfff1+TJk3SsmXLtGvXLh04cCBwr127dmnq1Knq0aNHoE1jfL/Rjg9KVFhSqNzC3GoN0N+Y+rqG3zVcnbt0VkxMjO666y4tX75c+/btk9Nn3rx5qlevXiD4WbNmjeNxn332mRYuXKibbrpJsbGxSkxM1OgxozRzzoxqD8tP9QB97NixQcHolNRUZWRmKiMzUwvS0uTz+U5aiHU6B+hmvNz6dToFfiZAN+12YuaCCVhPpxX2bs7EAN18nxMSEjQxJSXw/MaOHRt4dgkJCdpdWhp03u7S0sDvExMTtSAtLejcioTo+8rKgkL8yny/95WVyev1EqADpyACdAAAAAAAAABBAgF6cZ6KdxVp8bLFQQH6vffeq5ycHP3nP/+R+VjDh3bt2unhhx/Wxo0b5fT59ttvdccddwSO79Wrl5555hnl5+c7Hm//lJaWauHCherdu3f5AH2HCdCzqy1Af2v+LD37wrO65tok1ahRQ127dtWDDz6oXbt26fDhw+X6Ey5A9/v9Onz4sLKysnTXXXfpoosuUu3atTVk6BBNnPSC5r09t9rD8lM5QN9dWhqYJ6HKLJuVqQkJCVW68vhMDdBPNyZAj3TOmKD1dC+rfaYF6Ob75BSQ+xUcStuDcPOiTHJysuO1ravTna5ttmNwWsFeme+3Gd/k5ORTbpyBnzsCdAAAAAAAAABBCNBPLDhOW7JAM2ZP192j71bz5s3VomUL9e7dW+PHj9eWLVvKlWYPF6B/99132rRpk5566il17txZLVq00Pne83X/b+/Xm3NnauGytGoPy0/lAH1BWpo8Ho98Pl/YY6ekpsrj8WhKamqV3Z8A/dRQkQDdrx/DzaqcC9XhTAvQIwmbV6Wnl5u7+8rKAsF7qBdkTJ+dVqFby62faIBeVFwcOO9UHGfg544AHQAAAAAAAECQoAB9Z5EWLwsu4T5q1Cht2rRJZWVlMp9x48apdu3aiomJUZs2bXTnnXdq+fLlOnLkiL777jvt2bNHJSUl+stf/qKPPvpIt956q2rVqqXo6Gh17txZDz74oDIzM3X48GF99913+vzzz1VQUKC//vWv+uKLL/T9998H7vXRRx9p9uzZSkxMPCUDdOPpZ5/WgIED1LJVSzVs2FCXX365nnnmGe3atUt79+7VoUOHdOzYMa1Zs0aDBg3SZZddpptvvlk5OTk6duyYvv/+e3355ZfKzc3V008/rX79+qlevXpqc14bJV2bpOcnPV/tIfnpFKBHEnCZkM1thapfx1cnT0lNVVJSkpKSkpScnKwpqamuoZw9QN9XVqYpqalKTk4OXCPU+U73Hzt2bMT3t7bDep7P53NdkW+OMYGj+bd1Nba5Vrixt/Zz7NixIUPCsWPHBoLL3aWlmpiSEtTPBWlpla4OUNkAPdS8ycjMlM/ni2hM7eNiPS/cuFitSk+v0Ln2AN1+7ympqY6rra3nul3frMj2+Xwh539lxsiNedEokuMSExODxi2SF2nM3wCnub2vrKxc2X+zqr2iAXpiYmKgfQTowKmHAB0AAAAAAABAEMc90Lv+GKD/6le/Ulpamv71r3/JfF555RV5vV7VrVtXDRo0UKdOnfTqq6/q66+/1j/+8Q+tWLFCw4YN07333qvXXntNN954o84991zFxcWpefPm6t+/vxYtWqSvvvpKpaWlmj17tn7xi1/o//7v/5SWlqbPP/88cK+ioiL98Y9/DGrTbwJ7oBdU+x7oxsw5M/TCpOd1+RWXq169ejrrrLPUu3dvPfDAA3r33Xe1Z88eHTp0SPv379euXbtUUlKiDz/8UAcOHNDBgwf15Zdf6u2339ZvfvMbdevWTQ0bNlS9evU0YOAA/eGFP2jGnOnVHpKfDgG6KeEeyb7Gfh0Ps9wCPhPGO0lISHAs920N0BekpTmWfzbnhwsWrZUeIr2/Xwra490uMTGxXPjpdqw14AsVSBcVFwft7WznFmKakDXUOCcmJroGvqFUNEA3x69KTy/3u31lZYHfRzqm5jzriz+RjsuJnGvC2X1lZYHV205zxym8DRXsZmRmKiEhIWRfKzNG4URaFcF+nOlLJOG9GedI/15UNECfmJIS9H0lQAdOPQToAAAAAAAAAIJYA/SiHYVavGyReib2VEyNGHk8Hg0aNEiTJ09WaWmpzGfZsmW65ZZb1KpVK9WsWVMJCQm64YYb9NJLL+mZZ57RnXfeqfPPP19XXHGFHn74Yfl8Pl1//fVq2LCh6tatq1atWmnEiBF68cUXNW7cOA0dOlTnnHOOrr32WqWkpGj37t2Be2VkZOiJJ55Q+/btFR0drdjYWN1z3z0q2fVDgF6Qo6zcbcrMztDmbZu0oZoC9IVL0zQnbbbue/Be9e3XVy1btlDLVi3VtWtXjRgxQpMmTdKcOXO0cuVKbdiwQRkZGdqyZYtWrlypWbNmaeLEibr11lvVqVMnNW/eXK3btNYV/a/QAz+Ubl+wZH61h+SnQ4Du14/Bs1MYGilrqOvz+bQqPV0ZmZmBFcEmiLSHuyZAt67oNquGMzIztSAtLShodGujCdm8Xq+mpKY6nu+0Mte0O9R97YGkOcYEnebf1sDTLZDeV1YWeEnAOk5mBbz5nVOQaR0Hp/aaYLMyZeUjDdB3l5YGgma3ct/WcVuQlhZo45TU1MCLA06Btpkn9mdoPc8piLWG5/ZzrWPq9JKImTfmfPvcDdVXt2DXzKlQIXhlxyiUSAN3M3et5fcrElJX5GWLigbopnR7ZdsG4KdBgA4AAAAAAAAgiMfj0ZChQ5RXmKuiHYVa8s5iXdrnEsXXipfH41Hv3r312GOP6S9/+YvM54MPPtD06dPVs2fPQAAWFRUVxOPxqGPHjho5cqRee+01Pf/882rdunXI43v37q3HH39cH374YeBeq1at0siRI9WmTRvVqFFDdevV1f0P3q/inUUqKM5XTsF2W4C+Xms3HQ/QV69P16q172rl+yu04r3leid92UkL0I25C+fo+ZTn1O/KfmrarGmgf7Vq1VLbtm01YMAADR8+XD6fT2PGjNGAAQN03nnnKTY2VlFRUapRo4Zatmypq6+5Ws+/+LzenDuz2sPx0y1A9+vHVZ+mbLXbam0nZhV7qFXeJrSzl3+37pscavW0Neh2u3+o4NiEfvb2mYDULZg3v3fqV6h7uoWMJiR2CwPdxsl6Tbdx3ldWFghfK/L8rNc2q9yd2FfNO4X84bYEMC8QOD1HE3S7rdj2er2O55kxdQucd5eWBq5tn18mnA21+trMAft+707BbiTh+YmMUVVITEyU1+t1fOEjkhC+IoF2RQP0xMTEct8pAnTg1EOADgAAAAAAACCIx+PRkJuGKLcgRwUlBXp39Uol35Ks8847T9HR0WrZsqUGDx6s3Nxcmc9XX32lkpISTZ48WcOGDVOvXr3UoUMHtW3bVm3btlXXrl01aNAgPf3009q4caN27NgRWEl+3XXXBY4zevbsqWuvvVaTJk1Sdna2/vOf/wTuNX36dPXp00eNGjVS/fr11f6i9npq3FMq3lmk/KI8bc/frm05W5WRvUWbtm7U+i3rtXbTGr2/4T2tXpeuVWt+CNBX/zQB+sKlaZoxe7qe/sNTunvU3Uq6NkmdOnVSkyZN1LhxY7Vo0UIXXnihOnXqpI4dO6pFixZq3LixmjZtqm7duum666/TaN9oPfPceM2YPV0LFp/aK89P1QDdr+PBnVkxbl3NPDElJeze3JGUfzbHWUM6a4AeLvQ1Qan9PlNSU8OuoHcL4cw13c4z4bxTAFiZAN2U9Q73N8bpuqHKptvHoqJhY6hy4nZerzfsCwehgli3sfF6vSFfgjDBs7VvZk9ueyBsZ/b4tj9HMy9CbWFgVkW7nWvaE0l4fqJjdCLMSn2v11vuu1aZVeVVHaCbl3giXekPoPoQoAMAAAAAAAAIYgL0nIIc5Rfna836Nfr9o7/XpX0uVUxMjOLi4tS1a1etXLlSBw4ckN/vlyQdOnRIH3/8sZYtW6bHHntMY8aM0YgRIzRixAg9+OCDeuWVV7Rt2zaZz9dff62cnBxNmTIlcJzx+9//Xq+//rpKSkoCxx9NuhVpAAAgAElEQVQ6dEhff/21xo0bpyZNmig+Pl5NmzbV1UlX65XJL6toR6HyivKUnZetrTlbtSVrizZlbtT6Leu0ZuMavbc+OEBfvvqdnyRAt5r+1jT94fk/6PY7blefyy5V2wvbqtW5rcppf1F7Xd73co0YOULPpzx32qw6P9UDdCemDLbX63UNTk0oF8m17AGwtRR6pOfbw86MzMywAZ1bCGfdgz3UfatqBXq4lxFCXTeSkNP0p7IBuikl7mRKaqoSExOVkJDgGqAvSEsL+yJFqLEJ1fZ9ZWXKyMwMWkVugvFQAbj1+va2RRrOhgvQrVsYhLvWiYxRZU1JTVVCQoKSk5NDlt2P5FonI0A3Lyk4zSsCdODUQ4AOAAAAAAAAIIjH49HgmwZre3628orytClzk157/TUNHjJYsbGxio6OVqtWrTRu3DhlZ2fr0KFDkqRjx47p22+/1ZdffqkPP/xQO3fuVElJiUpKSvTBBx/ok08+CVpJfuTIEe3fv1//+Mc/AscZH374of7xj3/owIEDgeO/+OILrVu3Trfddpvi4uIUHR2tCy64QGPuGaPZc986vv95YY6y87KUuT1TW7Zt1saMDVq3eZ3z/uer39E7q37aAH3BkvmaNe9NvT71T3rxlRRNmPis/vD8M+U8lzJBk159UW9Me0NvzZ+ltKULqj0QP1MDdCuzWtteytqUFQ9V/jspKSmwqt0apkUSYNvvFW6P76Li4nLhb6jS6RmZmYES5WZf8UhKWVcmQLcygbBdqAA9XN9PNECP5FgToruV27e3x87MA6fjF6Slyev1KjExMbCXeajrn2i4as6P5Fm7BehmbplxieRlkBMZo4pe27zgEmqMTB8ieaahtjVwG99w3+/ExETHbQuq4hkDqHoE6AAAAAAAAACCeDweDR4yWNl5WcotzNW2nG16Z+U7uv+B+9SgQQPVqFFDDRo00LXXXqvXX39de/fu1eHDh3WyPn6/X0eOHFFOTo4eeeQRJSYmKioqSnFxcbr4kos1+bVXlf5+uvIt+59nZGdo89ZN2rBlvdZtWqv3N7x/fPX52neDAvRlq5b+pAH6z8mpEqBPSU2NOLz2S4FgzxowR1r62zgZAbpZBewWfkcSwu0uLdWq9HRNTElRcnJyoHy9W5hemQB9X1lZIBh2CyBP9QDdrLa2v0hh/f2q9HTXNkRyr6LiYi1IS9PElJRAv51WbZ8KAboJ0c2zjWQ+V8UYhbKvrCxQOSLcaveKjmNlVquHGo+JKSkhS/AToAOnHgJ0AAAAAAAAAEE8Ho9uHHKjtuVsU07BduUV5Sq/OE8vvvSi2rRprTp16qhGjRpq2LChhg0bpp07d+q///2vTtbHrGxfsGCBLrzwQtWtW1cxMTFq2LChbhx8o9auX6P8ojzlFeVpe3728f3PA+XbXfY/J0D/2QToJgyLZMW1X85hlll9G6r8t5V1lasJfH0+X9h7m/2u7SHylNTUsMFyZUM4U/q6Kkq47ysrC7sSONR1T5UA3dzDacVwcnJy2PC4MuHwvrIy+Xy+cvuLm+caSUhsAnmneRHu3HAr0J3657aa+2SNkXWsEhMTA6F+JOeEeynCKiEhQQkJCRFdN1yAvru0NLCHvVvlCq/XG/gbk5SUFFG5fgAnFwE6AAAAAAAAgCAej0c3Dr5RW7dvVXZetvIKc1VYUqAFC+fr16NGqkPHDoqKilLNmjXVvXt3PfHEE9q8ebO+//57HTt2TFX5OXz4sL744gstWLBAw4cP11lnnaUaNWqoTp066te/n54a95QyszJUUJyvnMIcZYUr375mpVa+V37/86UrCdDP1ADdlG6OJID068fyzdaANikpKaJAbezYsa57oEeyh7oJ+axhnAnVwwWSbiXcIym5bUI8p78FFQnQTf9D3csEiqdDgG5vi9mPPNy9TSBq/ZnZAztcOGoPrCN9AcPME3voXxUBur2/u0tLA1sa2K9zImMUCROeR/p9to+/Wxl1+3iHO84+Rm7fT3O9igj3HQBw8hGgAwAAAAAAAAji8XiUdE2Slq1cpvfXv6+MrAzlFeZq45YNmp82T7+84XrVqlVLMTExql+/vtq3b68XXnhBn3zyib7++msdOXJEfr9fJ/Lx+/06evSo9uzZo02bNik5OVktW7ZUTEyMYmNj1bx5cz342we1cPFCbc/L1va8bG3O3KRV76/S0hVLtHjZIi1cslALFs/XvLfnak7abM2e/5bemjdLb859UzPnzNCM2dM1/a1pmjZrqqbOSj3uzeNS35yCE3TXyDtVs2bNag/QTYAVyZ7WJmSzr641ZatDrV7dV1amhISEckG0NUALFYKb1dv2vZcjCVCt7bYHl04vBNi57Udd0QA93Mpka3tO5QDdjKe9LZGsBjdzxeleZmWz26pptwoECQkJYffkdmvbyQjQQ30nTnSMInmOkYbbdub7FWrumHkSaUAfLkDfV1YWtmKFefkl3NYHAH46BOgAAAAAAAAAgng8HjVt1lSX9b1MDz38kN6c/aY2ZWzU9rxsbdm6WY8/8bguvvhiJSQkKDY2VvXr11e/fv306KOPav369fr3v/+tI0eO6EQ+Bw8e1J49ezRnzhwNGzZM7dq1U+3atRUVFaVW57bSNddeoylT/6wtW7cotyBHK9NXavKfXtWtt9+qy/pepj6X91Gfyy7VpX0u1SV9LtEll16siy+9WBdf0lu9L+mt3hf3Ui+jd6ISUeXOO/88RUdHV3uA7tePK6MTEhJcg7EFaWmBoNIeYJpw3ARl9gA0IzMzEELbwzn7CtRw59vvbVZsO4V6+8rKgtrtdH8TBpsS9KHGxulvQUUCdBME2suQm3aY8PxUD9Dd+m4qBDiVvN9dWhq0Z7jTvUxwnJycXO4lg31lZYE2uq0id5u/5vdOY3eyAnQzpvYXU050jEKJdHW7G2vb7NcwJfQjrRZhH6NwFSIiuQZ7oAOnDgJ0AAAAAAAAAEGs4Uav3r3ku9enmW/N1PpN61RYUqA582brgYceUPce3dWgQQNFR0erYcOG6tatmx555BEtWbJEu3bt0t69e3XkyJGIy7ofPXpU3377rf75z38qKytL8+fP1+23365WrVqpVq1agbB+0NWDNP6ZcUp/f5Wyc7P03trVSnkpRb9K/pXOPffcCpfLxcl1KgTofv0Y7hrWPYitP3cKf/06HgBbg2r7/sUej/OqVRP4jh07Nuz5bqvkrcGzdS9la7tN/6zl4w0THNrPt7bHqe3m92ZvZntZe4/HuUx5qD4mJiYG2O93qgXo9pcKrFUCrONiXn4w55jn5TSPrPPQnG99lm770VvPM+XTrc/Qbd6ezADdqZR7VYyRG9Me67iF4lQu3zqOTt8lt/EP1yYCdODMQoAOAAAAAAAAIIg1AKtVu5YuaHuBfj1qpKbNmKrcghxl5WZp2cplGv2b0erStYtiY2MVExOj2rVrq3Xr1rrmmmv03HPPadOmTTpw4IAOHz6sSD4HDx7U3//+d82fP1/33HOPOnfurHPOOUexsbGKjo7WWWedpY6dOuqJp55QxrYtyinYrvfWrtbLk1/WL375CzU4q4FiY2OrPTDGqRmg+3V8Bas1yLNKTEwMWaLdr/KrqK1BnFNw7dePge/ElBQVFReXC74Nn88XMky0B/BGcnKyioqLg0rIO62gXZWeHhRsGvZg3Mq+WtgaLLoF0kXFxY5j7PV6AyGjdcW0NXg8mQH6qvT0iPaxN5xeGvDreEDsNAcSEhICz9C0MTEx0bHc+MSUFMdn6fP5Qpa/n5Ka6vgMQ82dkxmgmzZ5PMGl3KtijJw4XTMUt7nkNv5JSUkVLp9OgA6cmQjQAQAAAAAAAASxhwp16tZR125d9evRIzVvwVxt2LxBW7dv1YxZM3TvffeqR48eOrvx2YqKilLNmjXVokUL9evXT6NHj9ZLL72ktLQ0rV27VhkZGSopKdGnn36qTz/9VH/729+Um5urjRs3Kj09XdOmTdMTTzyhm266SV26dFHt2rVVo0YN1axZUy1bttRVA6/So48/qoWLFyq/KE/rNq7V5D9N1i9v/KXO955f7UFxKE2bNtXw4cP1yCOPBIwYMUItW7YMHNO/f3+NGjVKbdq0CR7/OnU0ePBgDR06VPXr16/2vlTUqRSgG/Z9iStzDXNuuMDN3MsajBYVF1f6/qHO211aGvaa1ntHcj9zTXuwa64T7jync639sI9LpONZkZXL1nMremyo/cpDzQEzPqH6E+kcCjW24fpkjo1kXtmfkzk33D3c5lNVjJHb3I1EuOtar1eZ+WQdo1AvPkR6jcq2AUDVI0AHAAAAAAAAEMQtCO3UuZN+9/uHNS9tnnIKclS4o1CLly3WPffeo549eyouLk4xMTGKioqSx+NRXFycGjdurAEDBujXv/61HnnkEb3xxhtavXq1Vq9erYULF+q5557T/fffr9tvv11dunRR3bp1FRMTI4/Ho6ioKNWoUUONGjXSgKsGaPwfxisnf7sKivOVmZWht+a+pZGjRqpBgwbVHhKH06tXL+Xn5+vw4cP65ptv9M033ygvL09XXXWV4uPjFRUVpQkTJmjnzp267rrrAj+rWbOmvF6vlixZomXLlqlVq1bV3pczIUAHAABwQ4AOAAAAAAAAIIhbEJqQkKBOnTvqnvt8mjNvtjZnbtLmzM16e/FCTXj+Wd0+7HZ16HCR6tatq+joaMXExCg+Pl7NmjVTu3bt1LlzZ1166aUaNGiQBg0apP79+6tnz57q0KGDvF6vEhISFBsbq6ioKMXFxSkhIUGXXX6ZfuP7jSa/Nlkr3l2uvKJcrdu4VjNmzVDyrclq166datasWe0hcaQB+ubNm3XnnXfqjjvukM/n02uvvSafz6f4+Hj16NFDo0eP1quvvqoHHnhA9evX15AhQzRjxgw9/PDDGjBggOrUqVPtfSFABwAAZzICdAAAAAAAAABBwgWivS/urQceekCz572lTRkbVVCcr3Ub1mrmrBkacfcIXdrnUl1wwQVq2rSp6tevr7i4OEVHR7teLyoqKrCHesNGDdWqVSt16dJFV101QI8+9qgWLFygzKwMbc/L1rpN6/TG1Dc02jda551/XrWHwxUN0FeuXKnLL79cl156qQYPHqz58+dr/Pjxql27tjwej1q0aKHJkydr6tSpGjRokJ555hm9++676tu3b7X3gQAdAAD8HBCgAwAAAAAAAAgSLhCtV6+e2re/UKPHjNK0mVOVnZul7XnZytiWofT3V+nNt2bqyaefVPItyeqZ2FPNmjc7XpI8OsrxejVia6hO3Tpq266trhp4lcbcM0aTXpmkpcuXau2GNdqanancghytXpOuV197VYOH3KhmzY5fs7rD4YoG6GVlZSouLlZRUZFWrVqlm2++Wa1btw68YBAXFyev16uRI0dqy5Ytevrpp9WxY8fTokw9AToAADgTEKADAAAAAAAACBJJKFq7dm316NlDw4YPU8qkiXp7yUJlZmUorzBXmVmZWrp8qf70xp/02NjHNOo3o3Tr7bfqVzcP1dBf3aShvxpqcZOSb7lZt99xux546AFNeH6CZs2ZpffWvafCkoLjq843rtWs2W9q7JNjdcPgG+S9wFvtoXBlA/QPP/xQ06dP19SpUzV58mQ9/PDDuvLKKxUbGxt0/JAhQ7Rnzx49/fTT1d52AnQAAPBzQoAOAAAAAAAAIEikwWhUVJQaNmqobt276v8e/T+tXL1SmdkZyivKU35xvgpKClRQUqDCHYUq+kHxziKV7CxWyc5iFe8sUvHOosDvCksKAvKL85VXlKf1m9Zp1uw3NeyOYerQsUNgj/TqDoUrG6DPnDlTcXFxiomJUZcuXbRlyxbNmTNH9erVI0AHAAA4BRCgAwAAAAAAAAhSkXA0Li5OZ5/dSN17dNeNg2/UfQ/cpxdefEGz589W+vvp2pazTbmFuYFgvGhHoYp2/sASnBcU52t7XrY2ZWzU0uVL9OfUN/TE00/orhF36qqBV+nCC9spoWFCyL3UT2UmQP/ggw/0+uuv67XXXtNLL72kRx55RFdffbVq1qxJgA4AAHAKIEAHAAAAAAAAEKSyQWnNmjXVtm1bJV2TFAjS35z9phYsnK9FS97WoqWLtHjpIi1eZrF0kRYtfVuLlrytOfPn6I3UN/Tk00/q9jtuV+/evdWkSZNqD4CrQqdOnbR48WJ98MEHAStWrFDPnj0djx84cKAyMzPl8/mqve0E6AAA4OeEAB0AAAAAAABAkMoGpdHR0apTp44an9NYbc5ro/YXtVfXbl3Vo0d39UzsGVrPHurWvZs6d+mstu3aqkXLFjrrrLMUFxdX7QFwVahXr5569uyp/v37B/Tq1UsNGjRwPP7ss89Wnz591Lp162pvOwE6AAD4OSFABwAAAAAAABDk5ptvdl0ZDUSqTZs2uummm7QqPb3a5zQAAECkCNABAAAAAAAABNlXVqZJL71U7QEsTm+33HKL/vnZZ/ru4MFqn9MAAACRIkAHAAAAAAAAUE5uXp6eHjcOqLRl77yjQ4cPV/tcBgAAqAgCdAAAAAAAAAAAAAAARIAOAAAAAAAAAAAAAID8IkAHAAAAAAAAAAAAAEB+EaADAAAAAAAAAAAAACC/CNABAAAAAAAAAAAAAJBfBOgAAAAAAAAAAAAAAMgvAnQAAAAAAAAAAAAAAOQXAToAAAAAAAAAAAAAAPKLAB0AAAAAAAAAAAAAAPlFgA4AAAAAAAAAAAAAgPwiQAcAAAAAAAAAAAAAQH4RoAMAAAAAAAAAAAAAIL8I0AEAAAAAAAAAAAAAkF8E6AAAAAAAAAAAAAAAyC8CdAAAAAAAAAAAAAAA5BcBOgAAAAAAAAAAAAAA8osAHQAAAAAAAIADj8cT1u7S0sD/dbtORmamPB5PtfcnHJ/PJ5/PF/HxkfQ9lIkpKUpKSqqSa51KqrMvp+Jce3Fhia763eogM1d/9JPc+7HpeXpsel7g34V/K9NVv1utwr+V/ST3tvd7Rdan1f48TmVmrlifmdXQ8RvKzZ1IxnVF1qe66nerA/8e/fJWvbiw5ITbO3P1Rxo6fkPYNp5sM1d/FNQ/N2b+G/a2u41bReatfayrm9MzqqrnXxHhxiWSZ1gd7cbPGwE6AAAAAAAAgJBMMJmRmRn0cwJ0AvSqHpcTcarNNaeQzgRJo1/eetLvXx0BurmHvX8mIHMLh3E8fB46foNrkEiA7j7fwoWv5jhrv4eO3xDye0iAXnUI0HE6IkAHAAAAAAAAENKJBOini4oG6CfKGqCfSQjQjxv98lbXFa4mLDrZK7LtAfpPIVQoaVZY/xQr4E83JmA0Qa9TCF3ZAN3uZAboP7Wh4zcE5lWo45yOsY55qGdypgXo1aEqAnTgp0aADgAAAAAAACCkcAG6+b1hDaLtoab9WK/X63rfiSkp5cJYn89XLiT1+XxB1zHnGfag2lwzKSkp8N/2AN30zS0MtgfFFemXaWOoFegL0tJC9sEvyev1Bh1j72NGZmbQMfZrmLE0JqaklLtHuD6ZMTTMOLgF6E4vDtj7n5SUpIkpKeXaF67/TgF6qLm5IC1NSUlJgfuHeqHB3s9QL1uECkGtTDA3dPwGrcj6NFD23PzchEqGPfS0/94aQDmVT7euQHcLs+3Bv70Efag+RRo4Wn9vv749fDfXMyuzzTjYy3Fbx8a8OGC9tunT6Je3hizhbb2Pvb8mjDT9dBsT+9hH8sLAY9PzAn0f/fLWoHGw38/c06kc+YsLS/TY9LzAOdb/tj7jFxeWBI2FvZ1OL19Yr2M/14y/PeS3Pyf7fUw77P2JJLQ2bTT3CHWsfUytz8ptTtvnc7jnb9+2wDp+9nOsv5u5+iONfnlrueoNZixDzVmn8TXtdXtG9hcoquoZ2fvvNIfdnk9lV6CH+66F+vvl9HfCfg17n53mkL3fbFVx5iBABwAAAAAAABBSuADdGlqany1ISws61+l3fh0PJkMFl/bjTWhqbYv1GBO6WgNcr9cbFP6asNR6DWuAbtrsFCjb+7m7tLRS/QoVoJsXAKzt83q9QaGt/X7mHOvv7eNg7ZP9eHsfrC9HWMfIOo5JSUnlQvVQLx3Y++00lua64cbT6/UG/dtpLpqXEKz3so6jCdDDvezg8/kcX8Kwts/KhC6RrrQ2q7at4c6LC0vKhWXWEMxp9aw1hDX/DlXC3SmUtwZA9uuFezEgkpXAViZ4svbBlDG3tsd6jOm39Rh70Gmuay/XbQ+3ho7fEDQ+bqGfuY55rtZj7M/afs1Ix8TpPvb5E8kKdBN2hgovTbBqDxOt9wwXoJt2hirhbh8/63iYNjvt+x7JmFnvHWmA7lSNwek74DavInn+TkGxUzhsnScmJHcay0jmrP0lj3DPyBpEV9Uzcvp7ZaoDuI1LuDFyeobmeuaZh2pTuL9fTn8nHpueF+iH0wtB9vG3z6vKVC3AqYsAHQAAAAAAAEBI4QJ0e5BoVhBbz7X+t/X4cCuWrcG2uZ9T2B2qPfafO4Xj5ppObXRiDX0r069QAbpT+0wYbFbLu61IN+eF6qP5b6eV/Oa6SUlJjqusTT/d5oS1neH67TSW5t72YxakpQWCbrd7OL1EYH+O1ucSrq2hrmMda7vKBOhOQbc9hLGGTPZwyK/yIVa4AN1+DWvY5lbe2ikos/4u0gDdLYy3/9zpGLefuQX/oX5mxset7dafuz1X673toZ5be0PNF6dw0MyTSAJ0ez+cAnSnlbTWeVgVAbrbfaw/d2qvfZ66zR37eIWab1UZoId6/k5BsdPzt36/Qr0wYW+zeUHC2h6367o9I2sQXVXPyBqWO415VQfo1qDb6XlG8vfL6RrWdjpttWFtp1ubnf7W4PREgA4AAAAAAAAgpIruge4WoJvfhSsbbmVdRWxWDFvDVGsgGyq0tofL9r7Yy4Xbf2/ntmo60n65BehOK7/t7PdyKi3u1kf7ywhW9lX7bveYmJLiuLo71Jxw6neosXR6gcD6zJ1WjTu9TOEmIzMz6JqRfgciecYV3evbHow6lex2KzFsLzlekQDdHjJZAyqn8vBWTv0wKzoj6XOo/aetYZzTiwThfuYU/ob7mVvoZQ863UI7+2pdI5IgzWnfeLNKPNQ8cRoLa8Bq74P12k6hsXUMqiJAdwpVTRutJeft7Q0XoNuvG0mA7hRGm/GrSIAe7vnbx8ipPLrViqxPXa/r9LydxsteQrwiAXpVPiOnvp6sAN3thQj79UL9/Ypkjofa0sH+XXf7O4zTFwE6AAAAAAAAgJCqMkC3ijSwNr/3+XxBIbjZx9ysDg61othaujtUgG5WeLu1OVzfI+2XW4DuNtZufXFqV6g+Op1n3W/dBMqhAuLdpaXlVntHMi72frudEy5At5eSt8/TUHPWes9IA3QzNvatBNzGJ5I90K3hkj0oC7eCvfBvZYHQzBpsVXQFurm3Naw2vwu3mtypbeHKF5v7v7iwJGQfrWHnTxWgu63EtfYpkgDVyroHdbiQ1o11XvwUAbp1de6JBuhu/bbOrcoE6KHGy22cq3IP9FDP3z5GkXwnKhugW0Ni+/0iDdCr6hmZoNl6rZO5At3thQin9ruNeyRz3N5f6wsKbqvgzfGh+oLTAwE6AAAAAAAAgJCqKkB3W7UcKoy0Xs/r9ZYLWUPt4+3280jCZetqbifWvlemXxUt4W59Bm4BciQvCZjfO5Vot67gd9vD3bTtREq429turxwQLkCvSAn3UOMYSYDuVtUg3Jx12tPYcNo32xqUuQXw1vOcVo5WJkA359iDNrfgL1ww5bSa2uncipRw/ykC9EhLuIcKUN1K74cq6Rxq1b59LKsyQI+khLv9mEj2165MCfeKBuh2kaxAD1Xa3i3crooA3fze/l2N5MWMcAG60zM6WSXcQz0jt3lfHSXczRyO5O9XuADdbbsK8/fJ7SWgUME6Ti8E6AAAAAAAAABCqsoV6PZQ01wjVBhpgk5r2GnCUnvIa11Jbn5mPzeSAN2EtG57oYcLvcP1K1SAbvpm74PTXvD28Yi0j04htPW+5rlZ228P7k0pees9nMrBh5tL9nPCBehOz9Rast3eH+u9rOMYSYBuxsl6DXPdUHPWhEr2IMWELtZAzSkoM8GqNZyxnmddwe52P3vAFqrsstsextZQK5KV9SaActqf3X6uUx+Hjt8Q1IefKkA317C22/TFWtY+XIDqFEiGeqkg1Kpp+1YATs/Iqax0JAG6Wzlqa/Bq/bd1Ba59Ltv7aq5rHz/rfawl709GgG7vj7X6QSTPxdr+ygTo9pdU7HPW+rJCZQN0p5d0zEpw+3O0f6/NOFTFMzLXcKqicbICdKfnaX9JItzfr3AButPfO3tf7X+v7HPG6X8/cPogQAcAAAAAAAAQUlWXcLfvJe0WUtvPsQbG5rpO55qA07CH7JGWNzdhvNM9nPpekX6FCtCd+uC0Gt5+v4r20Vq63eka9n3EncJm+97x4VagO51T0RXo1nnmdG/7eW7jGGkJd/uzmJiSEuhDuGDEWsbbsIe/TkGZX+X32HXa99kYOn5DILyxBnPWe7oFk6aNToGlfX/lUOG5vU/2fjtdP9ye4T9lgO7UbnsoGEkJd/szdys17fQCgZV5XtYVx/YQ29wr1H7VbiXc7e10mxfWOeQUSFrnpls1Bbf7/FQButt3JtR1KxOgm3/bn7t9T2777yq7B7p9vtpfpHF6RvYS/lXxjJz6Z31pJtIA3U2k7Xb7jjl9nyMp4e50D6eV9m6/J0A/vRGgAwAAAAAAAAAAAAAgAnQAAAAAAAAAAAAAAOQXAToAAAAAAAAAAAAAAPKLAB0AAAAAAAAAAAAAAPlFgA4AAAAAAAAAAAAAgPwiQAcAAAAAAAAAAAAAQH4RoAMAAAAAAAAAAAAAIL8I0AEAAAAAAAAAAAAAkF8E6AAAAAAAAAAAAAAAyC8CdAAAAAAAAAAAAAAA5BcBOgAAAMmwK4sAAACWSURBVAAAAAAAAAAA8osAHQAAAAAAAAAAAAAA+UWADgAAAAAAAAAAAACA/CJABwAAAAAAAAAAAABAfhGgAwAAAAAAAAAAAAAgvwjQAQAAAAAAAAAAAACQXwToAAAAAAAAAAAAAADILwJ0AAAAAAAAAAAAAADkFwE6AAAAAAAAAAAAAADyiwAdAAAAAAAAAAAAAAD5Jf1/eLY2DlSUIZMAAAAASUVORK5CYII="/>
          <p:cNvSpPr>
            <a:spLocks noChangeAspect="1" noChangeArrowheads="1"/>
          </p:cNvSpPr>
          <p:nvPr/>
        </p:nvSpPr>
        <p:spPr bwMode="auto">
          <a:xfrm>
            <a:off x="155575" y="-3336925"/>
            <a:ext cx="6505575" cy="6962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png;base64,iVBORw0KGgoAAAANSUhEUgAAB9AAAAhdCAYAAADOXrOWAAAgAElEQVR4nOzde3QU9f3/8W2batqmSeo3aGy5td/YAxI030prKgGpogcsePi2VLFGS1tEKvgzYsBoKSgoVFCoYEGJJUoQFJCICOFiuSRyk0uAAFEuWSSQAIGE3C+b7Pv3h539bpKZ2Z3Nbj7Z5DnnPM7xkJ3PvD+f+ewm7mvmMzaniAAAAAAAAAAAAAAA0NnZVBcAAAAAAAAAAAAAAEB7QIAOAAAAAAAAAAAAAIA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gDbS6HRKo9MpzmYaGxuloaEBANBMo0ujrpavN/4Z4EljM63ZX3VfrNYYDLX7bQwaG1v8LdbQ2Pj132jt4O/F9oAAHQAAAAAAAEDANWpfzrpxD88dDgcAoJkGlwZdLV9v/DPAk4Zm2nr/tu6jN//eEbmH6O5/l2kXOhKkE6ADAAAAAAAACLBGp1McDQ1S/58vbRsaGsTpdIqINLkL3T1YBwAAgH+Y/Z3V2Nj4dbje0CCOhgZCdCFABwAAAAAAABBAWnheV18vtXV1Ul9fLw6HQxobG4WNjY2NjY2NjU3dpoXn9f/5O62uvl4aGhulobFR+d+QKhGgAwAAAAAAAAgYR0OD1NbVSUVlpZSVl0tVVZXU1dVJQ0ODsLGxsbGxsbGxqdsaGhqkrq5OqqurpaKyUiqrqqSuvl4cDQ3K/4ZUiQAdAAAAAAAAQMDU1ddLZVWVlJSWSvHly1JWViY1NTXicDiEjY2NjY2NjY1N3dbQ0CA1NTVSUVEhJaWlUlZeLjW1tVLvcCj/G1IlAnQAAAAAAAAAAVNTWysVlZVSfPmyFBYVSUlJiVRXVxOgs7GxsbGxsbEp3rQAvaysTC4VF8vlK1ekorJSauvqlP8NqRIBOgAAAAAAAICAqamtlbLycrlw8aKcLSiQy5cvS1VVFQE6GxsbGxsbG5viraGhQaqrq6W0tFSKLlyQS8XFUl5RITW1tcr/hlSJAB0AAAAAAABAwGgBetGFC/LV2bNSXFwslZWVUl9fL2xsbGxsbGxsbOo2h8MhVVVVUlJSIucLC+XCxYtytaxMqqqrlf8NqRIBOgAAAAAAAICAqamtlatlZVJYVCRnvvrKUoCuunYAAIBgZ7ZpAfqVK1fk3PnzUnThgpRevSqVVVXK61aJAB0AAAAAAABAwPgaoKuuGwAAoKMw2gjQ9RGgAwAAAAAAAAgYbQl3LUC/dOmSVFRUmAboqmsGAADoSIw2LUC/fPmyFJw7J4VFRXK1rEyqa2qU16wSAToAAAAAAACAgKmrr5eKykopLCqS0/n5cvHiRSkvL5e6ujox2lTXDAAA0NHobQ6HQyorK+XSpUvy1dmzcu78eQJ0IUAHAAAAAAAAEEB19fVSWVUl5wsL5dTp03LhwgXTAF11vQAAAB2R3lZfXy8VFRVy6dIlOfPVV3Lu/HkpKy+Xmtpa5fWqRIAOAAAAAAAAIGAI0AEAANTT2wjQ9RGgAwAAAAAAAAgYAnQAAAD19DYCdH0E6AAAAAAAAAAChgAdAABAPb2NAF0fAToAAAAAAACAgCFABwAAUE9vI0DXR4AOAAAAAO1Ao9PZRENjozQ0NoqjoQEAOi3ts1CjfUaq/syGNQToAAAA6ultBOj6CNABAAAAoB3QC87rHQ6pq693qa2rA4BOwf2zr97hkHqHo0mgTpAeXAjQAQAA1NPbCND1EaADAAAAgGLu4bmjoUHq6utl8+bNsnHTJsncuFEyMzMlMzNTNgBAJ6J99mVu3CibNm+WzZs3y+YtW6SispIQPcgQoAMAAKintxGg6yNABwAAAACF3MPzeodDauvqpKq6Wmw2GwBAx5cnTki9w0GIHkQI0AEAANTT2wjQ9RGgAwAAAIBC7uF5TW2tVFZVydWyMuUBFQC0V8fz8qS2rs61pDsBevtHgA4AAKCe3kaAro8AHQAAAAAU0e6c1JZt18LzS8XFygMqAGivco8elarqaqmrrxdHQwN3oQcBAnQAAAD19DYCdH0E6AAAAACgiBb6aHefl5WXS/Hly3K2oKBJWBQWFiaPPPIIAHRKN9xwQ5PPxIM5OVJeUSE1tbVNlnJX/ZkOYwToAAAA6ultBOj6CNABAAAAQBFt+XbtuedXSkqksKhITp461SQsioiIkJqaGgDolAYOHNjkM3Hf/v1SevWq6y50AvT2jwAdAABAPb2NAF0fAToAAAAAKKIF6DW1tVJRWSmXiovlq7Nn5djx4y0C9OrqagDolJoH6Lt375bLV65IZVWV61noBOjtGwE6AACAenobAbo+AnQAAAAAUER7/nl1TY2UV1TIhYsX5XR+vhw6fJgAHQD+o3mA/tnOnXKpuNi1jLujoUEaGhuVf6bDGAE6AACAenobAbo+AnQAAAAAUMQ9QL9aVuZavn3f/v0tAvSqqioA6JQGDBjQ5DMxKztbLly86PpijwC9/SNABwAAUE9vI0DXR4AOAAAAAIpoAXpVdbVcLSuT84WF8uWJE7L3889bBOiVlZUA0Ck1D9C379ghRRcuSFl5uVTX1Ei9w0GA3s4RoAMAAKintxGg6yNABwAAAABF3AP00qtX5dz58/LFl1/K7j17CNAB4D9aBOjbt0thUZFcLSsjQA8SBOgAAADq6W0E6PoI0AEAAABAkeYBesG5c5L3xRe6AXpFRQUAdEoE6MGPAB0AAEA9vY0AXR8BOgAAAAAoYhSg79q9u0WAXl5eDgCdUvMAfRsBetAhQAcAAFBPbyNA10eADgAAAACKWAnQy8rKAKBTSkhIIEAPcgToAAAA6ultBOj6CNABAAAAQBErAfrVq1cBoFMiQA9+BOgAAADq6W0E6PoI0AEAAABAEQJ0APCMAD34EaADAACop7cRoOsjQAcAAAAARawE6KWlpQDQKRGgBz8CdAAAAPX0NgJ0fQToAAAAAKCIlQC9pKQEADolAvTgR4AOAACgnt5GgK6PAB0AAAAAFLESoF+5cgUAOqX+/fsToAc5AnQAAAD19DYCdH0E6AAAAACgiJUA/fLlywDQKRGgBz8CdAAAAPX0NgJ0fQToAAAAAKAIAToAeEaAHvwI0P9PeUWF5Nvtkm+3y9mCAuX1AACAzkNvI0DXR4AOAAAAAIpYCdCLi4sBoFMiQA9+nS1ALywqkuUrVsi4ceNk0KBBEhMTI127dm0yj91FRkZKz549ZdCgQTJs2DCZOWuW7Nq9W+odDuV9AQAAHYfeRoCujwAdAAAAABSxEqBfunQJADolAvTg19ED9HqHQ9ZkZMjo0aMlJibGMCi3KjIyUkaMGCFz582TwqIi5f0EAH/Kt9sNVdfUKK8P8EW9wyH5dv15XV5Robw+vY0AXR8BOgAAAAAoQoAOAJ4RoAe/jhqgnzp9Wl597TUZOHCg30JzI926dZOnnnpKdmRlKe83APiD2Wfe1m3blNcH+CLfbjec13PnzVNen95GgK6PAB0AAAAAFLESoF+8eBEAOqU77riDAD3IdbQAvbyiQqZOmyaRkZEBD86bCwkJkdGjR8uJkyeVjwMAtAYBOjqifDsBekdBgA4AAAAAilgJ0C9cuAAAnRIBevDrSAH6ylWr5O67727z4Ly5Hj16yNx586TR6VQ+JgDgCwJ0dET5dgL0joIAHQAAAAAU8TZADw8Pl6KiIgDolAjQg19HCNALzp2TKVOmSFRUlPLw3N1TTz0l+Xa78vEBAKsI0NER5dsJ0DsKAnQAAAAAUMRKgF5YWAgAnRIBevAL9gC9vKJCEhISLIfboaGhMnjwYJkyZYpMnzFDlqSlycpVq2Trtm0uS9PTZUlamiQnJ8uQIUN8Cujj4uKksKhI+TgBgBUE6OiI8u0E6B0FAToAAAAAKEKADgCeEaAHv2AO0OsdDhk8eLDXYXZ0dLQkJSXJhsxMqa6p8emY+Xa7TJ8xQ2JiYrw+bmxsrJRXVCgfLwDwFgE6OqJ8OwF6R0GADgAAAACKWAnQz58/71cZGRny17/+1Svp6emya9cuv9fQHlkZky1btiivt705evSoZGRkyCuvvOIaq1deeUUyMjLatI5du3bJX//6V1m4cGGLn2lzv61rCgRtjFXXEWi//OUvCdCDXDAH6KNGjfI6OJ87b57PobmRrOxsr+9+HzFihPLxAgBvEaCjI8q3E6B3FAToAAAAAKCIlQD93LlzfvX8889bXiK2R48esnTpUr/X0p74MibPP/+88rpVW7Nmjdx///2mYxURESHPP/+85Obmtkk9NptN7rzzzhY/0+Z+Rzhv2tiqriPQCNCDX7AG6FOnTfP4eyAkJERmz5nj9+C8uSVpaV4t7z512jTl4wYA3iBAR0eUbydA7ygI0AEAAABAESsBekFBgV9pIaIWAJu58847JSIiwlXPk08+6fd62gutj4888ojheDz55JMtxuSWW26RnTt3Bry+O++8U2w2m6xZs0b5WGkeeeSRJvP1zjvvbDJew4cPlx49ejQZq02bNgW0JvcAvfnP3AN01WNnxps6tTFWXWugEaAHv2AM0E+cPCkhISGmAU9YWJhsyMxss5oKi4qkV69eHkN0gicAwYDPMXRE+XYC9I6CAB0AAAAAFLESoJ89e9avnnvuOVfA6M3rDx8+3CQo/fDDD/1eU3tgtX+zZs1yBek9evSQw4cPB7Q+LUBvL+M/fPhw15hNmDDBtP8ffvihK0gP9Fh9+OGHhvNbm/vPPfec8vEzEyx1tgUC9OAXjAH6kCFDTMOd6OhoOZKb2+Z1eROiDxo0SPn4AYAno0ePNnQ8L095fYAv8u0E6B0FAToAAAAAKBJMAbpGC3AfeeQR5aFaIPhygcDGjRtdIXqgx6U9BejaHLLZbPLGG294tc/hw4fllltuEZvNJsOHDw9YbQToHQsBevALtgB9Q2amaUAdGhoqB3NylNXnTYj+8bp1yscRAIDOJt9OgN5REKADAAAAgCJWAvSvvvrKr9wDdCv7LViwwKf9goU25qtXr7a03+rVq137ZmdnB6w+LUC3Wp+/HTp0yHXRwHPPPefzWG3cuDEg9WnH0Jun7sG0yjH0JFjqbAvx8fEE6EEu2AL0YcOGmYbTr8yerbzGNRkZps9EHz58uFRWVSmvEwCAziTfToDeURCgAwAAAIAiVgL0M2fO+FVKSorYbDYZOHCgpf1WrVrl9X6ZmZkyc+ZMSUlJkZSUFFmwYIFkZWXpvjYrK0tSUlIkLS3NtM20tDSvXrdgwQJJSUmRnJwcS/3TxnzVqlWWx3TgwIFis9lk5syZfh0b7XylpKS4lkBPTEx0/ZvZfllZWa6xSElJkZkzZ0pmZmar58/MmTNdS7H7sr82VikpKaavy8nJcZ1zjTfnxmyeanPf07H1zlNaWprlOdW8D57OgXa+tDEaOHCgYd+1f/dUg6/zoHn7zdvxNG/9hQA9+AVTgH62oMA0PB8yZIjy8dQkJyeb1sozhAEAaFv5dgL0joIAHQAAAAAUCcYAXQtOzfZbtWqVK+jVM3DgQN0QMiIiwmMgqy3/fcstt5gGlr6Gu60J0LW78wMxNmYBiV6tWVlZrgBWT48ePVoVpGvnYfz48T7tv2DBAhk4cKDh/jk5OZKSkuK6y725iIgI0wsVWhugZ2ZmGo5fRESEV6G1diyjPvTo0UP33Jmdt+bH1f7d6PhZWVmSmJhoOg/M5rr2upycHBk/frxhO4mJiZYvLLCCAD34BVOAvjg11fQzd/OWLcrHU1NeUSHR0dGmnxmqawQAoDPJtxOgdxQE6AAAAACgiJUA3W63+5V7gO7tPgcPHnSFvykpKbqvWbJkiavuvn37yvjx4113q7ovidu3b98W+2o/37Bhg+Hx3cfl4MGDuq+bP3++K9y1Oi7uobTVfXfs2OHa399jY3YH+o4dO1rUoYW2PXr0aPLaxMRE188iIiJa7NsW4+TJwYMHpW/fvk3GQ6t//PjxTX6WmJio24Z7gK43lmZzWJs/2hi5j597uG10bI37a9374H4ObDabzJ8/v8Xxze5A1zsPesffsGFDk+MMGzasSQ3uF3I0r6F5+9qYNx8P93lr5bPEKgL04BdMAfrgwYMNv/iOjY1VPpbNJSUlGdYbHx+vvD4AADqTfDsBekdBgA4AAAAAilgJ0PPz8/3q2WefdYVe3rx++/btTUK07du3t3jNgQMHXIHd66+/btiO0Wtef/11sdls8tJLL+nuq/1cC+2WLFmi+7qHH35YbDabrF+/3vK4aGO+cuVKn8ZV27/5+LR2bDRaqGpWn/aahx9+WPfnBw4c8PgaM+vXr3f109/zMj8/33V+IyIiDPu5ZMkS11g9++yzLX6+cuVKw/mtzX29/davX+9q94knnpADBw6Yvhf02sjPz5cnnnjCtA8HDhxwzVOj95NZnc3nm1773bt3d4Xfeu27H8NoTrl/Dg0bNkx3PNzHzGjethYBevALpgA9MjKyXX/x3VxWdrZhvTabTUpKS5XXCABAZ5FvJ0DvKAjQAQAAAEARKwH66dOn/UoLzrp37y7PPvusoSeeeKLJHb8RERHyySef6Lb50ksvuQI/s2NrQXjz1x04cMAV+OntpwWO27dvdwWceq+LiIiQ7t27+zQuWj8/+OADv+7f2rHRaMG3UX2ffPKJKzg2O442hp5ep+eDDz5w9dPf81Jr22ye6b32wIEDuj/T6597MG00vkZzy32uRkRE6B5bG1ubzeaxD7/+9a8Nj2dWZ/P5ZrRv3759W9Rn9Fq9sXK/A92bNn7961/7fU6cPn1abr/9dgL0IBcsAXp5RYVpGL0hM1P5WOrp2rWrYc1rMjKU1wcAQGeRbydA7ygI0AEAAABAESsB+qlTp/xq8uTJpiGBngEDBsi2bdsM2xwwYIDYbDZZt26d6bHff/99V9hm1Ibecbp37y4DBgxw/Xffvn1bvObtt98Wm80mf/nLX3waF62v77//vl/398fYuLdjVJ92XmfMmOFVrREREZb7qNVos9n8Pi+1iyS8PX/aePzjH//QrVGbL3pjNHny5Cb/vm3bNteY7N+/3+OxtXaaH/svf/mL133Qjqk3l43q1Jtvzf9du/v87bff9ljD/v37XXeQN3/fae17asdsvP2BAD34BUuAfjwvz/T3YGFRkfKx1DNq1CjDmmfPmaO8PgAAOot8OwF6R0GADgAAAACKtIcAvXv37jJ58mRT7negmwWz69at8yp4njFjhmHYpv2seSi5bt26JmGiFrQ2Dzq18NJTUO0pkPR3gO6PsTl1ynOAvm3bNnn//fc9BsDaePoSggcyQNeCX2/PnzZeDz/8sG6NVgJ0rS1vw3vtGM2PbbUP77//vu759DVAd78QwNtx1+6Eb/6+8/Y8E6DDk2AJ0Ddv2WIaoKseRyMTJkwwrDk5OVl5fQAAdBb5dgL0joIAHQAAAAAUsRKgnzx50q+0cG7AgAFevX7FihWuelasWOHVPvv27ZMVK1ZIampqk0BeC7n1jr1161bXHdju/66Fm+vWrZOTJ0/KvHnzxGazybx585q8rnv37tK9e3efx8VqH43237p1q9/H5uTJk64A3Up9K1askBUrVjQ5jjaeNpvNch+1c+TLvt6On5W+6Y2X0b+7z/3Jkyfr/vuAAQM8XlQyefJk+f3vf697DH+NjVGdno5l1nerx/K2L74c0woC9OAXLAF65saNhl96h4aGttsvkl96+WXDuv/whz8orw8AgM4i306A3lEQoAMAAACAIlYC9C+//NKvJk2aJDabTRISErzeZ9y4cWKz2eS+++4zfM2nn34qDz30kIwbN05efPFFWb58uaxdu7bJa5YvX2567NjYWLHZbE3+7b777msyDp9++qnYbDZ56KGHXP+2du1asdlsMm7cOJ/HRRvz5cuXW95XO37z2v05NgkJCR7r27t3r0yaNEkeeughmTRpkixfvlz39Wa1BnKctLFKSEho0U+rNRmNl9k4anN/0qRJuvPbqtb2wYhRnZ6O5WkOWTmWt33x5ZhW/OIXvyBAD3LBEqDvP3DA9P1+4eJF5WOp563Fiw1rHjJkiPL68LXyigrJys6WJWlpMnXaNJfFqany8bp1smv3bsm325XX6W/1Dofk2+2ydds2Wb5ihcyeM0emTpsm02fMkCVpabIhM1M+37evQ/bdKSKFRUXy+b59siYjQxYuWtQuAjToq66pkV27d8uajAxZkpYmM2fNavFeXZKWJh+vWyeXiouV1+uP/ubbv35vLk1Pd/W3I783m38ezZ03T6ZOmyYzZ82SpenpkpWd3er+5tuNA/QlaWnKx0BvI0DXR4AOAAAAAIoEW4CuhWTdu3fX/fncuXO9ClU9hW1akLl48eImQV7z4F6727z5fs1DaStaEwy/+OKLhv3y19h4CtDXrl0r4eHhpqFr8776Mk5aHS+++KJP+2tj1fycqgzQ3d8TkyZN8lrzMSBAb12/9RCgB79gCdAvFRebBujH8/KUj6WewqIi2bptm66DOTnK6+vMTpw8KdNnzJB+/fpJSEiI1xdnxcTESEpKimRlZyvvg1UNjY3y6b//LVOmTHH9veCt2NhYGTdunKQvWyb2M2eU98UXZwsKZOq0adKrVy/dPvbs2VN5jfhavcMhazIyJCkpyfJ7VDuXI0eOlPkLFkhhUZHy/nhSXVMj6zdskEmTJkm/fv0s9TUuLk4mTJggK95/XwrOnVPeFyuO5OZKSkqKdO3a1VKfe/XqJcnJyZZ/j+bbCdA7CgJ0AAAAAFDESoD+xRdf+FVycrIr8PJ2n/fee89VU/OfbfnPc2Mfeughr9sxOvZHH33UpC3t9S+++GKT1z3++ONis9lky5Yt8sUXX0hsbKx07969VeOi9e+9996zvK/27OvmdfpzbLQvoo3q0y4qsNJXX8ZJC8B9HW9trF577TXdf//oo48s1dF8bM3GUZv7ycnJXv27kT179sh7773Xotbw8HBLfXjooYckISHBNY+t1KN3DrX5ZuVz47777tM9H97OEU/ztrUI0INfsATotXV1EhkZafjF97x//EP5WLalgzk57TYEiIuL061r0KBBrW579OjRrQo+6x0OWZqebjmgMtK1a1cZN25cuw/Tj+flyZQpUyQmJsYv/Q4NDZURI0a0ab/n/ucRQXry7XbD/S5fuSLpy5bJww8/LNddd51pv/Tm0Wc7d8r3v/993dffcsstUnThgvLz6y4xMdGwf3NefdXrdozea5GRkQGtP99ul5SUFImOjvbLXLXZbBISEiKDBw+WxampUl1To/wcuTuSm+vX92ZYWJiMHDlSPt+3T3nfjJwtKJC58+YZ/q6wKjY2VqbPmCFnCwq8ml9G7aj+3ekU/Y0AXR8BOgAAAAAo4m2A/v3vf1/y8vL8yj1A93afZcuWuWoyai85OdljO1rwbXbs8PBwCQ8Pb/L6jIyMJq956623xGb7OvTbvHmz2Gw2efzxx1s1Llr/li1bZmm/F154wbXv5s2bAzY2WoCuV592frw5p9rY6Z1Lb2jjbbPZ5IUXXvBp7nXr1q3Fzx566CGvxyovL8+13P9rr73m9VgYnQ8r4+d+rpq3M3ToUK/7oI2j3lh4M2+MzmG3bt28nse73T5vms9db+eI1bGzigA9+AVLgO4UkZ/+9KeGX3yPHDlS+Vi2JQJ0z8Fnc0vS0izf5WjFqFGj2t2drvYzZ+Rvf/ub/PCHPwxIn7/3ve/JE088IXv27g14X6ZOm2ZYR77drrvPkdxcw7vNrcyj3/72t4b7vPPuu8rPsybn0CG5/vrrdevs2rWrHMnNbfV7LVAB+rnz5xD31DAAACAASURBVGXKlCkSFRUVsPeozWaTu+++W95dulT5ufryxAl59tlnA9bfH/zgB5KUlNSuVjqpdzhk9pw5EhoaGtDPYbMl/PPtBOgdBQE6AAAAAChiJUA/fvy4Xz3zzDNis30deFnZT6vJqL2xY8ea7p+RkeG6Q9fs2KNGjRKb7evQPDY2Vrp169biNbt27XJ9iaEF2G+++WarxkXr37Jly7zex71Pev3359i4B+jNf6aFmLGxsabH2bVrlyt41juXVueQzWaTV1991at9Xn31Vdc+eudK60N4eLhs2rTJq7bCw8Nl165duu3ojaNW9zPPPNPiZ1rw7Gkebdq0yXWumtf55ptvuurKyMgwbUcL2/VqMauz+Xw12tfTXDh+/P/ea3pj5e0cMRtvfyBAD37BFKAPGTLE8Ivv0NBQKa+oUD6ebYUA3ftQ70hurutRMoEWGxsrc+fNk6tlZcrnyPIVK2Tw4MFt0u/evXvLrL//PaAXEFgN0FeuWiVhYWGW+mEUoL+1eLHhPg8//LDyc615ZfZswzr//Oc/B/y95qvjeXl+uxvZWyNGjFB2wcs7774rAwcObJN+3nrrrfLa3Lly+coVpXNzy6efygMPPNAmfe7Xr58sTk3VrSPfbhygz503T+kYOUV/I0DXR4AOAAAAAIpYCdCPHTvmVxMnThSbzSb9+/e3tJ9W06ZNm5r8+5w5c8Rm+zo0XLNmje6+c+bMcYWOno69aNEisdlsrnBv1KhRuq/r06ePhIeHS//+/SU8PLzV46LVlp6e7vG1mzZtco2jzWaTPn36yM6dO3X77a+x0cZj0aJFuvVo+8+ZM0d3//T0dOnTp0+T+dWa8XJva+LEibr9P3bsmOzcubPJWI0dO9awTS1U7tatm+F5mOb2Bfe0adN0+2k0jlodEydONJx34eHhuu0eO3ZM1qxZ4+q3XhvHjh2T/v37e+yDVke3bt1M543ZWBmdw507d7ouBujfv3+L96v2Gm0+2Ww23bnp7RwxG29/+PnPf95kzhKgB59gCtAXp6aafmn+7LPPKh/PtkKA3pRR8JmVnS09e/Zsk9DGXXx8vLJwrryiQsaMGdPmfbbZvr5YK1AXslhZwj317belS5culus3mkf2M2cM72Tv0qVLu7jLt6GxUe6++27Dvn2wcqVf3mv+DtA/XLNGevfurWS+3nvvvbJ127Y2fW+6/33XlkaOHCn1DoeSuRnou87N+tz8bvR8O3egdxQE6AAAAACgSDAG6FrI2zwU3LlzZ5MwdejQoTJx4kSZOHGiDB061BXm2Wz/F4p7Orb7GBgFwmPHjm3SbmvHxb0trf7mRo0a1SKE7t+/v2l47K+xcQ9dtTbcx8b9C7M+ffoY1uz+utaM186dO11hsftYuI/X0KFDm1wcYBQ6G42Xez/Gjh3bYrysBrpmAXrzMezWrVuTueDeV7P55h5g650L7WdmF1VofQgPD5exY8e69tebr3r7r1mzpsm4u8+7UaNGNfmZ0fvL2zlCgA5PgilAt585IzfddJPhl9/f/e53JfXtt5WPaVsgQG+qefBZ73DI9BkzJCQkxGPIEhYWJvHx8TJy5EhJSkqSufPmycJFi2TqtGkyZswYGTFihE/PJ+7Vq1ebh+jlFRWuFXG81a9fPxk2bJiMGzdOps+YIUvS0mTmrFmSnJwso0ePloSEBEvhV6BCdG/vQN+1e7flO8+N5pG7//f//p/hfrP+/nel7zmniGzIzDSs74477pCy8nK/vNf8GaAfz8uz9KzzqKgo6devn4wcOVKSk5Nl/oIFMnfePElKSpIRI0ZIXFyc5SXRo6Oj5XheXrt7b4aEhEh8fLyMGDFCJkyY4HpvTp8xQ5KSkiQxMVHi4+O9+ozTjBw5ss1XaklKSrJ0PkJDQyUuLk6GDBkio0ePlqnTpsni1FSZOWuWTJgwQYYNGyZxcXFe9zsqKqrJ8+Dz7QToHQUBOgAAAAAoYiVAP3r0qF8tXLjQdee2lf20AHHq1KktfvbZZ5+1CFPd9e/fX5YuXSpHjx51hXf9+/fXbevo0aNNltHduHGjYT+01yxcuLDV42L1S9A+ffrInDlzPLbrr7HZuHFjk+DTZvs6CHZ/zWOPPWZ4nG7durnq1ca3T58+8uCDD7Zq3ObMmdMkMNYzZMgQ+fDDD71uc+LEiS366t4Ps/O9dOlS1xjqtas3bs3nlVF/wsPDTfd1P+cPPvig6Tn3NB56F2rozddA1eCpfW/G2x8I0INfMAXoThGPd9ZGRkbKiZMnldcZaAToTTUPPj3Nk9DQUBk5cqSsyciQ6poar8d8+owZlpaabssQ3UpAl5CQIHPnzZOzBQVet700PV1GjBjhVZgeiBDdmwC9uqbG6xUHQkNDpWfPnhIXFyeDBg2SxMRESU5ONjz+uk8+MWzrrrvuEkdDg9L3nVlQ+eL06X57r/krQC8pLfUqPI+MjJSp06ZJSWmppbbnzpvn9YUvPXv2DGiwXFhUJP369fNYR0hIiAwePFgWp6aaPsfb3aXiYlmcmiqDBw/2KlQO5CoRzZm9Z5u/F4cNGyb/eP11OXb8uFdt5xw6JLPnzJF77rnHY/v9+/eX3Xv2iFNYwr0jIUAHAAAAAEWsBOi5ubl+l52dLQsXLrS0z7vvviuZmZmSmZlp+JrMzEyZOnWqPP300/L000/L7NmzW7x+9erVrp+/++67hsfSXmPWB0+vsUJryxNtHKy274+xcW/D6PxlZ2fL7NmzXe1MnTpVVq9ebTh2s2fP9sv4rV69uslxtRqzs7N9btN9HpjNl+ZjZNQvrT1v2nn33XebnC9f+qK9z8zOhdm+2njOnj27xbG9nfu+1uBt+2bj7Q8E6MEv2AL05r+HjQKXNRkZymsNJAL0lgGY9pqZs2aZBlRTp01rdYD08bp1hkt6N9cWIbq34XlcXJzs2r27Vcc6W1Dg1TLUCQkJXl+c4A1vlnB/7rnnTGu68cYb5fe//728tXix5Qtt6h0O0yXS12/Y0GbvseYKzp2Tm2++WbeuH/zgB7Jn716/vdf8FaBPmjTJ9FzdfPPNMnXqVDl85IjPxygpLZV3ly6V3/3udx4v/Jg8eXJAzk1hUZFXnxWDBg1q9Z3wx/PyZPDgwV4dK9DLuZu9X92NGjWq1Re9fb5vnwwaNMj0OPHx8VLvcEi+nTvQOwoCdAAAAABQxEqAfuTIEQDolAjQg1+wBehO8X5J2JSUFL8GeO0JAbp+gL512zbDuzDj4uL8+qzqeodDFi5a5NVy4QkJCQEd82HDhpkePzQ0VGbPmePX0Gzzli0eg0GzO7qt8nQH+sGcHMNzr/W/tRdO/P2VVwxreOqppwJ6js38a8kSw7oeeughn9oMZIC+fsMGuf766w1rHjJkSKsv9GhuSVpai9WD3F133XXy4Zo1fj1mvcPhccWKyMhIv39mL1+xQrp27Wp63Nlz5gRsPi5OTfX4mRgWFiZL09P9etz5CxaYfh6PGTNG8u0E6B0FAToAAAAAKGIlQD98+DAAdErNlyQlQA8+wRig59vtTR4lYuaOO+6Q1+fPl4uXLimv258I0FsG6GbLd0+YMCFgd1weyc31ainqxampATn+P15/3fS4cXFxsnLVqoAcO+fQIfnNb35jeOzrr79ePlq71i/H8hSgJyYm6v4sPj7eb8+4PpiTIzfccIPucXr37u31kvj+ZvZImLR33vGpzUAG6GYrGHTt2jVgKzZ4eub6kCFD/Hq8v/3tb6bvzUGDBsnmLVsC0tftO3aYrpjQs2dP2bR5s9+PW1hUJJGRkab97tevX8AetZJvt5te2JOcnNxuf3c6RX8jQNdHgA4AAAAAihCgA4BnBOjBLxgDdKeI6d2memJiYmT+ggXKAq5A9L+9hgAqAvSuXbsarkwwYcKEgPe5sKjI452mUVFRXj/X2FvZn31melftHXfcIZ+sXx/Qvh/JzZUHHnjAsIZhw4bJ+cLCVh/HLEA3Wnlg+owZfr9w4pFHHjGsI/XttwM+15r7fN8++cEPfqBbT1xcnM9hdKAC9DNffSU//vGPlY3h0vR0w7uUw8PD/Xbn+0dr15qG9UOHDpXszz4LaF+zP/tM7r33XsMaHnjgASm9etWvxxw3bpzp5+B9993XqmX5vbF7zx656667vP77QMMz0IMLAToAAAAAKGIlQD906BAAdEoE6MEvWAN0p3y9bPFNN91k6Qvy73znO3LvvffK9BkzZNv27UE7PwnQvTNy5MiAP+tXU15RIbGxsab1jBkzxq/HNFu6PSoqym93XnvTd7O7PqdOm9bqY5gF6HrPP05KSgpIX9OXLTMNJNtivN299PLLhvU8++yzPrcbqAB9TUaGYb1xcXFtMmZmIa8/5qqnpdtjYmICdpd9c4VFRRIVFWVYy/wFC/x2rPeWLzd91vwdd9wh23fsaJN+b/n0U7n99tsJ0DswAnQAAAAAUMRKgJ6TkwMAnRIBevAL5gDdKSJZ2dleLZ9tFmSkpKRIVnZ2mwWt/kCA7llCQkKbn9Mjubken4nur+ewL01PNz3OmoyMNu37rt27DVeFCAsLa/Xzx+fOm+f1uX/sscfk8pUrAennxUuX5Gc/+5lhuLz388/bbMxramtl4MCBurVce+218u+tW31uO1ABull4PX3GjDYZt3y78XOwe/bs2er2p8+YYdh+SEiIfL5vX5vNEaeIrFy1yrCeqKgov3xO1jscphfRhIWF+e2zz1tWV6pR/bvTKfobAbo+AnQAAAAAUMRKgH7w4EEA6JQI0INfsAfoTvn6ubYxMTE+h+juX/APGjRIpkyZIh+vWyclpaXK+2aEAN1cdHS0rN+wQUn/5y9YIN/85jcNa3vmmWdafYyKykrTJYonTpyopO8vvPCCYU0L3nijVW2b3YHuLiYmptVhvScpKSnKQ2CniKz9+GPDOu6///5WtR2oAN1suf+2fM/+7ne/M6zjwMGDPrd7Oj/f9LEKL738cpv10d2TTz5pWFPaO++0uv23//Uv0/fl3195RUm/p0yZ4vXfANyBHlwI0AEAAABAESsB+oEDBwCgU7rtttsI0INcRwjQnSJSXVMj02fMMF0+1hexsbEyZswYWZyaKidOnlTeTw0BurmUlBSlY+BpafXW3vG5ITPTsP3o6GiprqlR0u96h8NwRYj4+PhWte3tHehvvvVWwPu5dds2ueaaa3SPP2DAgDYb//HjxxuOwxv//Ger2g5UgK633L7mSG5um83VJWlphnWsXLXK53YXLlpk2G5bLVGv51JxseHvx2HDhrW6/VGjRhn2+84775SCc+eU9Pt0fr786le/IkDvgAjQAQAAAEARAnQA8IwAPfh1lABdc+LkSRkyZIhfQ3R3MTExkpSUJJu3bFEWUjqFAN1MdHR0wO9Abs35sdlssiEzs1XtJyYmGrb9yuzZSvv+t7/9Tbeua6+9VrZu2+Zzu94E6Pfdd59cLStrk34OHz7csI6P1q4N+PHz7Xa56aabdI9/0003yanTp1vVfqAC9J49exqOW1subX48L8+wjilTpvjUZk1trdxzzz2G7frjTu/WGDt2rG5d1113XavG/mxBgelS6ctXrFDab7MLjtrT706n6G8E6PoI0AEAAABAESsB+v79+wGgUyJAD34dLUDXbN6yRSZOnCi9e/cOWJj+k5/8RBITE+WfCxdKzqFDbdo/AnRjL7z4ovL55xSRkSNHGtb42GOP+dzujqwsiYyM1G331ltvlZOnTint985duwzra83KAN4s4d6Wz32fv2CBYR1PPPFEwI//5ltvGR5/woQJrW4/UAH6vffea1h3a5f5t6KqutrwAoT//d//9anNVatXG/Zt8ODBbXZxh5E1GRmG9c146SWf2505a5Zhu/369VPaZ018fDwBegdDgA4AAAAAilgJ0Pft2wcAnRIBevDrqAG6prqmRpakpcmwYcMkLCwsYGG6FhTMX7CgTe5+JkA3lm+3K593ThH5eN06wxrDwsJ8XsY9KSnJsF1f75z1t8GDB+vW17NnT5/b9HQHeu/evaX06tU26+OXJ07Ij3/8Y91aYmJi5HR+fkCP/5vf/MZwLNZ98kmr2w9UgD5mzBjDuseMGdOm8/RgTo5s3bathV27d/vU3ogRIwz7tjg1tU37ZiQmJka3vtjYWJ/aq6mtlTvvvNOw3+1hWXSniLw+f77H3x3toVa9jQBdHwE6AAAAAChCgA4AnhGgB7+OHqC7q66pka3btklKSorExsYGLEiPjIyUpKSkgD4znQBdnz+O4U9GzwO32WxyMCfHpzZvv/123fa+/e1vy85du5T32SkiL738smG/c48e9alNTwH66NGj27yf48aNM6xn0ZtvBuy4O3ftMrwgaPDgwT5fnOEuUAG62d3KMTExSh+N0RqXioulW7duuv3q1q2b5Nvtymt0isj48eN1a4yIiJBz589bbm/v558bns/w8HA5cPCg8j47ReSLL780fXwAAXrwIUAHAAAAAEWsBOiff/45AHRKBOjBrzMF6M0dzMmRhYsWyaOPPio//elP/R6kd+nSRZ577rmALKlNgK5v4aJFyueVO7Nnlf9z4ULL7R3JzZVvf/vbuu3dfffdyvur+WT9esN+f7BypU9tegrQVZz7D9esMazH12XAvWG2nP3sOXP8coxABehL09NNz+OTTz4ptXV1yuewVRs3bTLsU2JiovL6NItTUw3r3PLpp5bbW5KWZtje8OHDlffX3eOPP06A3oEQoAMAAACAIlYC9L179wJAp/Szn/2MAD3IdeYA3V3p1avy761b5dXXXpPExES5+eab/RakDxo0SJamp/u1XgL0lr71rW/J8bw85XPJ3Wtz5xrW68tzqt95913D9l6cPl15fzUF585Jly5ddOt84YUXfGrT0zPQzxYUtHk/KyorJSEhQbee733ve/LZzp1+P2Z5RYX88pe/1D3mj370Izl85IhfjhOoAN3ss8vfFwG0JbM7699avFh5fRqzO8bnL1hgub3k5GTD9ua8+qry/rpLX7aMAL0DIUAHAAAAAEWsBOh79uwBgE6JAD34EaAbO56XJ4tTU2X06NEel371RnJyst9qI0Bv6ZZbblE+Z5rbum2bYb2/+tWvLLc3YcIEw/aO5OYq76+7fv366dY5YsQIn9ozuwM9JiZGWT9fnD7dsK6p06b5/XirP/zQ8Hh/+tOf/HacQAXoTjFfmcFms8l3vvMdGT9+vOw/cEDpHLZi2LBhhv0pr6hQXp+7qKgo3Tp9uahnyJAhhv1uL4+U0BzJzZVvfetbBOgdBAE6AAAAACjibYAeFhYmu3fvBoBOiQA9+BGgey/fbpeFixbJ4MGDJTQ01KcQPSkpyS+1EKD7L5gNNKNnVYeGhlp+VvXAgQN127ruuuuk+PJl5X11d8899+jWevPNN/vUnlmArnL5+j1790pkZKRuXfHx8VJWXu7X440dO9ZwHN7/4AO/HSeQAfrBnBwJCQnx+HkZFRUlS9LS/PJM90C6WlYmMTExun1ojxf29O3bV7fWu+66y1I7ZeXl0r17d922wsLCpOjCBeV9be5//ud/CNA7CAJ0AAAAAFCEAB0APCNAD34E6L4pr6iQpenpEh8fryREJ0BvafqMGcrnhR6z1Qvy7Xav2ykpLTVsJzY2Vnk/mxs5cqRhvZeKiy23Zxag+/POa188+OCDhrWtWr3ab8f58sQJw/n0y1/+Uq6WlfntWIEM0J0i8sQTT3j9mXnbbbfJ888/LzuyspTPaz1mn8fDhg1TXl9zgwYN0q01NDTUUjtHcnMN+92zZ0/l/dQzatSodvu70yn6GwG6PgJ0AAAAAFDESoC+a9cuAOiUCNCDHwF6663JyJA//OEPEhER4XUg1No73QjQW/p43Trlc0GP2UUWn+/b53U7x44fN2zn0UcfVd7P5v785z8b1uvLc7rNAnTVz39/+1//Mqxt7NixfjvOgjfeMDyOr8+WNxLoAP1sQYH06tXL689MTUJCgkydNk2ysrPbzZ3pGzdtMqz3ueeeU15fc7/5zW8M671SUuJ1O2aPqGiPFw44xfxzRPXvTqfobwTo+gjQAQAAAEARKwH6zp07AaBTar4UJgF68CFA959Vq1cbLlvdXGxsrOzes8fnYxGgt7Rn717lc0CP2bORP/33v71up/nfoO7i4uJk9OjR7YrRktY2m02ysrMtj+PUadPa7ZwvOHdO+vTpo1tbjx495Isvv/TLce6//37DULs1nydW3mv+CtCdIrJv/37TlQo86d69u/z2t7+VmbNmyeYtW6SktFTJ+V++YoVp4K/6vWjlvZlvt/ul3/56XIm/LUlLa7efI07R3wjQ9RGgAwAAAIAiVgL0zz77DAA6JQL04EeA7l+nTp+WZ5991vCZyO4ee+wxn49DgN5S3hdfKD//eh599FHDmj9au9brdtZ98onPQWN7Y+XCAY3ZnaMfrlmj/DxPnDjRsL75Cxa0uv3tO3ZIaGiobvsPPvig3/vTFgG6U75+HIbZRSZWREZGyogRI2TuvHlyJDe3zc79PxcuVP6e8pejx475pd/t9ZEaazIyDGvmGejBhQAdAAAAABSxEqBnZ2cDQKdEgB78CNADY+WqVV6FFb7ciesUAnQ9vjxXuy2Y1WzlXC1NT1cervmLL8vtmwXom7dsUX6eMzduNKzPH8tZ//Wvf23T93xbBehOEal3OGRJWpp07drVr/MsOjpaRo0aJYtTUwP6+fDSyy8rf0/5i5WVDMz6/fdXXlH+ntRjtuw8AXpwIUAHAAAAAEUI0AHAMwL04EeAHjivzJ4t11xzjWlY8dRTT/nUNgF6U9dee61U19QoP+d6nnzyScNztXDRIq/beX3+fOXhmr+seP99y+NoFqD7e/lyX91777269V1zzTWybft2n9u9UlIiP//5z3XbvuWWW+R8YaHf+9KWAbrGfuaMvDxzpvTt29fvcy46OloeffRRWZqeLkUXLvi17uTkZOXvKX+xcjHKM888Y9hOewij9Zj97mwPNettBOj6CNABAAAAQBErAXpWVhYAdEoE6MGPAD2wzJ7bbLPZJCoqSuodDsvtEqA3FRISovxcW63Z6rnyNJeCiS9z1Kz/+Xa78vPsFJFXX3vNsMbnn3/e53ZXvP++YbuTJ09u03kbyABdU15RIUvT02XEiBGGy9a3RlRUlMycNctvF92YvceDjZXVIfz12daW8u32dl2z3kaAro8AHQAAAAAUMQrQd+/Z0+R/tLt06SIffPABAHRKN998c5PPRAL04EOAHlgnT52SW2+91TSwWLV6teV2CdCbCg0Nbbd3oD/++OOG52pperrX7cyeM8ewncjISOnZs2fQWLlqleVxNLsDPd9uV36enSJyJDdXfvSjH+nWeNttt8nlK1d8avdPf/qTbpvXXHONT8+Tb817rS0CdHdamD5mzBiJjY31a1gcExMjy1esaHWNEyZMMDxGVFSU8vdboN6bTz/9tGG/F6emKn8/6sn+7DPDmrkDPbgQoAMAAACAIs0D9HPnz8sXX34pe/bu9esXNwDQkWzfvl2KLlwgQA8iBOiB5+nO4QkTJlhu0+w5rqoD9J49e+rWFehnoBcWFSk/13rGjBljWPPajz/2up23//Uvw3YmTZqkvJ+BFgwBulNE/vjHPxrW6UtYe/TYMcNngw8fPjxg/WgvAXpzJaWlsiEzU6bPmCEjRoyQ6OjoVv/tkpCQ0KrPD7PP+PkLFiifk4HywgsvGPb7nwsXKq9Pzyfr1xvWTIAeXAjQAQAAAEAR9wD9almZnC8slC9PnJC9n3+uPKACgPZq+44dUnThgpSVlxOgBwkC9MArKS2VsLAww/fNkCFDLLfZnu9A7927t25dgQ7Q8+125efaas1bt23zup1Vq1cbtvPYY48p72egBUuAvnzFCsM6//jHP/q13wveeCNg/WivAbqeswUFsiYjQ5KSkgxXwPCkV69ePs+j1+bONWz3xenTlY9PoJjNzRkvvaS8Pj3vLV9uWDMBenAhQAcAAAAARbQAvbqmRsrKy6WwqEhOnjol+w8cUB5QAUB7lZWdLRcvXXJ9sedoaCBAb+cI0NvGkCFDDN83t99+u+X22nOAfuONN+rWFegAfdfu3crPs56hQ4ca1nzo8GGv29m8ZYthOyNHjlTez0ALlgD9SkmJ/PznP9et84c//KHkHj3ql/kTExMjJ0+dClg/gilAb66ktFTWZGTI6NGjTS9eai46OlqO5+VZPp7Z6hATJ05UPh6B8q8lSwz7/cwzzyivT8/CRYsMayZADy4E6AAAAACgSKPTKQ2NjVJTWyvlFRVy4eJFybfb5dDhwxIdHS033HCDdOnSRaKiouS/oqLkv/7rvwCg04iKipIuXbrI9ddfLzfccIPceOON8qMf/Uh279kjl4qLpbyiwhWgNzqdyj/TYay9B+hnCwpMn9daUlqqfAy9YRb8RkdHW26vvQboNbW18p3vfEdJgL4mI0P5edYTFRXll+DXbBWku+++W3k/Ay1YAnSniEyZMsWw1tfmzvW6nS2ffirf+ta3dNsZP358QPsQzAG6u+qaGlmanm56EZO7rl27SnlFhaVjmK0O4cuqA8Fi9YcfBl2/n3/+eQL0DoIAHQAAAAAU0QL02ro6qayqkuLLl+VsQYEcz8uTz/ftk23bt8sn69fLmowMef+DD+S95cslfdkyWZqeDgAdVvqyZbJ8xQpZuWqVfLR2rWzctEmysrPlYE6OfHnihJw7f16ulJRIZVWV1NbVEaAHgfYeoBecO2cadmzeskX5GHrD7Bm53/3udy0HNu01QC+6cMGwrkAH6M8995zy89zcF19+aVhv9+7dpay83Ou2zhYUGLbVq1cv5X0NtGAK0HdkZcl3v/td3VqtPLJh8uTJhn3+eN26gPahowTo7pa9957cc889HkP0F154wVK7WdnZhm358oiOYBGM/R48eHC7b2Kb8QAAIABJREFU/N2p0dsI0PURoAMAAACAIlqAXldfL1XV1VJSWiqFRUVy6vRpOZKbK3v27pVt27fL5i1bZP2GDfLxunXy0dq1ANChrf34Y1n3ySeSuXGjfPrvf0v2Z5/Jvv375djx42I/c0YuXLwopVevSlV1tdTV10tDYyMBejvX3gN0p4hp0LFw0SLlY+iNJWlppv04W1Bgqb2t27a1yxDgSG6usgD9vvvuU36em1v3ySeG9Q4dOtRSW9U1NfKTn/zE8CKMU6dPK+9vIAVTgO4UkREjRujW+o1vfMOrC38uXLxo+Dzvu+66S+rq6wNaf0cM0J0iUu9wmF7QpPWxsKjI6zZP5+fL9773Pd22YmJiOmzQWVJaajiG7fWinsjIyHb5u1OjtxGg6yNABwAAAABFGp1OaXQ6pd7hkJraWikrL5fiy5el4Nw5OXnqlBw9dkwOHDwoe/bulc927pSs7GzZkZUl23fsAIAOa0dWlmR/9pns2r1bPt+3T3IOHZLjeXmSb7dLYVGRXCkpkYrKSqmprZV6h4MAPQgEQ4Deo0cPwy+8g+X5sunLlpkGNlbCGqe03zvQU99+W1mAHhoaKvUOh/Jz7c4s9E1KSrLc3vDhww3bW/vxx8r7q2os8+125fU1Z/as5UmTJnncf2l6uuH+r8yeHfD6O2qArklOTjb9TLb6/oyPjzdsa9/+/cr7GyhGF3lcc801cujwYeX1udt/4IDpOWcJ9+BCgA4AAAAACjU6neJoaHDdhX61rEwuFRfLufPnJd9uly9PnJDjeXmSe/SoHMnNlUOHDwNAh3b4yBE5kpsrR48dk7wvvpCTp07Jma++ksKiIrl85YqUlZdLdU2N1NXXu5ZvJ0Bv34IhQL/tttsMv/C+//77lY+hN16fP9+wD126dLH8PjG701tlgD5hwgRlAbrNZpNdu3crP9fuzJYLXpqebrm9lJQUw/ZenjlTeX8DKdgC9FOnT8tNN92kW++tt97q8aKZRx55RHffG2+8UQ4dDnww2dED9IuXLkliYqLhnPrZz35mqb0xY8YYtvXOu+8q72+gGK20YLPZZPmKFcrrc7d8xQrT3x/cgR5cCNABAAAAQCFtGXftLvTKqiq5WlYml69ckQsXL8q58+flbEGBnPnqK7GfOSP5djsAdHj2M2fkq7NnpeDcOSksKpKLly7JlZISKSsvl6rqatezz7W7zwnQ27dgCNDvvfdewy+8//u//1tOnDypfBw9MVsyODY21nJ7J06eNGzv1ddeU9bPu+++W2mA3p5WJMj74gvp0qWLYa179u613ObKVasM2xsxYoTyPgdSsAXoThEZP368Yc3vLl1quF/OoUNyww036O73xz/+sU1q93eAXl1TI/l2/b8rSkpLlZwfs5U8QkJCLLU1f8ECw7Z8WW0iWLzwwguG/X7iiSeU1+fO0+8P7kAPLgToAAAAAKCYe4heW1cnVdXVUlFZKVfLyqSktFSulJRI8eXLUnz5slwqLgaADq/48mW5fOWKXCkpkdKrV6WsvFwqq6qkuqZGauvqmizdTnje/gVDgG52Z5/NZpPFqanKx9ETsy/ufQmWzZ49O3XaNCV9LK+okNDQUKUBemRkpFTX1Cg/304xX4I7KirKpzbNLpwIDQ2VS8XFyvvtlK+D/kGDBulKTEz0qc1gDNDXfvyxYc1m4/DK7NmG+614//02qd3fAfrxvDzDPrXVRQHNXb5yxfBCBZvNJkdyc71u6/N9+wzbiY6ObjePl5i/YIHhe3PChAmW21uTkWHY75iYGOX91ZSUlpr+frLZuAM92BCgAwAAAIBiWoDuaGiQeodD6urrpaa2VqpraqSquloqq6qkorJSyisqAKBTqKislIrKSqmsqpKq6mpXcK4t2054HlyCIUDfvGWL6Zfe8fHxysfRk+joaMP6R40a5VObRu0lJycr6ePi1FTT89QWAXp7CUGcYr608bhx43xut2fPnobtzp4zR3m/nSIyZMgQwxp9vRs3GAP0mtpaGTRokG7N119/vRw4eLDFPg2NjYZL/8fHx0vp1attUnsg7kC/8cYbddvs3bt3m/WruTvvvNNwXn28bp2l/kVFRRm2tXLVKuXz0SkivXr1Mqxx4aJFltu7VFxsGkyvychQ3meneP791F5+d+htBOj6CNABAAAAoB3QgiAtSHcP0zW1dXUA0Glon331DofUOxwtgnPC8+ARDAF6YVGR4bOEbTabXHPNNfLvrVuVj6URTxcA/P2VV3xqNywsTLe9hIQEJf2Mj49vFwF6e7ig4sTJkxISEmJYY2ue1T59xgzDdn/1q18pD1W+PHHCMCi12WySuXGjT+0GY4DuFJGXZ8609N7fkJlp+Pq2XF0iEM9Aj4uLC8h7ojXMnoNuNVCdNGmSYVu+XijlTzuysuQb3/iGbn29e/eWk6dO+dSu2cVCcXFxyvvtFM+/nwjQgw8BOgAAAAC0E+6hUENjYxNaqA4AnYn75yDBefAKhgDdKeYhh81mk5EjRyofSyNJSUmmtfv6DPehQ4fqtnfjjTfKhYsX27SPWz791DQwbssA3WazyaI331R6zv/0pz+ZjkNdfb3PbRcWFZmO9YbMTKV9Nwu6W7Okc7AG6Pv27ze8M/nuu+9usbT3008/rfvaiIiINg2ZAxGgjxw50vAcTpkyRcn5GTVqlGFNy1essNTWkdxc08+l43l5Suei2e+i1jyn/Z133zXt99L0dKX9TnvnHfnmN7/p8fcGz0APLgToAAAAANAOuQdFANDZqf5MRusES4C+JC3N9Ivvb3zjG/LW4sXKx7O5Xbt3y49//GPDugcMGOBz22ZhSFZ2dpv209MFDm0doP/iF7+w9Pxif/pg5Uq55pprDGt76eWXW32MYcOGmYbUqp4DX11TY/q4gtYEVMEaoDtF5Pe//71h7Z+sX+96XcG5c9KnTx/d1z3wwANtWnMgAnSzZbRVPSfc7M5kXz5HjS5s0s5heUWFkjm4Z+9e+clPfqJbV3h4uGzfscPntj0tXx8XF6fsGfDVNTWmj71wxx3owYUAHQAAAAAAAEDABEuAXl5RYfoFvc1mk6ioKLlUXKx8TN15CnxTUlJ8bjvtnXcM223N3YRWpS9bJtdee227CtBtttY9Z9xX9Q6H9OvXz7CmkJAQOVtQ0OrjfLxunWnfVd3NO3vOHNOAtDXBfjAH6GZ36Lq/V/+1ZInh6/61ZEmb1hyIAD3n0CGJiIgw7GPq22+3aR+P5+WZXvCR98UXlttcuGiR6XtzcWqqkjk4YcIEw5qGDRvW6vY9rbTSmt91rTF16lSvf2dwB3pwIUAHAAAAAAAAEDDBEqA7xXMwoQUBqu50a25DZqbHZc0P5uT43H6+3W7YbmRkZJvchWzl7r62DtBtNpusXLWqTc/5uHHj2iREqnc4JDY21vA4ISEhbX4H/sGcHAkNDTWsqbXP7w7mAL2wqEhuvfVW3dpvvvlm+ersWXGK8XLiffv2lXPnz7dpzYEI0J0ikpCQYHgeY2Nj2/Tz2+x3SlhYmE9tlpSWmobykZGRUlj0/9m7/+ioyjvx47Pb6W7apiRp093sFjF7EmvsQk/api2ugGOb07A1bVnNCtXYZrfplmh0U40QaSQKSERcI6AEiYWttESJghJ+tNASJJYoyI+FVgQkIwQJmEiUaAKJzef7B9+bZsJz78xk5t5nfrzvOa8/Cslzn+feyVDznntvu6PnctPmzZbvS+F47MOBgwf9/nvn9OMldjQ3W74nDccV6NGFgA4AAAAAAADANtEU0Dvffdfy1tWG//zP/5Rjra1a5/ri+vVy1VVXWc7zzjvvDHk/Ho/HdPzFS5bYvk5/wVh3QL/ssssciyLzq6st5zJp0iQ5+uabYdvfzpYWy/2lpaU59szls11dkpmZaRkNz3Z1hbSPaA7oAyJSXl5uOv/V9fVyoq3NNECWl5c7Pl+7AvriJUssX7ehftAiUP4+/BPKHSxW19dbrjErK8uxiN7q9VrevSUrK8uR17jT70mvHzokycnJl8xh9OjRMRHQz3V3E9B1TwAAAAAAAABA7IqmgD4gF68oCyScTpgwQduzZg8cPGh5BaIRocJxu/naZctM9/FP//RPtl3x1/3BB3L33XcHFbPtDOiJiYmSmJho+nd2PxN+TUOD36sv1zc2hn2/d911l+U+x48fb/tVn6/u2iU33HCD5Twef+KJkPcT7QH9wMGDpvOfPHmy5QcwnL6bwIDYF9D7+vstP2zhdrtt/3kdEJGKigrL1+yu3btDWuMPf/hDy/EnT54sO1tabF3jlq1b5Vvf+pbpHEaNGiW/Xr06bPs7191tGahdrosR3e51m92a3+12y5qGBtO5RVtAP3/hgvb56kRABwAAAAAAAGCbaAvoAyJSWFgYULDNzMyULVu3Ojq3pbW1Ad0ydmltbVj219Pbq7zKzmDHlY59/f2Wz7s1C8l2BvT09HTL54InJiaG7ZgPP/7l5eV+43lBQYEtr7ezXV0BBattTU227P/1Q4csY2g41x7tAX1ARHJyckx/ZszO4/jx47XM1a6APiBiGTGNn1c7I7rVa8nlcklOTk7I+2j1ek0/1DP0/TmUUG9lR3Oz3w9ylZaWhn2/a9et8/vvX2Jioi0fKBoQkW1NTabrnj59urR6zR99QkCPLgR0AAAAAAAAALaJxoB+rrvb8jm6w02bNs322+UeOHhQpkyZEtB8CgoKwvqcX3+3Dk9PTw/bbXP37tsn48ePN93X7Koq09si2x3QB0RkdlWV5bHIz88P22th7759kp2d7fd823275vWNjX4DvhGPQr2NuqGvv1/mV1f7/bDI6NGjw7bPWAjojy1aFPD7lsGJRzGo2BnQB8T6WehGZJ1fXR3W98pz3d1SWlpquV+32x22qG31jPWh+ysvL5ee3t6w7LOnt1cqKir8viekp6fbdpeWQB614na7paioSE60tTlybrOysuRsV5e0emMjoPMMdAI6AAAAAABxbX51tXg8HltFwi+LAOgTjQF9QET+9PrrcuONNwYcocaMGSPFxcXyzLPPyrtnz4ZlDh/29Ej9M8/ID37wA/nkJz8Z0DyKioqk1esN67Ho6+/3G3ITExOlrKxsxCH3nY4OqaystIwyZWVlMiCiNaAPiEhBQYHlsUhNTZWHFy4c8bHY0dwsxcXFAUXrtLS0sAUiK4HcQt7luhi0l9bWjvjxAT29vbJi5UrJysryu69wX0UcCwH99UOH5PLLLw/4fSsjI0MOHzmiZa52B/RT7e1+757gcl28k8jTq1aFFJh7entleV2d5TPPDfOrq8N6HP1d7T70PezpVatGHLXPdXfL0tragNZo97PIg/mQW0JCglRUVIz4Pemdjg6/6x663lZvbAR0rkAnoAMAAAAAENduu+22gH/JOlLzHnxQ+zoB6BOtAX1ALv7iPJCQp4qI06dPl6W1tbJr9+6gwszrhw7J0tpaKSwsDChUDBXuK8+H2rV7d0ABNSEhQYqKimRpba3s3bfPcsxWr1eW19VJbm5uULco1x3Qz3V3y9ixY/0eC7fbLfn5+bKmoUFavV7Tc9Pq9crOlhbLq+t1RKrhAo3oxtpzc3NleV2dtHq9ltGu1euV1fX1Mn36dMvHBQxlxy24YyGgD4jIT37yk4BfQ7fddpu2edod0Afk4l0c/N3mfOhrqrCwUJbX1QX0vn2qvT3o121ubq4t79GBRnTjPXrKlCny9KpV0ur1Wq7zyNGj8vSqVVJcXBzwcXTqfSnYO8W43W6ZMGGCPLxwoRw5etR03L7+fmn1emXtunUyZcoUv3fBSExM9HnmequXgB4rCOgAAAAAAMSxioqKgH/xNFKzq6q0rxOAPtEc0AfkYiTxeDwhvxemp6dLTk6OeDweyc/Pl6KiIikoKBCPxyM5OTmSnp4ecIRRmTZtmm3x3PBoTU3AAXV4UElPTx9cayBXhQ5VWVnpszbdAX1ARE60tY3odZGWlibZ2dkjOg7Dx3EynhuCiejDJSYmSmZmpng8HsnOzpb09HRJTU0Nepzk5GRbnl8dKwHd3/O/h3rhxRe1zdOJgD4gFx9B4C+CqrjdbklPT5f09HQZP368z+vW37O/VYqKimx9jw4moquOeVZWls8aR/Lv0ejRox19Xwo2og+Xmpo6+G/T2LFjg34/yszMvGS9rV4CeqwgoAMAAAAAEMf8Pcs1HAjoQHyL9oA+ICIffPih/M+jj47oanS7felLX5JFixeH7fm2/iytrZUxY8Y4srYrrrhCltbWXjIHs9vJ2xnQVVFP1+viP/7jP+QPO3dq+3nY1tSk7WdhwoQJ0ur12rKuWAno7587J1dffbXfY3nddddpDWROBfQBuRjRv/3tb2t5zSYlJcmcuXMdeY9e09AQ0gdzQpGfnz/i26SH4lx3t5SVlY34gz0jlZubq1xvq5eAHisI6AAAAAAAxLHhAb2iokK2NTWFZPhV7QR0IL7FQkA3NG3fLjfffLOWOKHy4x//WFpeecXx47CtqWlEV2AGIzMzUw4cPKjcv44r0K2inlOviy9/+cvyxNKltt9pIBBtJ0/KnLlzJSMjw5HXelpamjwwZ450dHbatqZYCegDInL//ff7PaYPLVigdY5OBvQBuRhap02b5uh79Pjx431u7+2EQ2+8ITNnzpS///u/d2SNl19+uSx4+GH5sKdH6+upccMGufHGG21fb3Z2tixessR0va1e84D+aE2N1mM0IOqNgK5GQAcAAAAAII7dddddPr/Yee7550Mec9HixT5j3nfffdrXCUCfWArohvWNjZKfn+/4FW+G3NxcWd/YqPUY/On112XWrFlhvxrd4/HIY4sWyfETJ0z3reMK9OG3cFdZWltrOrdQuN1umTZtmparO/1p9XqloKDAttd6QkKCTJ8+3fKZxeESSwH9Dzt3yqhRo0zXk5aWJvv279c6R6cDumFbU1NYHsthJTMzU1bX12s9vgcOHrR1ncnJyVJWViat3sj62VheV2fLB7xGjx4ts6uq/L4Pt3q5Aj1WENABAAAAAIhjd999t88vdhqeey7kMQnoAIaKxYBu+MPOnVJZWSlf/epXbY0xLpdLrrnmGrn/gQe0XHFupdXrleLi4pCDRU5Ojqxdty6gq6vLy8ulqKjoEvOrq0NeTziiXtP27XLffffJNddcM+Lj8alPfUq++93vSs1jj8n/HTig/Tz7c6KtTR6tqRGPxxOWD5ZkZWUFFKvCae26dcrXVVFRUUR+eMGf2VVVpusJx89KqJbX1SnnVl5e7sj+tzU1SX5+viQmJoblPTozM1MqKysdv+LcnyNHj8r86uqQnhU+VHZ2tjxaUyNnu7q0r81MX3+/bNm6VYqLi4N+rvlQbrdbCgoKZNPmzQHv+52ODtOfux3NzdqPjWojoKsR0AEAAAAAiGN2BPTFS5b4jFlZWal9nQD0ieWAbujr75cdzc3y8MKFUlBQEJZn0I4dO1YKCwvl0ZqaiAsyZnbt3i3zq6vF4/FIenq6JCcnm64vNTVVpkyZIvOrqyNqfaFcga6ys6VFZldVSWFh4eBxGT52YmKiZGZmisfjkaKiIpkzd66caGvTfixG6p2ODlleVze45qysLNMPWLjdbklPT5fs7GyZPn26rK6vl1Pt7drXgPjR198v25qaZHZVlYwfP17S09MlISHB8v05PT1dpkyZIpWVlbKmocGROySEg/FBl6E/m2aBOSEhQdLT0yUnJ0fKyspk7bp1ER3Nrc7vlq1bpbS0VPLz8wfP8fAP+rjdbsnKypLJkydLaWmpLF6yJCbfi1QbAV2NgA4AAAAAQBwrLy/3+eXRmoaGkMdc8vjjPmP+/Oc/175OAPrEQ0BXOdHWJmsaGmTFypUyZ+5cqayslKKiIpkyZYp4PB6ZMmWKFBUVSWlpqcyuqpL51dWyYuVK2dHcLOe6u7XPP5xOtbdLq9crrV5vxF/JG+6AbvX6aPV6Y+5cB7ruVq83Ip7lDpjp6e2VVq93UCzG1KGGrjVefjbPdXdLq9cb1R9YCpZqI6CrEdABAAAAAIhj99xzj08geHbNmpDHfPyJJ3zGnDVrlvZ1AtAnXgM6opOu5zIDAGA31UZAVyOgAwAAAAAQx4YH9GeefTbkMQnoAIYioCOaENABALFKtRHQ1QjoAAAAAADEsRkzZoQ9oD+xdKnPmPfee6/2dQLQh4COaEJABwDEKtVGQFcjoAMAAAAAEMdmzpzpEwjqn3km5DGX1tb6jFlRUaF9nQD0IaAjmhDQAQCxSrUR0NUI6AAAAAAAxLGKigqfQLC6vj7kMQnoAIYioCOaENABALFKtRHQ1QjoAAAAAADEseEB/derV4c8Zu2yZT5jzpw5U/s6AehDQEc0IaADAGKVaiOgqxHQAQAAAACIY/fee2/YA/qyJ5/0GXPGjBna1wlAHwI6ogkBHQAQq1QbAV2NgA4AAAAAQBybNWuWTyD41a9/HfKYTy5f7jPmPffco32dAPQhoCOaENABALFKtRHQ1QjoAAAAAADEsZ///Oc+gWDVr34V8pgEdABDEdARTQjoAIBYpdoI6GoEdAAAAAAA4tjwgP70qlUhj7m8rs5nzPLycu3rBKAPAR3RhIAOAIhVqo2ArkZABwAAAAAgjlVWVoY9oNc99ZTPmHfffbf2dQLQh4COaEJABwDEKtVGQFcjoAMAAAAAEMfuu+8+n0Dwy6efDnnMp37xC58x77rrLu3rBKAPAR3RhIAOAIhVqo2ArkZABwAAAAAgjs2ePdsnEPzvL38Z8pgEdABDEdARTQjoAIBYpdoI6GoEdAAAAAAAosiu3btldlVV2Hg8Hp9AsGLlypDnuGLlSp8xs7OzpaioKCS5ubni8XjE4/HIps2btZ8HAIEjoCOaENABALFKtRHQ1QjoAAAAAABEkbNdXZKamqr85X442BHQwykzM1P6+vu1nwcAgSOgI5oQ0AEAsUq1EdDVCOgAAAAAAESZpbW1cRvQ1zc2aj/+AIJDQEc0IaADAGKVaiOgqxHQAQAAAACIMn39/TJ27Ni4C+i5ubnajz2A4BHQEU0I6ACAWKXaCOhqBHQAAAAAAKLQlq1bL/nl/vTp02XFypUhOXL0aMhzO9XeLtuamkJSXl7usza32y0HDh7UftwBBI+AjmhCQAcAxCrVRkBXI6ADAAAAABClfvzjH/v8cj8/P186331X+7xCdfzECbn22mt91vazn/1M+7wAjAwBHdGEgA4AiFWqjYCuRkAHAAAAACBKNW3fLpdffrnPL/hrHntM+7xCNe/BB33W9M///M+yZ+9e7fMCMDIEdEST8vJySU9Pv8SECRO0zw0AgFCoNgK6GgEdAAAAAIAodt999/nE5q985StRfavzV3ftkqysLJ81VT/0kPZ5ARg5AjoAAIB+qo2ArkZABwAAAAAgih0+ckSuvvpqn+A8Y8YM7fMaqTvvvNNnLd/85jel7eRJ7fMCMHIEdAAAAP1UGwFdjYAOAAAAAECUW1pb6xOd09LS5De//a32eQVrfWOjpKSk+KxlxcqV2ucFIDQEdAAAAP1UGwFdjYAOAAAAAECU6/7gA7nxxht9wnNhYaF89Oc/a59boM5fuCA33XSTzxp+8IMfSF9/v/a5AQgNAR0AAEA/1UZAVyOgAwAAAAAQA9a98IIkJSX5BOiV//u/2ucVqLqnnvKZ+2c/+1nZuGmT9nkBCB0BHQAAQD/VRkBXI6ADAAAAABAj7rjjjkueH36irU37vPx56/hxufbaa33mXlZWpn1eAMKDgA4AAKCfaiOgqxHQAQAAAACIEa/u2iVXXXWVT4h+cP587fPyZ+68eT5z/uIXvyiv7dmjfV4AwoOADgAAoJ9qI6CrEdABAAAAAIgh86urfWJ0VlaWvPLqq9rnZebVXbvkyiuv9Jnz/Opq7fMCED4EdAAAAP1UGwFdjYAOAAAAAEAMaTt5Ur71rW/5BOnS0lLt8zIz/Lbz1113nbSdPKl9XgDCh4AOAACgn2ojoKsR0AEAAAAAiDH/+8tf+kTpUaNGydp167TPa7gX16+X5ORkn7n+YsUK7fMCEF4EdAAAAP1UGwFdjYAOAAAAAECM+fPAgNx6660+YfqGG26Qc93d2udm6D1/Xm666SafOU6bNk36+vu1zw1AeBHQAQAA9FNtBHQ1AjoAAAAAADHot1u2yD/8wz/4BOonli7VPi/D8ro6n7l95jOfkQ0bN2qfF4DwI6ADAADop9oI6GoEdAAAAAAAYtTMmTN9IvX48ePljcOHtc/rrePHZdKkST5z++///m/t8wJgDwI6AACAfqqNgK5GQAcAAAAAIEYd/OMf5atf/apPqK6srNQ+r7nz5vnM6aqrrpLdr72mfV4A7EFABwAA0E+1EdDVCOgAAAAAAMSwxxYt8onVY8aMkW1NTdrm88qrr8qVV17pM6cH58/XfpwA2IeADgAAoJ9qI6CrEdABAAAAAIhh7549K9/97nd9gvV//ud/aptPaWmpz1w8Ho+caGvTfpwA2IeADgAAoJ9qI6CrEdABAAAAAIhxaxoa5BOf+MRgtHa73fKrX//a8Xm8uH69JCUl+QT0p37xC+3HB4C9COgAAAD6qTYCuhoBHQAAAACAOPDTn/7UJ1xPnjxZTp8549j+e3p75d///d995jB16lS50Nen/dgAsBcBHQAAQD/VRkBXI6ADAAAAABAHml9+WTIyMnwC9sJHHnFs/08uX+6z78985jPSuGGD9uMCwH4EdAAAAP1UGwFdjYAOAAAAAECcuP+BB3wi9pe+9CXZu2+f7fv1vvWWTJw40Wffd955p/bjAcAZBHQAAAD9VBsBXY2ADgAAAABAnDjW2npJyL7rrrts3++cuXN99nnVVVfJrt27tR8PAM4goAMAAOin2gjoagR0AAAAAADiyPK6Op+YnZqaKhs2brRtfy2vvCJf+MIXfPY578EHtR8HAM4hoAOQocDHAAAgAElEQVQAAOin2gjoagR0AAAAAADiSO/58zJ16lSfoD1t2jTbfkFSWlrqsy+PxyPHT5zQfhwAOIeADgAAoJ9qI6CrEdABAAAAAIgzGzZulM9+9rM+YXt5XV3Y9/PCiy9KUlKSz37qnnpK+/oBOIuADgAAoJ9qI6CrEdABAAAAAIhDP/vZz3zC9qRJk6TV6w3b+D29vVJQUOCzj6lTp8b9L2KAeERABwAA0E+1EdDVCOgAAAAAAMShPXv3yrhx43wC9wNz5oRt/CeXL/cZOyUlRdY3NmpfNwDnEdABAAD0U20EdDUCOgAAAAAAcerhhQt9IndmZqa8/Ic/hDxuq9crEydO9Bn7jjvu0L5eAHoQ0AEAAPRTbQR0NQI6AAAAAABxqv30acnLy/MJ3dOnTw953AfmzPEZMysrS17dtUv7egHoQUAHAADQT7UR0NUI6AAAAAAAxLFf/frX8rGPfWwwdn/yk5+UNQ0NIx6v5ZVX5IorrvAJ6HPnzdO+TgD6ENABAAD0U20EdDUCOgAAAAAAce4//uM/fIL39773PTnb1TWisW6//Xafsa699lp56/hx7WsEoA8BPbKdam+XbU1Npnp6e7XPEUB04z0GiAyqjYCuRkAHAAAAACDO/X7bNrnssst8wvdjixYFPc66F16QUaNG+YyzvK5O+/oA6EVAj2xr163zed8ertXr1T5HANHN6j1m77592ucHxAvVRkBXI6ADAAAAAAD5+c9/7vPLzJycHPnjn/4U8Pd/2NMjBQUFPmPcdNNN0nv+vPa1AdCLgB7ZCOgA7EZAByKDaiOgqxHQAQAAAACAHHrjDfnGN77h8wvNioqKgL9/2ZNP+nxvcnKyvLh+vfZ1AdCPgB7ZCOgA7EZAByKDaiOgqxHQAQAAAACADIjI40884fMLzX/8x3+ULVu3+v2+Vq9XJkyY4PO9d9xxh/b1AIgMBPTIRkAHYDcCOhAZVBsBXY2ADgAAAAAAZEBE3j93Tv7t3/7N55eaP/zhD/1+3wNz5vh8z5VXXimvvPqq9vUAiAwE9MhGQAdgNwI6EBlUGwFdjYAOAAAAAAAGPb92rXz605/2+cXm//7yl6Zfv7OlRa644gqfr587b572dQCIHAT0yEZAB2A3AjoQGVQbAV2NgA4AAAAAAHzcfvvtPr/YzM3NlZNvv6382ttuu83naydNmiTet97SvgYAkYOAHtkI6ADsRkAHIoNqI6CrEdABAAAAAICPlldekSuvvNLnl5vzq6sv+bp1L7xwydXqy+vqtM8fQGQhoEc2AjoAuxHQgcig2gjoagR0AAAc0NN7Xrreew8AEIN6es9r/3cGsMO8Bx/0+eXmF7/4Rdm1e/fg33/w4Ydy4403+nzNv//7v0tPb6/2uQOILAT0yEZAB2A3AjoQGVQbAV2NgA4AgAO27/iDPFj9CAAgBm3f8Qft/84Adjh+4oRcd911Pr/gvPPOOwf/vnbZMp+/S0pKkhdefFH7vAFEHgJ6ZCOgA7Db7KoqU2e7urTPD4gXqo2ArkZABwDAAQR0AIhdBHTEsvWNjT4Rxe12y67du6Wnt1fS09N9/q6oqEj7fAFEJgJ6ZCOgAwAQH1QbAV2NgA4AgAMI6AAQuwjoiHW5ubk+IWXChAkyZ+5cnz9LTEyUU+3t2ucKIDIR0CMbAR0AgPig2gjoagR0AAAcMDygP750ufzq188CAKLQsuUrCOiIK68fOiRut/uSK9GH/u85c+dqnyeAyEVAj2wEdAAA4oNqI6CrEdABAHDAK7teI7YAQIzYf+Cgz3v61t81aZ8TYLfS0lLTsJKeni49vb3a5wggchHQIxsBHQCA+KDaCOhqBHQAABxAQAeA2EFARzw629UlqampyrCyur5e+/wARDYCemQjoAMAEB9UGwFdjYAOAIADCOgAEDsI6IhXS2trL4kqEyZM0D4vAJGPgB7ZCOgAAMQH1UZAVyOgAwDgAAI6AMQOAjriVUdnp1x//fWDQSUpKUleePFF7fMCEPkI6JGNgA4AQHxQbQR0NQI6AAAOIKADQOwgoCOe1T/zjPzN3/yNuFwuKS0t1T4fANGBgB7ZCOgAAMQH1UZAVyOgAwDgAAI6AMQOAjriXUFBgSQmJsqp9nbtcwEQHQjokY2ADgBAfFBtBHQ1AjoAAA4goANA7CCgI94dOXpUHl64UPs8AEQPAnpkI6ADABAfVBsBXY2ADgCAAwjoABA7COgAAASHgB7ZCOjB6+ntlVavV7Y1NcnTq1bJ/OpqKS0tlaKiIikqKpLZVVWyeMkSWV1fL9uamuSdjg7tcw7VgYMH5elVq2R2VZXMrqqS4uLiwfUWFRVJWVmZzK6qkkdramTT5s0xsWZDX3+/tHq9sqO5WVbX18vDCxdKeXm5zK+u1j63dzo6ZNfu3bKmoUEeXrhw8HVYXFwss6uqZGltrayur5ddu3dLX3+/9vlGA3/H1PjZ3tnSEtXHtKe3Vw4cPCjbmppkxcqV8mhNjVRWVg7+TFdWVsryujrZ1tQkJ9ratM8X4aHaCOhqBHQAABxAQAeA2EFABwAgOAT0yEZAD8zpM2fkmWeflZKSEsnKyrI8ZsMlJydLfn6+VD/0kDS//LL2tQRiR3OzlJeXS05OjiQmJga1XkNqaqpMnjxZltfVOR7U3+nokFavVynQMTZt3iwFBQXidruV6/N4PEHP62xXV8jzOtvVJYuXLAn6dZiamiqFhYWyur5eznV3O3o+TrW3K9ccjjB7rrvb9JgGGrh7entlaW2tZGdnB3VMExMTZdq0abJi5cqo+NDIue5uWdPQIIWFhUH/XLvdbsnPz5f1jY1Bf3DgRFub8vzwSCjnqTYCuhoBHQAABxDQASB2ENABAAgOAT2yEdCt7WxpkeLiYklNTR1RRFbJysqS5XV12tc2XKvXK5WVlZKZmRm2tQ6Nb5MnT5Ydzc2OrKWsrMx0Llbf99qePTJ33jy55ppr/K5pJAF9dlXViOY1IBfvAlBaWjriDzQMPx/FxcWORd8pU6Yo55Genh7y2CtWrhzx+9frhw5JWVmZJCcnh+V1XlBQ4HefOqxdt06mTJkiCQkJYVnn6NGjZXZVVcAfgEhPTw/bzxBCo9oI6GoEdAAAHEBAB4DYQUAHACA4BPTIRkBX27tvn9xxxx1hiZVmpkyZImvXrdO+1jcOH5bKykq5/PLLbVur4W//9m+luLhYtr/0kq1rGklAX7xkiWRkZAS8lnAH9LNdXcrvefvUKamsrJSUlJSwn49x48bJwkcekY7OTlvPh66AvnffPuX3nO3qkrnz5klaWlrYj2lmZqbMnTdP2k6e1P6zfeToUZk8ebJtP89ut1sKCwv93tGAgB45VBsBXY2ADgCAAwjoABA7COgAAASHgB7ZCOiXWrFyZVivOPfHySuBh1tdX29LRPQnISFB1jQ02LauoqIi032rvr68vDzoNThxBfqRo0clJyfH9vORk5Mjrx86ZNv5iKQr0E+0tUlubq7txzQrK0t2trRo+bl+6/hxuf/++x35UIzL5ZLrrrtOnnv+edP5mN0an4DuPNVGQFcjoAMA4AACOgDEDgI6AADBIaBHNgL6X5xqb5cJEyY4EpxUsc3J5wH/eWBA5s6bJ5/85Ce1rNflcslnPvMZ+Z9HH7VlfcFcgX7vvfeOaP52B/TldXW23gFhuLS0NNt+3iMloK9vbHT0wzHJycm2fjBB5VR7u2RlZTn+8+x2u+XhhQuVc+IK9Mih2gjoagR0AAAcQEAHgNhBQAcAIDgE9MhGQL8o2OiUmJgoBQUFUllZKY/W1MjTq1bJtqYmWV1fL4uXLJHZVVVSVFQU1PPEs7Ky5MjRo46s1yowq9bq8XhkypQpUlxcLLOrqmRpba2saWiQbU1NsnbdOlmxcqUsra2V0tJSycnJCepZy0tra8O+vkCvQF+8ZMmIg6GdAT2Q85OYmCiTJ0+WyspKWV5XJ2vXrZNtTU3y9KpVsmLlysHXYDCv66ysLNNbyYciEgL6ozU1ftefkJAgHo9HKioqZHld3eBrfHV9vaxYuVLmzJ0r06dPN72iWiUtLc2xD8eMNJ6PHz9epk+fLrOrqmTFypWyvrFR1jc2yvK6OpldVSXFxcWSm5srbrfb71iTJ0++5I4aBPTIodoI6GoEdAAAHEBAB4DYQUAHACA4BPTIRkAPPDolJCRIYWGhrF23Tnp6ewMef+++fVJZWWkakYbHNruvWK2oqPA7D7fbLdOmTQt6rYae3l5ZXV8vHo8noBAc7tdZIAH9wMGDAQVBl+vic609Ho8UFBRIUVHRYGgMdl6BBHR/8Xzy5MmyZetW6evvD3i/Z7u65NGamoA+0DFhwoQRnXMrugO6v3ju8XiCfq2f6+6WFStXBhTT7fpgwlDBxHPj5/vpVauCenzEibY2ebSmxu9jBbKzs32ei05AjxyqjYCuRkAHAMABBHQAiB0EdAAAgkNAj2zxHtADjU4ejyfkq8N7entlzty5fq/OTktLs+2Z6NuamvxG4ylTpsiBgwfDus/Ro0f73Wc41+nvFu7vnj0rN9xwg+Wcrr76apk1a5b8dssWudDXF5Z5WQX0vv5+KS4utgzbe/ftC2n/ff39srS21u+t4YuKisJ6PnQGdKtjnpOTI7t27w55DmsaGvzeGt7OWBxMPM/NzQ35dTQgIjtbWiz3mZ+fP/ghDwJ65FBtBHQ1AjoAAA4goANA7CCgAwAQHAJ6ZIv3gO7vCunU1NQRXWlspdXrlcmTJ1vut6CgIOxrPdvVZRmy3W63LF6yxJbjfLary+/z5bds3Rq2/fm7An15XZ3p36enp8u2piZbjoNVzC0oKDA9L+G+zf2O5mZJS0uzPB87W1rCtj9dAd3smLpcLpkzd25QV/H78/qhQ36v8F+7bp0tryt/7ycu18UP5mzavDms++3p7ZXy8nLTD+XMrqqSASGgRxLVRkBXI6ADAOAAAjoAxA4COgAAwSGgR7Z4DuiP/M//WK796quvlsYNG2zZ95l33pE777zTcv9PLl8e1n1aRWW32y1rGhpsPd6n2tstA35hYaEjax0QMQ2dpaWlPreeDjergK5y2WWXyS9WrLBlLs89/7z83d/9nWV8DldA0xXQVT796U/LI//zP7Yc06bt2+Wqq64y3fe3v/1t6Xz33bDuc3V9vd81Z2VlhXwHDSvbmpqUdzVISEiQ1w8dIqBHENVGQFcjoAMA4AACOgDEDgI6AADBIaBHtngN6Ntfesny9sPf+ta35Pfbttk6h6733pPy8nLTOXz961+Xffv3h2Vf73R0WN46vrKy0pHjvmXrVtM5JCYmhu3Z21YBXfWaT0xMDOsV8GaCCehOfKihsrLScg7humI5kgL6ozU1th5Tq7sbuFwuWV1fH7Z9+burhMt18db/dj9/fUAu3sZedSW6x+MxvdsBAd15qo2ArkZABwDAAQR0AIgdBHQAAIJDQI9s8RrQrW7dnpqaKqfa2x2bS35+vulcwvUs6ocXLjTdR3Z2dlhvZR3KsQ9XxLYK6MOvhnUiVBsCDehOzamvv98ywJaVlYVlP5ES0O2O54bx48fb/jM9ICIzZsywXO+3v/1tOXzkiCNrHhCRmscek0996lMBnw8CuvNUGwFdjYAOAIADCOgAEDsI6AAABMcI6Kfa2+VYa6ucOXOGgB5B4jGg+7tCNNzPCfbnRFubpKamms7nRFtbyPuwutp+fWOjo+u1uuV0aWlpWPZRVlYWUMD72Mc+JgseftixtQca0I1nR+ueU3Z2dlj2EQkBPZzhOpQ5hWPNAyJy5OhR02ePu1wXb5++d98+x9ZsCPRnj4Cuh2ojoKsR0AEAcAABHQBih10B/c8DA4M++vOf5aM//1n6P/pI+j/6SPr6+wEgLhnvg/0ffTT43jj0/VL3vwkIDAE9ssVbQP+wp0e+9a1vma535syZWuZVu2yZ6Zzuv//+kMbetXu36dijR4+Wvn7nrj4fkIu3nTYLf+F6DrrVFei6ouqABBbQ09LSbH0O+3An2tosQ2w4bv+tO6AnJCSE5YMogerp7ZXk5GRb31cfmDPHcs0PLVjg6Gvb8KfXX7e8Ap+ArpdqI6CrEdABAHAAAR0AYocdAV0Vzvv6++VCX5+cv3BBes+fl97z56WntxcA4oLxvtd7/rycv3BBLvT1DQb14SFd978L8I+AHtniLaBbPYM7LS3N8Zg8VE5Oji2R0eqKbyevdA5kreEKaoFcBfu5z31Ofvf73zu67kAC+sMLFzp+Pq677jrT+YTjKmbdAV3HB2OmTZtmOp+m7dtDHj8zM9N0/JycHMfXO5TVew4BXS/VRkBXI6ADAOAAAjoAxA67AvrQcH7+wgW5/PLL5fLLL5cxY8YAQHz7/++HhlavdzCkE9GjAwE9ssVbQL/11lsjKlwOtWjxYtO5hfI8bKto6/Tt2w1mz30PV/gLJKCH63bx4ToXLpdLJk6cKG0nTzo+L6vj9dKOHSGPrzOgZ2VlabmV+Zy5c237ubO6q0So7xfh4vF4COgRSLUR0NUI6AAAOICADgCxI9wBfWg8v9DXJz29vdL9wQcBfWIfAOLRoTfekPMXLkhffz8RPUoQ0CNbPAX05pdflpSUFOU6v/KVr8ix1lat8zt85IjpVaXFxcUjHtfqSthw3J57JMxusR6u50P7u4W72+2WI0ePOr5ufwH90ZoaLefD6orhbU1NIY+vM6CXlZVpOabrGxtN57Ri5cqQxi4vLzcde9KkSdL57rta1jzU//7yl37/Px0B3XmqjYCuRkAHAMABBHQAiB12BHTjyvOe3l45190t7549qz1QAUCk+uMf/yg9vb1yoa9P+j/6iIAeBQjokS2eAnpFRYXpOudXV2uf34CYh9+EhIQR315+4sSJyjG/9rWvaVvn9773PeWckpOTwzK+vyvQ//Vf/1XLuv0F9OaXX9Yyrx3NzaZzWl1fH/L4OgP6uhde0HJM/+/AAdM51S5bFtLY6enppmMvXrJEy3qH6+vvl9TUVMtzQ0B3nmojoKsR0AEAcAABHQBiRzgDuhF9jNu2d3/wgbx79qycam/XHqgAIFLt279fznV3S+/58z5Xoev+9wHmhgf006dPE9AjSDwF9EmTJinX+LGPfUxe/kNk/Hd67bJlpuciHLfSjhRf+9rXlGt0KqDf/8ADWtZtFdC/8pWvjPhDEqHau2+f6byeXL485PF1BfQrrrhCzrzzjpZjeqy11XReCx5+eMTjHnrjDfnrv/5r5bijRo2SNw4f1rJelXvuucfy55CA7jzVRkBXI6ADAOAAAnp02rd/v+Tl5UleXp6UlJQE/f2zZs0a/P59+/f7/N3q+nrJy8sLyye5Q13frFmztB/rkZ4XM1OnTpWHFiy45LgD4RDugP7Rn/8sF/r65MOeHul67z05feaMeN96y+cXC5///Ofl8OHDABCXvv71r/u8J+7avVvOdnXJBx9+KOcvXBh8Hrrufx9gzgjob586JW8eO0ZAjzDxEtDfOHxYEhMTlWu87rrrtM/P0PLKK6bnYmltrfb5hcvnP/95rQH9N7/9rZZ1WwX0wsJCbefj6Jtvms5r4SOPhDy+roD+/e9/X9sxfaejw3Re991334jH3bR5s+m42dnZ2tarYvXBDAK6HqqNgK5GQAcAwAEE9Og0/BZmbx47FvD3dnR2+nzvjuZmn79/aMECcblc8tCCBdrXl5eXp/1Yh3Je/MnJybEtpBsxX+cHIeA8OwL6+QsX5IMPP5TOd9+VtpMn5Y3Dh+XTn/60zy8Sz58/DwBxafgVoztbWqSjs/OSq9B1//sAcwT0yBYvAd3qGc+zZ8/WPj9D7/nzkpWVpZznHXfcoX1+4bBx0yb5+Mc/bmtAt3oGerj2MRJWAX3O3Lna5tXq9Zr/fFRVhTy+roBeXl6u7ZgOiNhyTKsfesh03JkzZ2pd73AX+vrkC1/4AgE9gqg2AroaAR0AAAcQ0KOTEWpzcnLE5XIFdaW28csZ43uHB/Q3jx2THc3NQUX5cOvo7JQdzc1Rd5W2cV5KSkpkR3OzUu2yZVJSUiIpKSmD/2G2YeNG2+ai84MQcF64A3r/Rx9J7/nzcq67W868845433pLDhw86HOFVFJSkvT29gJAXBoe0Hc0N8vpM2fkvfffl57eXgJ6FCCgR7Z4Cejl5eWma9zZ0qJ9fkN5PB7TDwfrnluo+vr7paCgwPRchCOoDoj1Fejf/va3ta3fKqCvXbdO27xavbEZ0JfX1Wk7pgNiT0C3+nDImoYGretV+bd/+zcCegRRbQR0NQI6AAAOIKBHp6FXaJeUlEhGRkbA35uTkyMlJSWSl5enDOgI/bwEEq07OjulpKREXC6XpKSkSEdnp7a5IHbYEdB7envl/XPnpP30aXnz2DHZs3fvJQG9p6cHAOLS8IDetH27nGpvl6733pMPe3rkQl+f9H/0kfZ/H2COgB7Z4iWg5+bmKtf3yU9+Uk60tWmf31A33XSTcq5paWlh/28aJ+3dt8/0PDgZ0H/yk59oOwZWAX3zb36jbV5nu7piMqDrvluc2bzKyspGPObYsWNNxz3X3a11vSqVlZUE9Aii2gjoagR0AAAcQECPTkMD+oaNG8XlCuwq5jePHRv8WgK6feclmGg9depUW0I3AT0+2RHQP+zpkffef1/ePnVKjhw9Krt27yagA8D/Nzyg/37bNjn59tvy7tmz8sGHHxLQowABPbLFS0B3u922BttwsrrCdO++fdrnF6jXDx2SNQ0NUlZWZhn9nA7o8x58UNsxsQrozS+/rG1esRrQdV7VPyD2BPTk5GTlmKNGjYrI/z9k9fgMArrzVBsBXY2ADgCAAwjo0Wn4M8JTUlKkpKTE7/fNmjVLUlJSZEDENKD7e3b26vr6wSvY8/LyZNasWX4jfEdnp9QuWyZTp04d/L6HFiywvE28Mbbqz4257WhullmzZg2OWVJSEtAHCVTzGTruSJ8fPpJobTyT3jgvVmMPPe4lJSXK+RlzN27Rn5GRMfg9ZmOvrq/3ORaBnFNEJrsCetd778nJt9+WNw4flldeffWSgP7hhx8CQFyaOHGizy9bt/7ud9J28iQBPYoQ0CNbPAT0E21tpuu76aabtM9vOKvbzW9/6SXt8xuq1euVLVu3yvK6OqmoqJCCggIZO3asJCQkBBTMdQT0Vb/6lbbjZRXQdX44IlYDus6r+gfEnoBu989OuB05epSAHkFUGwFdjYAOAIADCOjRaXhAnzVrlrhcLr+3zMvIyBiM0mYB3SwCd3R2DkZZFbOAv2//fp/nfQ9nFqmHrm/4nz+0YMHg7c9Vpk6danoMNmzcaDmfoVf1B3v19kiv+jbWonrme0dn5+C5UsnJyfE578YcVFTnJiMjI+hzishlZ0BvO3lSDr3xhrS88op8ioAOAPLhh+qAfqKtTTrffZeAHiWMgH6qvV2OtbYS0CNMPAT0Vq/5853T0tLE4/FElPT0dNP5bmtqcvTY9fX3y959+2R1fb3Mr66W4uJiyc3NlczMTMvXzUiFKwJaXcXv9DEcyiqgHz5yRNu8YjWgN23fru2YDkj4A/rxEydMx/zyl7+sda1mTp85YzpnArrzVBsBXY2ADgCAAwjo0Wl4QN+3f7+4XNbP0DK+x4i0wQZ0I/JmZGRI7bJlsqO5WXY0N0vtsmWDEVYVjo2/M67oNr7PuBpeNYcBsQ7oBtVcjDFVczGOk791GB8UcCqg1y5bZnr+jPM0/PgNne/Q0N3R2Tn498bfGd8zdNyOzs7BY2Vcua86N7qfy4bgOBHQd7a0yKc+9SmfgP7BBx8AQFwaHtC3bN1KQI8ywwP6mTNnCOgRJB4CetP27bbEXh0annvO1mN15OhReXjhQpk2bZqMHTvW9Nb3dnHiCvQ9e/dqey1aBfSTb7+tbV6xGtBbXnlF2zEdkPAH9AMHD5qO+c1vflPrWs30nj8vn/jEJ5RzJqA7T7UR0NUI6AAAOICAHp2GB/QBEcnJybG8TXdJSYlkZGQM/u9gA7oRVFVXuXd0dkpGRsYltyE3gnVOTo5yTsbfq64YH76+oX9ujKmaizGm6pboxpqtrqweemW7UwHd7PuM53GZjWdEcNVa/c3FWKfZrdqN77e6mh+Rh4AOAM4ioEc/Anpki4eA/vzatY5GYDv98umnw358Dhw8KJWVlZKVleXIGtxut+lznJ0I6EeOHtX2WrQK6Ge7urTNK1YDus7b4g9I+AP6tqYm0zFzc3O1rtVKamqqcs4EdOepNgK6GgEdAAAHENCjkyqgG1ccmz1XPCUlRWqXLRv838EGdONZ2mZzMmLv0PHePHZMOdZQRsgd/ufD1zf0z10u69vVT5069ZIxjbkM/RCBivFhAH/ztjov4fo+Yx1WazXOY7BzSUlJMf1gg79zgMilK6B3d3cDQFwioEc/Anpki4eA/tQvfuFIGHbC0trasB2X9Y2N4vF4HJm32+2W3NxcWV5XJ+90dJjeYt2JgN5++rS21yIBnYDuco08oBuPwlP5zne+o3WtVq688krlnAnozlNtBHQ1AjoAAA4goEcnVUDv6OwUl0sdTI24PTSuBxvQH1qwQPn1Q/e/o7n5koCfl5cnGRkZpmH/zWPHZEdz8yWRePj6/P25aq6qYzD0QwT+vl93QF9dX+/3FuojDegPLVhgei6DOdaILLoC+rlz5wAgLhHQox8BPbLFQ0C3CmzRZn51dcjHY2dLi4wdO9bWeSYmJorH45Hy8nJZ09Ag73R0+MzB7oBu9Qx0na9FAjoB3eUaeUDfsnWr6ZiRHKPT09Ojbs6xSrUR0NUI6AAAOICAHp1UAX1ALl6xrLrCeurUqZfcijvYgD4gF4NuRkaG5OTkDD4/3N9cOzo75aEFCyQlJUWmTp0qq+vrB5/DbkW1PuPP/QVqVUD39wGAQI+BHd/n71btQ8cfznheeyhzMT78MJzZOUDkIqADgLMI6NGPgAnZ9c8AACAASURBVB7Z4j2gZ2VlSVFRUdRYu27diI9DX3+/zK6qCvm55qmpqTJ27FjJzc2VoqIiqayslMVLlsjadetkZ0tLQK8ZnVeg63wtEtAJ6KEE9Jd27DAd89prr9W6VivGHQgJ6PqpNgK6GgEdAAAHENCjk1nctLqN+vArmUcS0A379u+X1fX18tCCBZKXlyd5eXl+r5Q2xq5dtkxmzZoleXl5MnXqVNOgHU8BfdasWaZzW11fLxs2bjSd90ivQO/o7Bz8EITZBxoI6NFHV0B///33ASAuTZgwgYAe5QjokS0eArrVM9B//OMfa5+fE851dwd9u/a0tDSZMmWKPLxwoaxvbJQDBw/Kue7usMyHgE5AJ6AHP97/HThgOubVV1+tda1WPvvZzxLQI4RqI6CrEdABAHAAAT06WV0dnJKSIiUlJYP/u3bZMklJSbnkFumhBPThOjo7paSkRHJyciyf1z3cm8eOSU5Ojs98DeEO6MYz4gMJ/YFeEW52XoL9PuMTz8OP3dSpU/2ONZKAbjznnVu4xx5dAf29994DgLhEQI9+BPTIFg8B/Xe//73p+m644Qbt87Pb8RMn5Ec/+lFA0Xz8+PFSWVkpTdu32zons4CenJwclvEJ6MEhoNsj3AG91es1HTMnJ0frWkdyHAjozlNtBHQ1AjoAAA4goEcnq4BeUlLiE8zNAnUwAX3f/v3icrlk1qxZlvNyuVyXxHuXyyUbNm70u5bhYTvcAd3Yj+pYDDd16lTHArpxjIbfYn/Dxo3K8zOcEd+DmYtxxbvVuMadCwjo0YWADgDOIqBHPwJ6ZIuHgL77tddM1/fNb35T+/zsNm3aNL/hPDMzU9Y0NDg2J65AJ6AT0IMf773335e/+qu/Uo552WWXRWTwPH7iBAE9gqg2AroaAR0AAAcQ0KOTVUA3YrfxrHGzCBvsFegpKSnKK9kNHZ2dl8zJ2L9VhDVC8fD9hTugD8hfYrPVM9iN9TsR0Pft3y8pKSnK82CsweqKeSO+BxvQjXP/5rFjpmMbHyIgoEcXXQG9q6sLAOISAT36EdAjWzwE9CNHj5qu78tf/rL2+dlpy9atfuP5/Opq6evvd3ReBHQCOgF9ZGO63W7TcU+1t2tdr8rOlhYCegRRbQR0NQI6AAAOIKBHJ6uAPiAXQ3FeXp7MmjVLMjIylF8TbEAfeqX08PDa0dk5ON7wK6mHXs09PL7v279/MGrXLlvm83d2BHRjDSkpKcowbdzu3ojadgX0N48dG7wK3OVSX9lv3EY+JSXlkuD/5rFjg2scSUAvKSkRl8ulvOX+vv37B88ZAT366AroZ8+eBYC4RECPfgT0yBYPAd0qDobrluGRqK+/X7Kzs03X7na7ZcXKlVrmRkAnoBPQRzbmpEmTTMdt3LBB63pVHl64kIAeQVQbAV2NgA4AgAMI6NHJX0A34mpGRobpbddH8gx0I7wa8TUvL29wHLPY29HZKTk5OT5BNi8vz+fPVCHXjoA+fA0pKSmD8zGieUpKymBoH2lANz7AoGLsx2B2S3njOeXDj/fQ45aSkjIYu1UhfOgxH/rMsaF/N/ScDN+fQffrHYEjoAOAswjo0Y+AHtniIaAPiMjXvvY10zXu2r1b+/x0nNtwhNGRIqAT0AnoIxtz+vTppuMuWrxY63pVbr31VgJ6BFFtBHQ1AjoAAA4goEcnfwHdeH61y2V+m+6RBPQBuRinh0dgIwSb7aujs9MnXA8NwKor0wfEvoA+IBev7h4ai4evwTgG/p4/bnZe/DHCt7/xOzo7fa4GH/r9JSUl0tHZObjPnJycS67+H/7hhqF/t2//fp8Yb8jIyBg8vsZxzMvLC/rDBNBDV0B/9913ASAuXXPNNQT0KEdAj2zxEtDNgq3L5dJ2FbbdCgsLTdecnZ3t+G3bh5o8eTIBnYBOQB+BxUuWmI5bWlqqdb0qo0ePJqBHENVGQFcjoAMA4AACenQywqm/Z3lbBdp9+/fLjubmS+K1MbbV87GHjm81B7N5Bzq+auxAvteI4P7mYxwDs+ePBxvQh67PjL+5+xtXdUyMdVj9ndmz641jZTa3UOYN5+kK6J2dnQAQlwjo0Y+AHtniJaAvePhh0zXefffd2ucXbp3vvitf/OIXTddc99RTWuen+qCxyxW+W+oT0INDQLeHHQF91+7dpuOOHj1a63qHa/V6Lf99IaA7T7UR0NUI6AAAOICAjngSaPA3rtwO5sMBQCQgoAOAswjo0Y+AHtniJaBv2brVdI2x+EilnS0tputNSEiQc93dWueXnJxsW1AdEAJ6sAjo9rAjoJ8+c0Y+97nPmY79wosval3zUA/MmUNAjzCqjYCuRkAHAMABBHTEk5SUFMnIyDC9GntAfJ9jrnu+QLAI6ADgLAJ69COgR7Z4CehWgdDlcsmBgwe1z3FARNY0NEh6erpSMKF/fWNjxEarc93dpnMjoOuZFwHdHnYE9AERGT9+vG1jh1N6ejoBPcKoNgK6GgEdAAAHENART2qXLROXyyVTp05V3pJ8dX394PPdeeY3opGugN7R0QEAcYmAHv0I6JEtXgL6gIh8//vfN11neXm59vkNiMgtt9xiOse77ror4HGeXL7cdJyioiKta3xs0SLTuXELdz3zIqDbw67IvbS21nTs0aNHS19/v9Z1D4jItqYmy39bCOh6qDYCuhoBHQAABxDQEW9KSkoG/4MoJydH8vLyJC8vbzCcu1wuKSkp0T5PYCR0BfR33nkHAOISAT36EdAjWzwFdKvoNHbsWDnR1qZ1fsdaW+Wyyy4znWPjhg0Bj2UVaisqKrSu0+z55+EKqgNCQA8WAd0edgX0c93dkpiYaDr+ipUrta57QESmTZtGQI9Aqo2ArkZABwDAAQR0xKMNGzdKRkbGJf+BlJGRIbXLlmmfHzBSBHQAcBYBPfoR0CNbPAX0nt5e02dvu1wuWVpbq3V+j9bUmM4tMzMzqLFqHnvMdKy7775b2xp/u2WLfOxjHzOdG1eg65kXAd0edgX0ARG57bbbTMe/+uqr5Vhrq7Z1r66v9/nvWQJ65FBtBHQ1AjoAAA4goCOevXnsmOxobpYdzc3KW7oD0UZXQD9z5gwAxKV/+Zd/IaBHOQJ6ZIungD4gIj/72c9M1/rP//zPsrOlRcu83jh8WL761a+azi3Yx1+trq83HeuWW27RssbuDz6QH/7wh5avNwK6nnkR0O1hZ0B/4cUXLX+W5sydq2XN3rfektzcXL/xnICuh2ojoKsR0AEAcAABHQBih66Afvr0aQCISwT06EdAj2zxFtAPHDxoud6CggIt86qsrDSdU1pamvT09gY1ntXzh3NycrSscfGSJX6DGrdw1zMvAro97AzoAyIyduxY030kJyfLqfZ2x9ds9V5GQNdPtRHQ1QjoAAA4gIAOALGDgA4AziKgRz8CemSLt4A+ICL5+fmWa3561SpH57OjuVncbndYA+ap9nbLNR45etTRNR44eNDymc0EdAL6SMVzQK9/5hn5xCc+Ybqf7373u/LHP/3JsfXWPfWUpKWlEdAjmGojoKsR0AEAcAABHQBih46APmrUKGlvbweAuERAj37DA/rp06cJ6BEkHgP6ibY2y5jrdrtlTUODI3M51d4uo0ePNp1LamrqiMNqdna26bjl5eWOHe9du3cHHNXS0tLCsk8CenAI6PawO6APiEhJSYnlz9SPfvQjaT992va1rvrVryQ9PT3geE5A10O1EdDVCOgAADiAgA4AsUNXQD916hQAxCUCevQzAvrbp07Jm8eOEdAjTDwG9AERWfjII35D7tLaWlvn0LR9u/zrv/6r6Rz++q//WpY9+eSIx7//gQdMx/7EJz4hixYvtv04P7l8uVxxxRUBB7WEhAR5p6Mj5P0S0INDQLeHEwH9VHu7JCcnW/5cTZ8+Xfr6+21b547mZtMPJSUmJpr+HQHdeaqNgK5GQAcAwAEEdACIHQR0AHAWAT36EdAjW7wG9L7+fhk/frzl2t1ut8yuqrIlPO3dt8/vVdmFhYUh7ePI0aN+17etqcmW43u2q0umT59uemt6q7WH4/byBPTgzxcBPfycCOgDIvJoTY3lz7oRq1u93rCvcfGSJZZ39FjT0GB6ZToB3XmqjYCuRkAHAMABBHQAiB26Avrbb78NAHHp6quvJqBHOQJ6ZIvXgD4gIq8fOhTQrcWzs7PDFuLOdXdLWVmZ5TPPXS6XjB49OixBtaioyHI/ycnJsmv37rAd077+flm8ZInlFbFlZWWyeMkS07/fsnVryPMgoAeHgG4PpwJ6X3+/FBQU+H0vS05OlqdXrQrLPk+0tcnkyZMt91dZWSkDIgT0CKLaCOhqBHQAABxAQAeA2EFABwBnEdCjHwE9slnFJyPkpqenR7ydLS0jWn+gEd3tdktxcbHsaG4e0X5OtbfL/OrqgPaVlpYmrx86FJbze7ary/IZ64b8/PwRX43e198vW7ZuleLiYklNTbXcz6M1NTIgIk+vWmX6NdOmTQt53QT04F8nBPTwcyqgD0jgEd3lcsn48eNleV2dnOvuDno/rx86JBUVFX5vG5+fnz/4PQT0yKHazAJ67/nz2uerEwEdAAAHENABIHboCugnT54EgLhEQI9+BPTI5u8K9Gixdt26ER+DQCO6YfTo0VJRUSFbtm6VAwcPKp/Zfa67W3Y0N8vDCxdKfn6+3yvODeGM54b1jY0B79/j8cjyujrZtHmzvH7okPT09l6yriNHj8radeuksrJS8vPz/YY0l+viBxBWrFw5OM7OlhbLr19aWyutXq/09ffLtqYmmV1VJQUFBQGvmYAeHAK6PczmZUdAH5CLET03Nzfg97KEhASZNm2arFi5UrY1NUmr1+vzM9/X3y+tXq/saG6W5XV1MmHChIDGzcrK8onzBPTIodpUAf39c+cI6LonAABAPCCgA0Ds0BXQ29raACAuEdCjnxHQT7W3y7HWVjlz5gwBPYIQ0C8KNqIP53a7JT093e8V2FZGjx4d9nhuWNPQEHBEHy4tLS2kY5OcnHzJ+enr7w/6WAUTWwnowSGg28NsXnYF9AG5+CGXYCK62c/sSN/L8vPz5VR7u8+czAL6lClTtJ6feKTauIW7GgEdAAAHENABIHYQ0O0R6C9krr32Wrnjjjvkt7/9rfY5B2Pt2rUBrS8pKUmuvfZaqa6ulj/84Q/a542/MM6R7nnEIwJ69COgRzYC+l+0vPKK/Nd//Zd8/OMfd3z+P/7xj+W1PXtsPdePP/FESCE8WJ/97GelrKxM9uzdq5zP9OnTgxqPgG4fAro9zOZlZ0AfEJGu996ThxculC984QuO/bx/6UtfksefeEL6+vt95tLT2yujRo1Sfs+tt96q9fzEI9VGQFcjoAMA4AACOgDEDl0B/cSJEzFtJL+kKS0t1T7vQD3//PNBry8pKUkef/xx7XPHRcZ50T2PeERAj34E9MhGQL/Ups2bJTMz05F5JyYmytLaWsfO9/Nr18p3vvMd29d10003SeOGDZZz+e2WLTJu3LiAxySg24eAbg+zedkd0A3bmprk5ptvtv3nvaioSHa2tCjncPyE+X/rTZ8+Xev5iUeqjVu4qxHQAQBwAAEdAGIHAd0exlqtvubll1+Wxx9/XK699trBr7/33nu1zz0QRkC/9tprLb/uN7/5jVRXV8vll18+uMbnn39e+/wBnQjo0Y+AHtkI6Go9vb1SWVkZ0i3ZraSlpcnsqqpLbnXshL7+fpldVSWJiYlhX9eECRNkdX19wHPZtHlzwLeWJ6Dbh4BuD7N5ORXQDUtra2Xs2LFh/Vl3u92Sm5vr9+f99UOHTMeoqKjQen7ikWojoKsR0AEAcAABHQBih66Afvz48ZhmrDXQr7/11lvF5bp4lbbuuQfiueeeE5frYkAP5Ov3798vX/rSl8Tlcsl3v/td7fMHdBo/frzPL1sJ6NGHgB7Z9u7bJ7OrqqJeq9dry/Hp6++XLVu3SnFxccgxPSEhQTwejyytrZWe3l7t5/5cd7csr6u75H12JNH80ZoaOdHWNqJ5vH7okJSXl5se38TERMnPz5cVK1cGPObadetMXys6j/m2pqaInNfZri7TeW1ragp5/BUrVyrHfrSmJuSxrd7DdH4oYUDE1mM60mNVVlYW0qMcjJ/3QD/8s62pydYPZyA4qo2ArkZABwDAAQR0AIgdBHR7BBvQjx8/LklJSeJyueS5557TPn9/gg3ox48fl9/85jcjOi5ArCGgRz8COmKFEdNnV1VJUVGR5Ofny/jx4yU9Pd3nKuq0tDTJzMwUj8cj+fn5Mr+6Wna2tERENDdzoq1N1jQ0SHl5uUyYMEHS09MlOTnZJ2JnZWWJx+ORoqIiqaiokKW1tSOO5io9vb1y5OhR2dbUJE+vWiVbtm7VcoU+EOv6+vtl0+bNMruqSoqLiyU/P1+ys7N9wnp6erpMmDBBCgsLB3/ejxw9GvS+Fi9ZYhrQg7lbBcJDtRHQ1QjoAAA4gIAOALFDV0B/6623Ypqx1mC+Z9KkSeJyuaShoUH7/P1paGgQl8slkyZNsv24ALGGgB79hgf006dPE9ABAIgDP/3pT00D+o7mZu3zizeqjYCuRkAHAMABBHQAiB26ArrX641pxlqD+R4joK9YsWLwz4aGaq/XKytWrJD8/PzBq9VV47z00ktSWFjo89zxyy+/XAoLC+Wll14Ky/qGzyvY47J3797BP6uoqBh8ZqDX65UHH3xw8FiYjb948eLBrzGMGzdObr/99oDXuHfvXqmoqJBx48YNjpGUlCT5+fmyePHigNekmsukSZMCHsNsLRUVFT7HSUV1ro01NDQ0BHQuhv/58HPb0NDg85oLZn5WazT2sWnTJvEOef37m3csIKBHPyOgv33qlLx57BgBHQCAOHHNNdeYPpqBO0w4T7UR0NUI6AAAOICADgCxg4Buj2AD+t69ewe/xwiKXq9vzFy8ePElv6gZPo4Ro60EE4fNjCSgr1ixYjDwquZcUVEhhYWFlwTWoV+7adMmn1iskpSU5HeNDQ0NPkFYZdKkSZaBeNOmTT7xXWXcuHGmY+zdu9fv9yclJfm8HoZSvR6GKywsNJ1/IAH99ttvH/H8Aj1GxmuSgE5AjyYEdAAA4s9bx4/LqFGjlP9/Njs7W/v84pFqI6CrEdABAHAAAR0AYoeugN7a2hrTjLUG+vW33HKLuFwuGTNmjM+fr1mzZjDEJiUlSVJSkixatEi2b99+yRgzZ84c3O8tt9wiGzduHPy7jRs3ysyZMwej8aJFi0JanzGvSZMmBfT1e/bsGQypt9xyi3LeRkAdN26crFixQvbs2ePzddu3bx+c/5gxY2TRokU+X7NmzRrJz88fPAZma9y4caNPJF+xYoXPPoYeJ7P17dmzx3Que/bskRUrVvisZ/hahq7bOKdDv8a404Dx98O/f+j+8/Pzfc719u3bZd68eYN/P3PmzKBeo8a5HRrJVfMzzue4ceP8HqOkpCSZOXPmJa9J43VvHEeXyyVr1qzR/vNrNwJ69COgAwAQfzZt3mz6gdApU6Zon188Um0EdDUCOgAADiCgA0Ds0BXQjx07FtOMtVp9zYYNG2TRokU+t7besGGDz9c8++yzPiFz+N+rvu7ZZ5+13KcR4vfs2TPi9Rn7mzRpkt+vmzdv3mAcHTNmzCX7HRr+jdisGmt4kDbb56JFi3zC8/C/N+Zyyy23+D1ORog3m8v1119vORcjEM+cOdN0Hr/4xS9Mv//6668Xl8sl8+bNU65x3LhxlmswjkMwr9GhryXV+TIMDeSqNRhrt3rdDt+fv9dvrPjGN75BQI9yBHQAAOLPD3/4Q9OAvvCRR7TPLx6pNgK6GgEdAAAHbN/xB5/YAgCIHaF8KIqAfmmcDNSYMWOUkXFoXFSFXIMRWlWhdjgjWA+PssEYHj0DMWnSJGWMHRrQt2/frtzf0BgcSPg3AvdIwvPwr73++utHPBcjMqsidiAfsti+fbvygwrGMfN3vo2IrYrSgQR0fzH7tttuM52HEdcDCeJDXwMEdAJ6NCCgAwAQPvOrq6WoqEhp77592uc3ICJHjh4Vt9tt+t86J9ratM8xHqk2AroaAR0AAAcQ0AEgdjkV0N98882YFkhQnjhxotxyyy3y1FNPmY7zzDPPDH79a6+9pvya1157bTDomn2N6usnTpw44vUNnZeZpKQkmThxopSUlEhjY6PpWDNmzBiM2v6+5pZbbglofk899ZRyjcYHDR577LGAxpk4caJcf/31Pn9WUlIiLpdLZsyYEdAYxtc/88wzI5rLjBkzLtlXY2Pj4Acv/J2nGTNmXLLvoa9Rs3Prb+yh52X4/IwxrM6p6jWpOk6xiIAe/QjoAACEz+2332763xR33XWX9vkNiEh5ebnpHPPz87XPL16pNgK6GgEdAAAHDL+FOwAgdjh1C/ejR4/GNGOtoY5TX18/GCL9fc3EiRMdm99I9mnGiLAlJSWmXzNx4kRxuVxSV1cX0Ji7d+9WrtH4s927d494vsZc6uvrg1rfjBkzfP68sbFx8Cpt40MGwczj5ptvHnxt1NTUBL0ms9dAMOfWbG1z5871e05DPa7RjIAe/QjoAACEz+IlS0zj9OjRo7XP71R7uyQnJ5vO8dGaGu1zjFeqjYCuRkAHAMABr+x6TR5fuhwAEINe2fXaiP99IKD/RbgDulXMNL5mJFRzDuRr7QjowyPsUCOJq1ZrDGW+xlyCpVrf7t275eabbx4M6WPGjJHrr79e5s6dG1BQr6urk3Hjxg3uw7jiv66uzm9QtzOgB3JOw3GOoxUBPfoR0AEACJ9Wr9fy/0evXbdO29z6+vvF4/GYzs3tdnP7do1UGwFdjYAOAAAAAJoEE9CPHDkS04y1hjrO0Jhp9jV1dXUjDui7du26ZM5mgp1XoO655x5xuVxyzz33mH7N0LgayjkIx3kZO3bsiI719OnTLcddv3691NTUyPTp0wf3MWbMGKmpqfE7p127dkl9fb3cc8898p3vfGcwyN98883y+9//PqjXaDDn1uzcBXJOw3GOoxUBPfoR0AEACK8f/OAHpv8/esKECXL4yBEt87r33nst/z9+WVmZ9mMXz1QbAV2NgA4AAAAAmgQT0A8fPhzTjLWGOs7q1av/8kujEL4m3MK5z6Gx1exrJkyYIC6XS5YvXx7QmK+++qryHBh/9uqrrwY0zosvviirV6/2+XpjLqtXr7b1GP/ud/+PvTsPjuK8Ez4+tSGJt8oBa2Ov8SHst/BubQXbZcfEyRpMsrvZBXyVaytV4CWbtbNOHOKtrVp8gMmundiJDQaMsY3B5rIBIQ6DuIQtbkmggxsdIIQukJAQGt23BPq9fyRP5+lW90zPSJpmZr5T9SljzUzP0z0zPSp95+nea/wh8Zlnngn5/p9++qkMHz5chg8fLtu2bet3vdNrNJTn1um5+93vfhfyuCO1Xa8HDz/8MAE9yhHQAQAYXBs3bQoYql9++eWIj2ldkCN93XTTTXKlrs7zbRfP7C4EdHsEdAAAAADwSCgBvaioKKapdR3ocpKSkoyY6XSbPXv2iM/nk3vvvdfVMvfs2SPjx4+Xxx57bEjH5dbLL79s/FEs2G1eeOEFV8tcsGCB7fjUzO5PPvnE1XKGDx8uPp9PcnJyjJ+pqO12GS+//LKMHz/edPutW7fK+PHjXa2PGvPWrVuNn73wwgsyfvx408/sfPLJJ+Lz+Wyfa6fXaCjPrdNzt3XrVmMGvZttlJOTY4wnKSlpwK+p6x0BPfoR0AEAGFxt7e0ybdq0gMH69TfeiMhYGpua5Hdvvim33HJLwPHMX7DA8+0W7+wuBHR7BHQAAAAA8AgB/c8iGdCLiopk1KhRruNjqDF6IONyw01AV0F2+PDhppjtRM1m/t3vfmf7WG7GrSK8NT47xXk7OTk5thFefenBzfqoddEDvIr4gbaZ/jzZfbliKAO6/ppcsGCB6+UQ0Ano0YKADgDA4CsrL5cbb7wx6Ez0js7OIRvDlbo6mTRpUsAxqN+ve3p7Pd9m8c7uQkC3R0AHAAAAAI+4Dejf+ta35OzZszFNretAl7N27VojZga6nYq6iYmJsnv3bsfbpaSkGOE20O0Ga1xu6BE20O1USJ48ebJkZ2c73k7F5eHDh/e73e7du42g/cILLzguIzs727jd2rVr+12fmJjoasyTJ092fCy1PoGW4TQOtf3t1tFu29o9T06v0VCe20DPnbpu+PDhkpKSEvS1q9ht71hDQI9+BHQAAIbGp8uWBY3X99xzj+z68stBfdyOzk5ZvWaN3HnnnUEff+TIkXLm7FnPtxXsLwR0ewR0AAAAAPBIKAH9zJkzMU2t60CXo8fMYLdVQXb48OHy0ksvSUpKinFdSkqKvPTSS38+3OD8+REbVzBqXC+99FLA26WlpRkxOTExUebPny9ZWVnG9UuXLjW2gc/nk6VLl9ouZ/78+cZtxo8fb7pdWlqazJ8/33icX/7ylwHXX1+GGktWVpYsXbrUOPT6vffeaxqn/pyox5k8ebKsXbvWuC4rK0vmz59vhPrExMR+9586darxfM+fP1/S0tJMy1bXOz3fTq/RUJ7bYM+d2gZOr0l9HdS/9e0Qqwjo0Y+ADgDA0Hlv4cKgEVv9nv3xkiVSXVMT9mNlZGbK888/H3TmO/H8+mR3IaDbI6ADAAAAgEcI6MHjZKhCiZlZWVnGjOdABhrPQx1XMG4D+pkzf4yuKso6GT58uGM8V377298G3U5Tp04NuIylS5caATzQH/Xs4nkoy0hMTDSF51Cfb6cvAUQioGdlZZm+1BBo/dTtCOgE9GhAQAcAYGi5jejKPffcI1OnTpVZs2bJm2+9JStXrZItKSmy/8AB2X/ggGxJSZFPly2T1994Q55//nl5+umn5Z577gnpMYjn1x+7CwHdHgEdAAAAADwSSkAvLCyMaWpdB7qcNWvWiM/nk3Hj5lyRcAAAIABJREFUxoV0n8mTJxuzl1WknDp1qqSlpQ3K+oUzLiczZswQn88nM2bMcH2fefPmyeTJk03xecyYMTJjxgw5fPiwq2WkpaXJL3/5SxkzZowpvk+ePFnWrFnjahmHDx+WGTNmyLhx40x/XBs3bpzMmzfP9TimTp1qer7UOObNmxd0febNm9fv8ceMGSO//OUvZcuWLSG/RkN5bt0+d3bP17hx4+SNN94w1k+tg9ttH82+973vEdCjHAEdAICht3rNGrnppptCitxD5e677yaeX4fsLgR0ewR0AAAAAPBIKAG9oKAAAAwqrns9jkggoEc/AjoAAJGReeiQ/OxnP/MsnI8aNUr+7//+T86XlHi+LdCf3YWAbo+ADgBABNTU1srpvAIAQAyqqa0N+/OBgA5AUe/3Q4cOBb3txx9/bMyc93rckUBAj34EdAAAImv1mjXywAMPRDSeT5o0SYrPn/d83eHM7kJAt0dABwAgAtIzD8sf3pkPAIhB6ZmHw/58CCWg5+fnA4hhU6ZMEZ/PJ1OmTAl4uy+//NKYff766697Pu5IIKBHPwI6AADe2L1njzzxxBNDFs2HDRsmTz/9tGzfscPzdUVwdhcCuj0COgAAEUBAB4DYFamAnpeXByCG7dq1ywjjkyZNks8//9x0/aZNm+R//ud/jNuMGTPG8zFHCgE9+hHQAQDwVll5uaxctUqeffZZueeeewYUzUeOHClTp06VT5ctkyt1dZ6vG9yzuxDQ7RHQAQCIAAI6AMQuAjqAwbJp0yYZM2ZM0D9aPvLII5KRkeH5eCOFgB79COgAAFxfqmtqZOOmTbJy1Sp5+5135PU33pBf/epX8uyzz8qzzz4rzz//vLz+xhvy3sKFsnLVKtm9Z49kZWfLxcpKz8eO8NldCOj2COgAAESANaAvX7Fatu/8EgAQhT5fk+xJQD99+jSAODF37lx55JFHTNE4MTFRJk6cKHPnzvV8fJE2duxYAnqUI6ADAAB4z+5CQLdHQAcAIAJyjx4ftNgCAPDW6bwC0z599579YS+LgA4AwRHQox8BHQAAwHt2FwK6PQI6AAARQEAHgNjhVUA/deoUAMQlAnr0I6ADAAB4z+5CQLdHQAcAIAII6AAQO7wK6CdPngSAuERAj34EdAAAAO/ZXQjo9gjoAABEAAEdAGIHAR0AIouAHv0I6AAAAN6zuxDQ7RHQAQCIAAI6AMQOrwL6iRMnACAuEdCjX1d3t7S0tkp1TY2UlZdLbW2ttLa2Sk9PjzhdvB4zAABALHG69Pb2Snt7u/j9fqmsqpLqmhppam6Wjs5Oz8fsJQI6AAARQEAHgNjhVUA/fvw4AMSlhx56iIAe5Tq7uqSpuVmqa2qk4sIFqaurk7a2NgI6AABAhDhdrl69Kh0dHdLY2CiXqqvlcm2tNDU3S3tHh+dj9hIBHQCACCCgA0DsIKADQGQR0KNfOAFdXbweOwAAQDQLdlEBvaGhgYCuIaADABABBHQAiB0EdACILAJ69BtIQOfChQsXLly4cOEydBcCuj0COgAAEUBAB4DY4VVAP3bsGADEJQJ69COgc+HChQsXLly4XJ+X3t5eI6BXXbokNZcvE9CFgA4AQEQQ0AEgdngV0I8ePQoAcYmAHv30gH7h4kUCOhcuXLhw4cKFy3Vy6e3tlfb2dqmvryegawjoAABEAAEdAGIHAR0AIouAHv06u7qkuaVFai5fJqBz4cKFCxcuXLhcRxcCuj0COgAAEUBAB4DY4VVAP3LkCADEJQJ69Ovq7u4X0FtbWwnoXLhw4cKFCxcuHl96e3ulra2NgG5BQAcAIAII6AAQO7wK6Lm5uQAQl7773e8S0KOcNaD7/X5moHPhwoULFy5cuFwHF/0c6Jeqqwnof0JABwAgAgjoABA7COgAEFkE9OinAvrl2lqpuHDBOIR7d3e39PX1Obp27RoGwdWrV2NWb28vhpjXzzGuT16/LuH8Po3V963Xn6XRLtDvWz09PdLe3i4NDQ1SdemSVNfUENCFgA4AQEQQ0AEgdngV0HNycgAgLhHQo58K6NU1NVJeUSHV1dVSV1cnTU1N0tbW5qi1tTXg9U73GaiWlhZpaWmR5ubmoJqammx/1tTUJI2NjY7U9Q0NDf3+P5j6+nrX/H6/oa6uzrUrV64EVVtba+vy5ctB1dTUhKy6urrf/1+6dMm1qqqqkG4fjqqqKsNQP1Yo6zmQMVm3u9Nz4+Z2brh5/QwVp9e0W0MxpmDbaTC2eSjPpbreq9f2QFRWVsrFixelsrJSKisrB7y8QIbifezmfaqeG7v95WC/H53eB24+P9x8DumfX0oon39uPk/V56+V0+e23Wd+oN8HdOp3i5aWlkH5XSWU35GC3b65uVnq6+vl8p+OFFRdUyONTU0EdK8HAABAPCCgA0Ds8CKg33jjjZKdnQ0AcYmAHv06u7qkqblZqmtqpLSsTMorKuTixYty6dKlQY8+TkKJMSquVFZWyoULF0JWUVEh5eXlhrKyMhP9ZyUlJca/S0tLpaSkRM6fPx9QcXGxFBcXy7lz5/opKirq5+zZs3L27Fk5c+ZMP4WFhSYFBQWG/Px8W3l5eYbTp0+bnDp1ytHJkyfl5MmTcuLECVvHjx/v59ixYwa7nx05csSV3Nxc17e1u28ocnJybH8e6uMePXrUlr7+oVDbTt++Tttf/3mg5/TUqVOm5976ejh9+rTp9WLH+vrSX4NO9Nes3es6XOq9Eq5Ay7a+1wKNPdj70c371PpedXrPumF9zt28dwNxeo06veZ14b4v1XszOzvb8y8GOrHuLwKti3V/Yd0vOr3/7X5u977XqX13oPe/0/vd7nXp9F62vies7y+7zzfrZ6D6fCwuLnb8DC0pKTGUlpb2+4y2fk6r/y8vL5eKioqwfi/Qf69w+vKG0xcj3BiM36EqKyul4sIFKa+okEvV1dLQ2Cht7e2e/w7pJQI6AAARQEAHgNhBQAeAyCKgR7+Ozk5pam6Wi5WVcraoSPILCuR0Xp6czsuTvPx849+6U6dPm5w8derP/vTHfJ1t0DlxwuAUZ/RYqYKFHjTU6zArK6ufw4cPy+HDh+XQoUNy6NAhyczMNGRkZEhGRoakp6dLenq6HDx40OTAgQOyf/9+2bdvn8nevXtl7969smfPHtmzZ4/s3r3bJC0tTdLS0uSrr76SL7/80rBr1y7ZtWuXpKamys6dOw07duyQHTt2yPbt22X79u2ybds22bZtm2zdulW2bt0qKSkpkpKSIlu2bDFs3rxZNm/eLF988YVh06ZNsmnTJtm4caNs3LhRNmzYYLJ+/XpZv369JCcny7p16/pJSkqSpKQkWbt2raxdu1bWrFnTz+rVq2X16tXy+eef2/rss89MVq1a5crKlSsNK1asMNGvs7Le13qd8tlnn9mOTx/76tWrjXXU11ltD7V91PZKTk6W5ORkY7vqNmzYYDwPinp+1POlnkPdli1bjOdbPf/q9bBt2zbjNaJeM8rOnTslNTVVUlNTjdfZrl275KuvvjJeh+rf6vWpXq979uyRvXv3ml7j+/fvNxw4cMCg3hvp6enG+0eXmZlpvNfUey8rK8v0eeEUI92yfnkh2JcS7PYn1n2Ivh/R9yVuPv/0fY3TfkbtY/T9jNqm+rZW+xvrPsa6r1H7F/35ddrHWF8r1v1MoH2N/trU9zPW17Z6vQfbz6j3kJWb/YvTvsXuva/vP5YvX97PsmXLTP8Ol92yraz7M6f9mnWfaLefUttHZ7eP0vdVdvsp/XPBun9S+yh9n6TY7Zec9kd2+yT1OtX3Rfpnp3qdq9e/Yt0v2e2PrPsk9f5T70l9n6T2S9b3uXWfEOhLUtb9j/H7jMOXHPr9TqT9vmT9Xcru9y3997CCwkIpOndOLly8KPUNDdLa1ub575BeIqADABABBHQAiB1eBXS7P9wDQDwgoEe/9o4OqW9okIoLFyS/oECOHjsmh7OyJPPQIUnPyJCMzExJz8iQ9IwMOXDwoMn+AwdM9u3fL/v275e9+/YZ9uzdK3v27pXde/YYrP+ftnu3fPnVVya7vvxSdn35paTu2mX8N3XXLtmxc6fs2LlTtu/YIdt37JBt27fL1m3bJGXr1n62pKTIlpQU+WLzZsOmL76QjZs2ycZNm2TDxo2yfsMGSV6/3mRdcrIkrVsna5OSZG1SkqxZu9b47+o1a+Tz1avls88/N1n12WeyctUqw4qVK2XZ8uXy6bJl8umyZfLJp5/KJ59+Kks/+USWLF0qS5YulY+XLJGPlyyRxR9/LIs//lg+WrxYPlq8WD786CP54MMPZdEHH8iiDz6Q9xctkvcXLZKF778v7y1caPbee7JgwQKZP3++zJ8/X+bNm+fo3XfflTlz5pi88847xn/feecd+cMf/tDP73//e9O/lbfeesvkzTffHHTWx9AfX6eP9+2335a3337bWMe5c+ca/1Xeffddeffdd2XevHmyYMECWbBggbEt33vvvT9auFAWvv++sf0XffCBfPDhh/LhRx8Zz5V67hZ//LHxfC795BOTTz79VD5dtkyWLV8uy5Yvl+UrVhhWrFwpK1etklWffSafff65fL56tXy+erWsXrNG1qxda7z21iYlSdK6dZK8fr2s37DBsGHjRtmwcaPxmt70xRey6YsvZPOWLbJ5yxbjPbAlJUVStm6Vrdu2ybbt22Xb9u2yfccO2Zmaary31HtNvQe/SkuTr9LSJG33bknbvdt47+rv77379sn+AwfkwMGDcjA9XQ6mpxv7i8xDh+TQ4cOGw1lZhqzs7JBk5+QYcnJzJffIETly9Kijo8eOmf4/98gRyc7JkazsbNM4DmdlmcYYisxDhyQjM9PYRx5MTzdth/0HDvTbF6r9Xdru3fJVWlq/fV7qrl2yMzXV2M8F2tdtSUmRzVu2GPs1tW9T+zX1X8Vuv6bv09R+Td+XrVi5UlasXCnLV6zoty+z7tOs+7IPP/rIoPZluvcXLTL2YTq1P1P7rHfffdd4z6r3r9pfqff622+/3W8fZbdP+t3vfmf47W9/a3jjjTcMr7/++pDSH8tKH5Map91+UN8fqn2e2iaK2v+pbWg1b94843ND3wcufP99037Pbv+n9oHW/d+SpUtN+z1932fd3ynqM9S639M/d9X+b11ysqxLTjY+q9Xr3Lr/U5/31v2g/vuBdV+o2O0T9f2idf/o9HuN/nN9P6B+T9J/d7L+bqX2o2rfknnokBzOypIjR49KfkGBlJWXi7++noDu9QAAAIgHBHQAiB1eBXT9W+0AEE8efPBBAnqUUwG9vKJC8vLzJffIESMMqSAUKJZbo7kK5tZwrkcjp3Ck25maagpJekRSIUnFJBWSdHbB3C6aq6ik6HHJGpac4pIKTMtXrDCiuR6XFLtobg3nKp6rgK7HCxXRrVRMX/Dee47mL1jgyrz58x2vc1q2NerrY9PHrwKMTo8x1iittpVdmFExT48zTlHaLkzrUdopyOgxRkUYPbyo16R6jarXrDW6qAhtDSp6SLFGExWf9eBsF4+PHjsmx/40A/KENrtRn82Yl58v+QUFUlBYKIVnzsiZs2flzNmzcraoSIrOnZNzxcVSfP68nC8pkfMlJVJSWiolpaVSWlYmZeXlUlZeLuUVFYaKCxfkwsWLhouVlXKxslIqq6qk6tIlqbp0SS5VVxuqa2r6qbl8eUAu19ZK7ZUrrl2urZXLtbVSc/my7Xh0TmN2uu2l6mpjvSurqgxqu+jbSm1DtV1Ly8oMarufLymR4vPn5VxxsZwrLpaic+fkbFGR8bwVnjkjBYWFkl9QYMxO1Y8GcuLkyT8e2eP4cTl2/LjxZYLcI0ckJzdXcnJzTV8m0L8MoH8RQO331etU36frXwDQv+ykfwEgUPi3xn/r/lnto/X9s130V/tkRe2X1b7Y+iUm67442JeXrF9gsu537fax8+bPN3l33jx5d948mfvuu/3MmTtX5sydK+/MmSPvzJnT7//1n1k5XW99DPX4Vk77en2f7rQv1/fddl8o0vfbat9tF9TV/tpun+0U1gPtuwN9qcguqqv9uc4a1NW+3fo7ijWsW79wZP3ikWIN6XZBXY/qB9PTjc+E3CNH5HRenpSWlRHQhYAOAEBEENABIHYQ0AEgsgjo0U8F9LLycjmdlyc5ublGRHEK5tYZqHazzANFc/WHZz28qPjoNpo7zTB3mo1pjTJOYcYu0OiRxjor00qPNnYzNfUZ6Do9FtvFdf1nVnp8tgvRdrOk9bihAof+bz142EUPa/jQZxUGCtZOMwitwUMPHXbx2hqwrWHDOnPaGq7torUervWZzypaq3CtR2u7cK3itQrX1nhtDdcqXuvR2hqq9UBtjdAqJl+pq5M6v1/89fXir6+X+oYGqW9okIbGRmlsapLGpiZpbmmRltZWaWltlda2Nmlrb5e29nZp7+iQjs5O6ejslM6uLuns6pKu7m5Dd0+Poae3V3qvXu3n6rVrcvXaNbnW1xcRA/kdfyio9bfSt1FPb69pW+rbuKu7Wzq7uoznob2jQ9o7OqStvV1a29qkta1NWlpbpbmlRZqam43ntKGx0Xiu/fX1Uuf3y5W6OtOXB9QXB/TgryL/hYsXjXMrl5WXGzFffaFCxXwV8s8WFRkRXw/5+qGm7WL+0WPHTEcGUEHfemQAa9DXo77+ebR3375+nzd2UV8P+vpnid0s/kARX+3D3HzBSv+MCPR5YA35TjP4reyOUKJ/Uck6ezxUdkcMcPOlJ7t4HmhWujWkWz9LrJ8pq9es6RfT1ee43WeL0wx16xejAs1OV581+pek9C9LBYrp1i9P6Z9FdkfzsIvqekTPyc01Anqd309A93oAAADEAwI6AMQOrwK6fo41AIgnBPTo19beLv76eimvqJDTeXmSnZNjxPNgwdxplnmwcG4329zpkMWBwrk+21z/w7jTjMZAEd06C90a03V6NFH/1lln0IXDukxrONCjtD4jL9Bhbq0zq62h2nqob7vDfVujgd3sO7exWg/Wara1Hq3dhGsVr63nkdXDtYrXwQK2NWKXlZfbzrpWMVuxzrq2xu1AgVuP241NTdLU3NwvcisqdqvgrajgqsdvuwhuF8IVuyCuR3GroQjb0Wygkd0utqvgrnOK79bnXX9N6K8V/TVkDfMqztsFehXp1WvXGuhVpLcL9Xqst87KV+Fej/d2AV+P+PqMfPW+tgv6gWK+3cx8dYqAQDFfHZ5fD/rqM9LpEP3WL4npMV8P+cFm5lvDfrC4b/d5ZfeFsEBHVBkM+nKtX7oK9OWrYJ+B1s89txHd7ugiTqe7sM5K139PsR51xOlw706z0q0z052Cuv75mZWdbQT0K3V10tLa6vm+z0sEdAAAIoCADgCxg4AOAJFFQI9++iHcVUA/cPCg47nM3c42DxbP7WacOwV0u4juFNPtDuHuFNedqFjhlvX+do+pz5C3zqx2O/tNP5Ss3Yw3tzOunWZd6+emtpt5rcKTdea1dda13SHDg0VrFa6tM7CdZmHbRWu7WdkqXCsqYOuzsxU9YquQrdgFbaeobRe09YBtjdZ2Ydrr/QLil13stwZ9PeDbhXu7YG9976j3lDXc6/HeGvD1iK9m2uv0oG8X9a2H2tdjvtPh9fXD6jsdWt8p4FvjvT4bP1C8V+E+0KH1neK90yx869Fd9M9Vu9Oh2H2G2n1O2n1BTaeith1r+HZDX7b1sfUviwWaea5/Fuvh3O1h3Z1O3aF/NltP42E9xLvTrHS7Q73vP3CAgG6DgA4AQAQQ0AEgdngV0DMzMwEgLhHQo581oOfk5srB9PSQA7qbGejBZqEHYo3sbtj9sdv6R+9A5zZ1M5vMGqut57Z2E67dxGs1A9tp9rU1XjsF7ECHDtdnXpeVlwecea0HbLvzWlvPUW0Xr3XWiG0XsvXgFmh2tnWGtjVqOx2m3DpD28o6G9jKaRa33UxuZm/jehfKLHqn132w94x1Vn2gw9tbg731PR1opr0K+NZ9iNOse7twbw34dofLDzQj3yneqy8KBZqJ72YWvl28dzP7PtCh9J0Op2+dgW8N+XYz8Qfry3TWL9UNhN1yraHc7vcHu3DuNAN9qAI6h3AnoAMAEBEEdACIHQR0AIgsAnr0cwro+w8c6Hc40UBBPdS4bhfb7cK0fv9Af2x2OgSq/gdoFbOdgrZ1NrY1authW4/a+qHFQ5mV7eZ82IHOia3PyHYzC7vO77c9hLg1XOuHEg92OHE3kdpuFrbbOO3mcOLBWOMfsRqIbuEeIj/YofPdhH27yB/oEPoq7tvNxLdGfLtZ+MFm39ud6z7Q+e6t57wvK7cP9k4z7Z1ifaBQr8+2DyXW6zPv1We4XbS3+93D7st8TkfIGSx2j+F0+PZAv8c4BfTsnBwjoPvr6wnoXg8AAIB4QEAHgNjhVUDPyMgAgLhEQI9+ekDPy8+XnNxcSc/IMB0eVv2xWg/Rdj9zQwVsXbCYbTdL2xq19XNmW8O29bDj1ritZmwHm7WtIneww45bA7c1cjudH9t6mHG7Q43rM7P1GdrhnDPbGn3czsh2M6vU7bm03Z5XeyCsv995/Z4DMDQGc78RboR3MwPfTZQPNOPeeoQNu0Af7PD4djPs7Q6Nbxfn9Vn1djPq7Q6H7xTnQzkUvqKHevVZbw31Tue0t8Z6nd0se53d7z/Wo/UMJv13LD2gl5WXMwNdCOgAAEQEAR0AYodXAT09PR0A4tIDDzxAQI9yKqBfuHhRCgoL5eixY5J56JDpj8cqblsDt4rcdqHbOoPbTfDWQ7dT7LY7RHmgGd1259lWf9x3E7vtZnTroTvQjG67Q5C7OeR4uLO3QzmE+FDHbK9f1wDgpUiH/EABP9RQHyzOq0BvF+eDhXm7Q92HGuX1IK9HeRXjA82YdxPl7WbP24V5p1n0Omuct0Z6nd0XDNUXD9MzMiT3yBHJy8+X8ooKZqALAR0AgIggoIevpLRU5sydG5KS0lLPxx2rwnk+MjIzPR/39SwjM5PtFGUiEdCzc3JMseiWW26RDRs2AEBc+s53vmPaJ+7Zu1cuVlZKfUMDAT1KdHR2SmNTk1RduiRF587JyVOnJCc3Vw5nZRlh3HpebvVHZT18Ww9h7nRubjW7TA/fTtFbPye3m0OYW6N3oNndTufetkZvu9ndbmd1283kDmX2dqRiNwEcAK5PkZ5N7+bc9YHOU+/mMPZ2M+VVkNePrmIX5FWMtwvygQ5hbxfky8rNh6+3zpJ3E+RP5+X1O4y9ivH6LHm3Md4a4lWAP3T4sBw7flwKz5yRCxcvEtCFgA4AQEQQ0MOXkZlp+oOpG9dDiFSh+XoYi9fPx5y5cwftsaP1CxKBxj5n7txB3U4YekMZ0FVYsAZ0AMCf7dm7VyqrqgjoUaSzq0taWlvlcm2tlJWXy5mzZ+XkqVPGH36PnzhhxHC7CB5s1rdTBHc6h7fdbG99pnegQ5pbo7fTTG+783TbhYBAhy53M8ubgA0AiDZDEeqdDmvvdma8HuWtM+NVkHd7PnmnCG8N8SrA6+eRt4vwZeXOh6kPNb5bo7t+lJ7TeXlyrrhYKquqpKGxUdra2z1/rXiJgA4AQAQQ0MOngu3EiROjaga6GnesRdFwno/B+hKBCs3R+KWEQGNnBnr0GcqAfqm6Ws4VF0vukSOeByoAuF7t3bePgB5lunt6jMO4V9fUSHlFhZwvKTFmX50rLjZieFl5uZRXVJhmgdsF8EDx2zrjWwVwfaa3XfwOdaa302zvcA9pHk4Q9/q5BQAgUgYS3d3OlA90nvlQQrxdhHc6h7zbEG89Z3zN5cumWfDBAryK72rmux7dCwoL5VxxsVRcuCCXa2ulqblZOjo7PX/OvURABwAgAgjo4YvWEB2t476e1ytWAzqiz1AE9I7OTmlqbpbqmho5X1Iix44flxtvvNHzSAUA16P9Bw7IpepqaWhslPaODgJ6FOi9elW6e3qkpbVV6hsapPbKFdMffPUwrkdxPYgHOt+3XQC3O793oNnebuI3URsAgPgSzqx4pwAfLMYHi/B28d16GHr9fPB6cFfR/VJ1tRHbKy5cMJ3//WJlpVTX1Eh9Q4O0trVJV3e359vfSwR0AAAigIAevmgN0dE67ut5vaI5Qkfz2NHfUAT0zq4uaW5pMQ5te+r0aRk5cqTceuutcsstt8jNN98s3775Zvn2t78NAHHj5ptvlptvvllu+eu/lltvvVVG3nab3H777XLo8GGpuXxZGpuapL2jw4ieXn8+IPjnXVd3t7S1t0tLa6s0NTf3Oy+4UxTXZ4SrPzDrs8GdIrj10Occ7hwAAAy2wTh/vN3vLk4z4K0z3+0OPW8N7Yp1hruK7Ffq6sRfXy+NTU3S2tYmnV1d0tPb6/m29RIBHQCACCCgh28wg21JaaksWbo0rEOLW++7MzVV6vx+29vNmTtXpk+fLj6f+VDn+u3cPL46tLf153PmzpV1ycnSJyJ1fr+sS04OeOj6k6dOGWNYsnSpnDx1yrPnY2dqqsyZOzfgGOr8fmOs+naYOHGi+Hw+mT59umkb6LdR20Cts34bp7GEs13cblM3Y1evmWCvh1DHqy+zzu833X9dcrLt6xfuDHZAv3rtmnR2dUlrW5tcqauTCxcvSuGZM5J75IjsP3BAdqamyuYtWyR5/XpZm5Qkq9eskc9XrwaAmLV6zRpZm5Qk6zdskM1btkjqrl2y/8ABOXL0qBSeOSMVFy5I7ZUr0tzSIh2dndLT2ytXr13z/PMBgT/v9Ije2dVlmlFlnTlud7j0gZ4T3OttAAAAYCfUWe5uA7se1/XIrgd2dXSfpuZmaWltlbb2dn6//hMCOgAAEUBAD99gBPQ6v98ImFajR48OGnNVDLdKSEjoF2jVeO3ot3OzTmrWsvXnKsyvS06WhIQEY/nWAHvy1CkZPXq07VgmTpwYVkAd6PNRUloqCQkJMnbsWMfHnzIPRn0UAAAgAElEQVRlivh8PtmZmmraDnbrYN1WO1NTTc+1fhtlZ2pq2Nsl1G3qZuzBtumSpUtNz7N1OU6vX7VM6+tEp76kgNAMRUBX54ZtaGyU6poaKSktldN5eZKTmysH09Mlbfdu2ZmaKtt37JCt27bJ1m3bJGXrVgCIOWoft33HDkndtUt279kjB9PTJSc3V/Ly8+V8SYlcqq42Di3Z2dVlRFSvPx8AAAAAxAYCOgAAEUBAD99Ag22d3y9jx441greaATxn7lzTz50ipLrN6NGjZfbs2f3uaw3XbmegDzSgjx071oiiU6ZM6TcD/eSpU8b1+thnz55tBOBAEXuono8+EVmXnCw+n09mz57d77olS5f2u87NLG61rdRt1Dpbv+CwMzXVeN7UdlPPl9pedtE90DbV72vdpm5nzztt09mzZxvjHTt2rGm86nl0ev2qcdqtr/qSgv5FBbg32AH9Wl+f9PT2Godxr/P7pbKqSs6XlEh+QYEcP3FCcnJz5dDhw5KRmSnpGRlyMD0dAGJWekaGZGRmyuGsLMnJzZXjJ05IQWGhnC8pkcqqKrlSVydNzc2m858zwxgAAADAYCGgAwAQAQT08Km4qIfoQKyHMdfDpV0s3pmaasyItl6nomygmcFq2U7jdrrvQAN6oHBa5/cbQddphrFatl3EHsznw+mw5OoLBvr1KlDbPRf6mO2Wqc/0tns+9O0yevRo28Pd1/n9RnC2Xh9sm+pHOXA67L7T2J1eK+rnCQkJQbej3TYL9jpRX2QYPXr0gN+n8WYwA3qf9D8vbFNzs1ypq5OqS5ekrLxczhUXy5mzZyW/oEBO5+XJqdOnASDmnc7Lk/yCAjlz9qycKy6WsvJyqbp0Sa7U1UljU5O0tbcb52ZUh+32+vMBAAAAQGwgoAMAEAEE9PAFOiS6HWuQDTSjWFEh3BoZR48eHTQuOi0/EgHd6fzean2CLX/KlCmSkJAwpM+H0xhUrB49erTxxQY1q97pXO5uAnqg50sF40DnRXd6DLuZ8U7rZLdNwwno1kPZO1Hh3no79RwEOkWBOpJCKK8BDE1Av3rtmjELXUV0f329XK6tlUvV1VJZVSUXLl6U8ooKAIgLFRcuyIWLF6WyqkouVVfL5dpa8dfXS1NzsxHP9dnnBHQAAAAAg8Xn9QAAAIgHBPTwDWQGeqBoqavz+20D5sSJE4OeI9qrgB4ofE+cOFESEhKCHp5dHc482PYZyPMRaNnqCw5TpkwxDlUeKBa7CeiBnq91yclBz3Hu9BgqUjvFfWXJ0qUyceLEfrcLJ6C7nR2unke7+zvN5g/2GkNggx3Q++TPs9B7enulq7tb2js6pLWtTZqam6WhsVH89fVS5/fLlbo6AIgbdX6/+OvrpaGxUZqam6WltVXaOzpM8ZzZ5wAAAAAGGwEdAIAIIKCHbyDn3NYPqR2Mm5nqffLH2J6RmWnwKqAHGqsKr8HWWR3+O5RtOxjnQNepmd1uDifvJqCH8mUA5eSpU8bzaXdoebVNg8XocMdut01LSksDHo7e+pq0e02Esk0H47mMJ0MV0PWZ6N09PdLV3S0dnZ3S3tEhbe3t0trWBgBxp629Xdo7OqSjs9MI5z29vcRzAAAAAEOGgA4AQAQQ0MM3GAHdLacQrrMeDvt6DeiDcZj1wX4+7KhQHOxQ4/r2GEhAr/P7ZWdqquk51WekOy3H7Rcswhm73TYNdTs7BfRwX2MIbCgCep+YI3rv1avGjPTunh4jqANAPFLR3BrOiecAAAAAhgIBHQCACCCghy9SM9DnzJ3b79zYU6ZM8fQQ7mo2tNvH1K93MwPdzWHWB/P5sKPOe249H7qdgQb0jMxMGTt2bFiP4XYGujpCwUAP4a4Obz/QGegE9KExVAG9T/4c0VVIt1JhHQDigXUfqO8jiecAAAAAhgoBHQCACCCgh28gwVadVzvYeatPnjrV73zn6tDige7nFC7djNvNOo0ePTqsgD527FhX585W5wT3KqDr5z1Xyw0UjAca0BMSEoKOW43JupyxY8eKz+cLel559bqxnsvdq3OgE9CHxlAGdMUaiQAABHMAAAAAkUFABwAgAgjo4RtIsHUKi1Z2571Ws9fdzFYON6AHmtGs7h9OQHeKwFajR4+WhISEoFF4sJ4Pu+dGP0e32p7W+Gy9PpyArsYd6JzgdX6/JCQk2C5HbVM3X3pISEgIaXxO23TKlCkBt4f1tWp3egEC+tCIREAHAAAAAACANwjoAABEAAE9fAMNtmoWt9Oh2NWM4SlTpph+ruKl04xodb9wA7qa0Ww9bHyf/HFGvAq54QR0dV7xhIQE22Bb5/cbXxoIdoj6wX4+1PgSEhJsD6euDulud9SAgQR0dUj0hIQE23Otl5SWGs+J3XL0c7XbbbNg2zScgK5+7uZ5tHs9ENCHDgEdAAAAAAAgdhHQAQCIAAJ6+AYabPUYPXr0aJk9e7bMmTtXZs+ebcR1u5CrZkir69X5wqdPn24sT527O1BAV+cit8581pc/ZcoUY/kq3KvlhxPQ++SPh2cPNn4359d2Wq+JEye6Pse69blTkdwpZKu4br1On/E/Z+5cU6h2cwh3FcgTEhJk+vTpxtj0cK7+bbccfZs6vZactmmgsQd6jav7BXsd2n3hgIA+dAjoAAAAAAAAsYuADgBABBDQwzcYM55PnjplBE6riRMnOh7CXJ9lbne/ktJSYwbwnLlz+80m12eR20VKPY5aqTgbbkDvkz8GX+sY9OUP5PkIlXWdA818V9vd+pyrWeR2M//dBHTrLHNdQkKCLFm61JhpPnHiRNsYvjM1NaxtGmjswV7jgR5TvQ7t7kdAHzoEdAAAAAAAgNhFQAcAIAII6OErKS2VOXPnBj2ftxsnT52SJUuXGrN47WZAW9X5/bIuOdm4z7rkZFOwrPP7jeusY6zz+43Hcxp/SWmpafn6uDIyMx1nJdsd+t2JWo6a+ewUXEN5PkKlbys3h41X28365Qb98fX1UOvoZt1OnjplGpv1udmZmmo7c36g29Rp7G5f46E+ZijLHOh7K94Q0AEAAAAAAGIXAR0AgAggoANA7CCgAwAAAAAAxC4COgAAEUBAB4DYQUBHtLvpppvCOh1HKMrKyz1fTwAAAAAAwkFABwAgAgjoABA7COiIdkMdzwnoAAAAAIBoRkAHACACCOgAEDsI6Ih2d999NwEdAAAAAAAHBHQAACKAgA4AsYOAjmhnDeh33333gN1www0EdAAAAABATCCgAwAQAQR0AIgdBHREu7/6q78yxe6r164NeJn/+I//aFpmSWmp5+sJAAAAAEA4COgAAEQAAR0AYgcBHdHu29/+til29169OuBl/tM//ZNpmedLSjxfTwAAAAAAwkFABwAgAgjoABA7COiIdjfffLMpdvf09g54mQR0AAAAAECsIKADABABBHQAiB0EdES7oQjoP/7xj03LLD5/3vP1BAAAAAAgHAR0AAAigIAOALGDgI5od8stt5hid3dPz4CX+c///M+mZZ4rLvZ8PQEAAAAACAcBHQCACCCgA0DsIKAj2v31X/+1KXZ3dXcPeJnWgF507pzn6wkAAAAAQDgI6AAARAABHQBiBwEd0c4a0Du7uga8zH/5l38hoAMAAAAAYgIBHQCACCCgA0DsIKAj2t16662DHtAnTpxoWubZoiLP1xMAAAAAgHAQ0AEAiAACOgDEDgI6ot3IkSNNsbujs3PAy5w0aZJpmWfOnvV8PQEAAAAACAcBHQCACCCgA0DsIKAj2t12222m2N3e0THgZRLQAQAAAACxgoAOAEAEENABIHYQ0BHthiKgT5482bTMwjNnPF9PAAAAAADCQUAHACACCOgAEDsI6Ih2t99+uyl2t7W3D3iZjz32mGmZBYWFnq8nAAAAAADhIKADABABBHQAiB0EdES7O+64wxS7W9vaBrxMa0DPLyjwfD0BAAAAAAgHAR0AgAggoANA7CCgI9pZA3pLa+uAl/n4448T0AEAAAAAMYGADgBABBDQASB2ENAR7e68885BD+hPPPGEaZl5+fmerycAAAAAAOEgoAMAEAEEdACIHQR0RLvExERT7G5uaRnwMp988knTMk/n5Xm+ngAAAAAAhIOADgBABBDQASB2ENAR7UaNGmWK3U3NzQNepjWgnzp92vP1BAAAAAAgHAR0AAAigIAOALGDgI5oNxQB/amnniKgAwAAAABiAgEdAIAISM883C+2NDY1AwCiUHbuUb4UhYh6/Y035Ec/+tGgueGGG0yxezDG+KMf/ci0zDvvvFPuvvvusI0cOdJY1siRI6Wjs9Pz5wEAAAAAEB8I6AAARIA1oAMAYgcBHUMtLz9fhg0bZgrUg2kwxmgN6IPp02XLPH8OAAAAAADxg4AOAEAEENABIHYR0BEJv/rVr+IyoN97773S09vr+fYHAAAAAMQPAjoAABFgPQc6ACB2cA50RMKVujq56aab4i6g796zx/NtDwAAAACILwR0AAAi4HRegaxJ2gAAiEGn8wo8/5xBfPjgww9NcXnYsGGSkZkpZeXlA+L1evWJSE9vr9x7772m9XviiSc8HxcAAAAAIP4Q0AEAAAAAiAKXa2tl4sSJpsj8wgsveD6uwbDgvfdM63Xbbbcx+xwAAAAA4AkCOgAAAAAAUWJtUpJ87WtfM0LzX/7lX8rGTZs8H9dA5BcUyHe/+11TQH/11Vc9HxcAAAAAID4R0AEAAAAAiCLPPfecKTY/+eST0tDY6Pm4wjVr1izT+jzwwAOSl5/v+bgAAAAAAPGJgA4AAAAAQBTZt3+/JCYmmqLz+4sWeT6ucOzdt0/uuOMO07rMX7DA83EBAAAAAOIXAR0AAAAAgCgze/ZsU3R+6KGHpKCw0PNxhco6m37SpElSe+WK5+MCAAAAAMQvAjoAAAAAAFHmbFGRPPzww6b4PHPmTM/HFYqkdetk2LBhxvj/4i/+QtasXev5uAAAAAAA8Y2ADgAAAABAFPrwo49MAf3222+X3Xv2eD4uN+r8fnnsscdM4/+P//gPz8cFAAAAAAABHQAAAACAKNTU3CxPP/20KUL/7Gc/83xcbry3cKFp3Lfddpvs2bvX83EBAAAAAEBABwAAAAAgSn2xebPceOONphj92eefez6uQAoKC+Whhx4yjfnVV1/1fFwAAAAAAPQJAR0AAAAAgKg2ffp0U4z+8Y9/LFWXLnk+LiezZs0yjffBBx+UvPx8z8cFAAAAAECfENABAAAAAIhqWdnZ8jd/8zemKP3OnDmej8vOvv375c477zSNdcF773k+LgAAAAAAFAI6AAAAAABR7s233jJF6e985zty9Ngxz8dl9dxzz5nGOWnSJKm9csXzcQEAAAAAoBDQAQAAAACIcuUVFfLDH/7QFKf/+7//2/Nx6dYlJ8vXv/51Y3xf+9rXZG1SkufjAgAAAABAR0AHAAAAACAGLFu+3BTQb7rpJtm2fbvn4+oTEX99vTz++OOm8T377LOejwsAAAAAACsCOgAAAAAAMaC7p0emTp1qitQ/+clPpL2jw/OxLXz/fdO4br/9dtmzd6/n4wIAAAAAwIqADgAAAABAjEjdtUtuvvlmU6xesnSpp2MqPHNGxo4daxrTzJkzPd9WAAAAAADYIaADAAAAABBDZsyYYYrVjzzyiJwvKfFsPK+99pppPA8++KDkFxR4vp0AAAAAALBDQAcAAAAAIIacOHlS7r//flO0fv311z0Zy/4DByQxMdE0lgXvvef5NgIAAAAAwAkBHQAAAACAGPPuvHmmaP3//t//k/SMjIiP4+c//7lpHJMnT5YrdXWebx8AAAAAAJwQ0AEAAAAAiDGXa2tl4sSJpnj9i1/8IqJjSF6/Xr7xjW8Yj/+1r31Nktat83zbAAAAAAAQCAEdAAAAAIAYtDYpSYYNG2YE7G9+85uyfsOGiDy2v75eHn/8cVPAf/bZZz3fJgAAAAAABENABwAAAAAgRj333HOmiP34449Lnd8/5I/7/qJFpse94447ZO++fZ5vDwAAAAAAgiGgAwAAAAAQo/bt3y+JiYmmmP3ewoVD+piFZ87I2LFjTY85a9Ysz7cFAAAAAABuENABAAAAAIhhs2fPNsXsBx98UPLy8yP2eN/97nclv6DA8+0AAAAAAIAbBHQAAAAAAGLY2aIi+f73v2+K2q+88sqQPNaBgwcjPuMdAAAAAIDBREAHAAAAACDGffjRR6aofeutt8pXaWmD/jj/+Z//aXqcyZMny5W6Os/XHwAAAAAAtwjoAAAAAADEuKbmZnn66adNcXvatGly9dq1QXuM9Rs2yDe+8Q1j+cOGDZOkdes8X3cAAAAAAEJBQAcAAAAAIA58sXmz3HjjjaaIvnLVqkFZdn1DgzzxxBOmZT/33HOerzMAAAAAAKEioAMAAAAAECemT59uitz/8A//IBcrKwe83EUffGBa7h133CF79+3zfH0BAAAAAAgVAR0AAAAAgDiRlZ0tf/u3f2uK3b//wx8GtMwzZ8/K9773PdMyZ82a5fm6AgAAAAAQDgI6AAAAAABx5M233jLF7r/7u7+TnNzcsJf3m9/8xrS8hx56SAoKCz1fTwAAAAAAwkFABwAAAAAgjpRXVMgPf/hDU/T+r//6r7CWdeDgQRk1apRpWe8tXOj5OgIAAAAAEC4COgAAAAAAcWbZ8uWm6D18+HBJ2bo15OU8//zzpuU89thjUuf3e75+AAAAAACEi4AOAAAAAECc6e7pkWeeecYUv//1X/9VWlpbXS9j/YYN8s1vftO4/9e//nVZl5zs+boBAAAAADAQBHQAAAAAAOJQ6q5dcsstt5gi+uKPP3Z134bGRnnyySdN933uuec8XycAAAAAAAaKgA4AAAAAQJyaMWOGKYL/4Ac/kHPFxUHvt+iDD0z3u/POO2Xf/v2erw8AAAAAAANFQAcAAAAAIE6dOHlS7r//flMM/9///d+A9zlbVCQPP/yw6T6vvfaa5+sCAAAAAMBgIKADAAAAABDH5s2fb4rho0aNkgMHDzre/je/+Y3p9g899JAUFBZ6vh4AAAAAAAwGAjoAAAAAAHHscm2tTJo0yRTFf/7zn9ve9mB6utx1112m2y58/33P1wEAAAAAgMFCQAcAAAAAIM6tTUqSYcOGGVH861//uiStW9fvdr/4xS9M8fzxxx8Xf3295+MHAAAAAGCwENABAAAAAIA899xzpjg+efJkqb1yxbh+w8aNcsMNN5gi+7rkZM/HDQAAAADAYCKgAwAAAAAA2X/ggCQmJpoi+rz586VPRBqbmuSpp55ydZh3AAAAAACiGQEdAAAAAABIn4jMmjXLFMlvuukmaWhslJWrVpl+fsMNN0jx+fOejxcAAAAAgMFGQAcAAAAAANInIi2trTJy5EhTLH/22Wf7/WzWrFmejxUAAAAAgKFAQAcAAAAAAAbrbHOrkSNHSkNjo+fjBAAAAABgKBDQAQAAAACAyQ9+8APHgP7psmWejw8AAAAAgKFCQAcAAAAAACZZ2dm28fyBBx6Qnt5ez8cHAAAAAMBQIaADAAAAAIB+fvrTn/YL6PsPHPB8XAAAAAAADCUCOgAAAAAA6Ke6pkZuvPFGI57/5Cc/8XxMAAAAAAAMNQI6AAAAAACw9eZbb4nP55PExERmnwMAAAAA4gIBHQAAAAAA2Oro7JS7775bZs2a5flYAAAAAACIBAI6AAAAAABwtOvLL6WhsdHzcQAAAAAAEAkEdAAAAAAAAAAAAAAAhIAOAAAAAAAAAAAAAID0CQEdAAAAAAAAAAAAAADpEwI6AAAAAAAAAAAAAADSJwR0AAAAAAAAAAAAAACkTwjoAAAAAAAAAAAAAABInxDQAQAAAAAAAAAAAACQPiGgAwAAAAAAAAAAAAAgfUJABwAAAAAAAAAAAABA+oSADgAAAAAAAAAAAACA9AkBHQAAAAAAAAAAAAAA6RMCOgAAAAAAAAAAAAAA0icEdAAAAAAAAAAAAAAApE8I6AAAAABw3brW1wcA0Hi9XwYAAAAQ+wjoAAAAAHCd0CPR1WvX5Oq1a9J79SoA4OpVY7949do1gjoAAACAIUNABwAAAACP6dG89+pV6entle6eHunq7pbOri7p6Ow0ae/oAICYp/Z5nV1d0tnVJd09PdLT22vEdCI6AAAAgKFAQAcAAAAAj+nxvLunRzq7uuSuu+6Su+66S0aNGgUA+NM+8a677pLSsrJ+Id3r/TgAAACA2EFABwAAAAAP6fG8q7tbOjo7paW1VXw+HwDARuGZM9LZ1WVEdGaiAwAAABhMBHQAAAAA8NC1vj5j5rmK5/UNDZ4HKgC4Xp3Oy5PWtjbp6u6Wnt5eZqEDAAAAGFQEdAAAAADw0LW+Punp7ZXOri4jnlfX1HgeqADgenX02DFpbGqS9o4O6e7pIaADAAAAGFQEdAAAAADwiDp8u5p93tjUJJdra6WsvNwUi0aMGCGdnZ0AEJcmTJhg2idmZWfLlbo6aWltlc6uLuMw7l7v0wEAAADEBgI6AAAAAHhEHb69q7tb2trbxV9fL5VVVVJ07hwBHQD+xBrQD6anS3VNjTQ1N0tHZ6f0Xr0qV69d83yfDgAAACA2ENABAAAAwCMqoKvDt6vZ56fz8voF9I6ODgCIS9aAvmfvXrlYWSn1DQ3S1t5unAfd6306AAAAgNhAQAcAAAAAj6iA3tHZKc0tLVJz+bKcLymR4ydOENAB4E+sAT0tLU0qLlwQf329tLa1EdABAAAADCoCOgAAAAB4RA/oTc3Ncqm6Ws4VF8uRo0f7BfT29nYAiEuPPvqoaZ+YumuXlJaVSZ3fLy2trdLd00NABwAAADBoCOgAAAAA4BE9oDc2NUnVpUtSdO6c5OTm9gvobW1tABCXrAF9Z2qqlJSWypW6OgI6AAAAgEFHQAcAAAAAj6iA3t7RYQT0s0VFkp2T0y+gt7a2AkBcsgb0HTt3yvmSEqm9ckWaW1qku6dHeq9e9XyfDgAAACA2ENABAAAAwCPWgF5ZVSVni4okKzu7X0BvaWkBgLhEQAcAAAAQSQR0AAAAAPAIAR0AgrMG9O07dhDQAQAAAAwZAjoAAAAAeCSUgN7c3AwAcWn8+PEEdAAAAAARQ0AHAAAAAI+EEtCbmpoAIC4R0AEAAABEEgEdAAAAADwSSkBvbGwEgLhEQAcAAAAQSQR0AAAAAPBIKAG9oaEBAOISAR0AAABAJBHQAQAAAMAjBHQACI6ADgAAACCSCOgAAAAA4JFQAnp9fT0AxKVx48YR0AEAAABEDAEdAAAAADwSSkD3+/0AEJcI6AAAAAAiiYAOAAAAAB4hoANAcAR0AAAAAJFEQAcAAAAAj4QS0Ovq6gAgLhHQAQAAAEQSAR0AAAAAPBJKQL9y5QoAxCUCOgAAAIBIIqADAAAAgEdCCei1tbUAEJceeeQRAjoAAACAiCGgAwAAAIBHQgnoly9fBoC4REAHAAAAEEkEdAAAAADwCAEdAIIjoAMAAACIJAI6AAAAAHjEbUAfPny41NTUAEBcIqADAAAAiCQCOgAAAAB4JJSAXl1dDQBxiYAOAAAAIJII6AAAAADgkVAC+qVLlwAgLv393/89AR0AAABAxBDQAQAAAMAjoQT0qqoqXAfy8/Nl8eLF8tRTT8mIESNM56l/6qmnZPHixZ6P8Xq1ZcsW8fl88sMf/jCk6wACOgAAAIBIIqADAAAAgEcI6NFl9erVpmju5K677pLdu3d7Pt7rDQEd4SKgAwAAAIgkAjoAAAAAeCSUgF5ZWQkPff7556ZAvnjxYjl8+LBx/eHDh2Xx4sVy//33GzPS09LSPB/39USP5F6PBdGFgA4AAAAgkgjoAAAAAOCRUAL6xYsX4SE18/zJJ5+U06dPB7ztv//7v4vP55P777/f83FfTzZv3mwEdK/HguhCQAcAAAAQSQR0AAAAAPAIAT06fPbZZ8as8mDxXLnrrrvE5/PJZ5995vn4rxcEdISLgA4AAAAgkgjoAAAAAOCRUAL6hQsX4JHXXnvNCL+h3ue1117zfPzXiy+++CLk7QhcuHBBfvCDHxDQAQAAAEQMAR0AAAAAPBJKQK+oqIBHVq1aJT6fTyZMmOD6Pl9++aVMmDBBXnzxRcfbnDx5Ut5++22ZMGGC6fm+//775cUXX5SMjAzH+6r7bNq0STIyMuTFF180zr+uztP+05/+VE6ePGl6vFmzZgW9nW7Tpk3i8/lk1qxZxv/r91cz8ydMmCAffvhhwG2ilmW3HQNdN2vWLNMYPvzww37bzM3jB9oOir4t1M+8fv2hgoAOAAAAIKII6AAAAADgkVACenl5OTySnp5uPBfp6emDssxdu3YZh3l3MmLECNm1a5ft/VVA/sMf/mCcn93OfffdJydOnJATJ07IfffdF/R21sfRA/oHH3wQcLxqOU5j1iN5KNepgP7iiy/2C+du10NZuXJlwO2lb3f1/4P1OkL4COgAAAAAIomADgAAAAAeCSWgl5WVwUMzZ84Un88no0aNko0bNw5oWcePH5dRo0aJz+eTJ554ot/yVq5caYTiUaNG2S7DGpKnTZsmqamppmWoYD5t2jTTv51uN3PmzH6Ps3HjRmOc6rF+/etfm5aRmpoqM2fONML0qFGj5Pjx447LmjBhQkjXqW2vR/KVK1eatueiRYuMx//1r39tu83UY6gxLlq0SA4ePOi43dVtvX7toYyADgAAACCiCOgAAAAA4BECenTRQ+59990nM2fODCumq+VMmzbN8TZ6ZLd7DD2gL1q0yHYZejB2c7v77rsv4DJGjBhhCudWqampRsS2W7fBCOhPPPGE4+PrY7UL+Gp73nfffbbX2z0eAf36QEAHAAAAEEkEdAAAAADwSCgBvbS0FNeBgwcPysyZM/sdDv2+++6TX//617JixQo5fvx4wGWokBvsdirkrlixot91KqBPmDDB1WNNmzbN1e2sP9+wYYOxjr///e+DbivgquEAACAASURBVB91+xEjRjheZzfmQNep7TBixIig20w9Lxs2bDD9fOfOna6XoW9fu22CyPv+979PQAcAAAAQMQR0AAAAAPBIKAG9pKQE15ljx47J8uXL5dVXX5VHH3203yHVjx07Znu/Rx99VKZNmxZ0+a+++qr4fD559dVXbZfh8/nk/fffD7gMdbvly5e7up315+vXrzfCs9vtoiL2+vXrbZf16KOPOj6O3XVqO7jZZmo9rI+tljF9+nRX67B8+XLjufT6dYYSAjoAAACAiCKgAwAAAIBHQgno58+fRxRYuHChEZBHjBgh+/fvD3kZ+/fvl4ULFxqzwl999dV+t1GhODk5OeCy1O127Njh6nbWnycnJxth2+34p0+fLj6fT9566y3Xywp0nf5FgmCP7bRdHn/8cfH5fLJs2TLX66Hef16/pnCegA4AAAAgogjoAAAAAOCRUAJ6cXExosi//du/GUHY6Tbbt2+XN998U1555RWThQsXyr59++SVV14Rn88nr7zySr/76qE40DjU7YKN1+l2KmzbjcGJ07j1SO70OHbXBdoObreL2+2lU+8/r19LKCagAwAAAIgoAjoAAAAAeCSUgH7u3Dl4RIXt3Nxc1/fJzc01nr+9e/eartu2bZuMHz9efvWrX/W7zvq4Khxbrxs/frz4fD5Zt25dwHGo2wUbr9Pt1q1b5ziGUMetljV+/HjHx7G7LtB2cLtd3G4vnXr+vH794Zw8/PDDBHQAAAAAEUNABwAAAACPhBLQi4qK4JHhw4eLz+eTpKSkkO6noq1+vz179sjw4cPlmWeeCXr/l19+WXw+n7z88suulh1oDG7Hav15UlKSEbbdrvczzzwjPp9PFixY4HpZga4LtB3cbpfHHnvMdkyBqPef168/FBHQAQAAAEQUAR0AAAAAPOI2oH/rW9+Ss2fPwiMqyr7wwgsh3S8xMVF8Pp+sXbvW+JmKy/rPnKjbvvzyy45jCrYcdTu362j9+dq1a40vcWRnZ4e03ikpKbbLGj9+vOPj2F2nB3S362HdLr/97W/F5/PJM88842odPvnkE+P95/XrD2cJ6AAAAAAiioAOAAAAAB4hoEcHFV9DicgqCPt8Ptm9e7fxc7fhOzs725j5fj0EdLcBe8GCBeLz+SQxMdFxWV4E9N27d9s+H8GWQ0C/PhDQAQAAAEQSAR0AAAAAPBJKQD9z5gw8kpWVZcyqvvfeeyUrKyvo7e+9914jCOvXqTD70ksvubq/0231UBxoLOp2wdbR6XZ6QPf5fDJ//nzHZaSkpBjR327MeiQP5bqXXnop6DZzs13UdcGew6lTp5rW2evXH84Q0AEAAABEFAEdAAAAADwSSkAvLCyEh7Zs2WLE4eHDh8uMGTNkzZo1/W4zY8YM0+22bNlius0bb7xhPK8zZsyQtLQ047o1a9b0u7+6nXU848aNE5/P128MTrcLtn5Ot1uzZo34fD6ZOnWqMZ6pU6ea1su63mPGjLF9DLWscePGhXTdjBkzHLdDKNslLS3NGGNiYqLMmzfPtP2XLFli3H/cuHEyZswYV9sOQ+973/seAR0AAABAxBDQAQAAAMAjoQT0goICeGzz5s3GTPRgEhMTZfPmzbbLmTJlStD7/+IXv/j/7N15fF11nfDxIHUeKhUIgsAIWKbAICCChn0GUTqmRUAYigHRsUDRhgfZZQlSHXFpCwIzVFtRdmhlEVRa9jUplKWQlq0LXYBCW0hY2gLdaL7PH3luuCf3ZmuWc5P7fv1e79drxtyc+z3nXk7/+OScE5dcckmUlJTEkCFD4oYbboh77723aRuZ0HvDDTe0OnPmdW3tW0uvu+GGG5ridXv2/8ADD4ypU6fmfY/Mtg488MAO/Sw7oLd3P1o6Lh3Zh8z/n/b3jhcFdAAAoEcJ6AAAACnpSEB/4YUXKBBjx46NIUOG5ITY3XbbLSoqKuIPf/hDu7fR/PdPPvnkuOeee+KFF16ImpqapqugS0pK4vrrr2/6/Uwozv7f8sm8rq15Wnrd9ddfHyUlJXHmmWc2zTRq1Kim12eulB8yZEiMHTu21ffIbOvAAw/s0M/OPPPMxAzt2Y/Wjkt79yHzs7S/b7wgoAMAAD1KQAcAAEiJgE6hax7Qi8Xtt9/eYtCn5wnoAABATxLQAQAAUtKRgP78889Dj8sO6GnP0hX7sdtuu7Xr9SNGjIiSkpIYMWJE6rPzvIAOAAD0KAEdAAAgJR0J6DNnzoQed91110VJSUmcccYZqc/SWZlb7o8ZM6bV140bN67pv71bb7019bmZGWVlZQI6AADQYwR0AACAlHQkoM+YMQN63LXXXtsU0NOepbOyw/gZZ5wRt956a86+fve73216zYgRI1KfmUYCOgAA0JMEdAAAgJR0JKDX1tZCj7vmmmuipKQkTj/99NRn6QpXXnllbLLJJon/vvI56aSTUp+VTwjoAABATxLQAQAAUiKgU+j6WkCvra2NRx99NE4//fTYddddE/+d7brrrnHMMcfENddck/qMJAnoAABATxLQAQAAUtKRgP7cc88BFCUBHQAA6EkCOgAAQEo6EtCfffZZgKL0ta99TUAHAAB6jIAOAACQEgEdoG0COgAA0JMEdAAAgJR0JKBPnz4doCgJ6AAAQE8S0AEAAFLSkYD+zDPPABQlAR0AAOhJAjoAAEBKOhLQn376aYCiJKADAAA9SUAHAABISUcC+lNPPQVQlL761a8K6AAAQI8R0AEAAFIioAO0TUAHAAB6koAOAACQko4E9CeffBKgKAnoAABATxLQAQAAUtLegD5gwICYNm0aQFES0AEAgJ4koAMAAKSkIwH9iSeeAChKAjoAANCTBHQAAICUdCSgP/744wBFaa+99hLQAQCAHiOgAwAApERAB2ibgA4AAPQkAR0AACAlHQnoU6dOBShKAjoAANCTBHQAAICUdCSg19TUABQlAR0AAOhJAjoAAEBKBHSAtgnoAABATxLQAQAAUtI8oL/x5psxa/bsmPbkkzkBvbq6GqAoNQ/od02eLKADAADdRkAHAABISXsDev/+/WPo0KEARWnzzTfPCejz5s+Pt95+O5avWCGgAwAAXUpABwAASEkmoH+0cmW8v2xZvPHmmzF7zpx48qmnErEIgE9MnjIl5s2fH2/X1QnoAABAlxPQAQAAUtI8oL+5eHHMfeWVeGb69NQDFUChuvuee2LBwoVRV1/fFNA/Xrcu9XM6AADQNwjoAAAAKckO6MuWL48lS5fGvPnz47na2tQDFUChuu++++LV116L+nfeiRUffJA3oN90881xw403pn6eBwAAeh8BHQAAICWZgL5y1apYvmJFvPX227Hw1VfjhRdfjHHjxsUll14av7z44rho1Kg4/4IL4tzzzoufnntunPPTnwL0aT8999w497zz4oKqqhj185/Hr3/zm7jsssti/IQJMWPmzFj0xhvx7nvvxQcffhhr1q5tCuhr1q6NH/zgB1FSUhL9+vWLBx58MPVzPQAA0LsI6AAAAClZ19AQH69bF6tWr44PPvww6t95J954882YM3duPPvcc1EzdWrc/8ADMXnKlLjjzjvjtttvj1tuvRWgz7v1ttvitttvjzv/9reYPGVKPPjQQ/HEtGkx8/nnY/6CBbFk6dJ4f9my+GjlykRAHzZsWOJq9U9/+tNx2mmnxbQnn0z9nA8AAPQOAjoAAECKPl63LlavWRMfrVwZ773/fix9661Y+Oqr8fKsWfFcbW08MW1aPFZdHQ8+9FDc/8ADcd/998e9990H0Kfdd//9cf8DD8RDDz8cj1VXx5NPPRUzZs6MOXPnxqI33oi6+vpY8cEHsXLVqlj78cexrqEhGiLipJNOynvb9x122CEuuOCCmPn886mf9wEAgMImoAMAAKTo43XrYs3atbFq9epY8cEH8c6778aSpUvj1ddei7mvvBIvvPhizJg5M6Y/+2w8M316PPX00wBF4Znp0+PZ556LGTNnxksvvxyvzJsXry9aFG+9/Xa89/778eFHHzU9/zwT0J9/4YUYOHBgi89P32yzzWLUz38eH61cmfr5HwAAKEwCOgAAQIoyz0HPXIW+fMWKeOfdd2PpW2/FG2++GQtffTXmzZ8fc195JebMnRuz58yJ2XPmxKzZswH6rNlz5sScuXPjlXnzYv6CBfHqa6/Fm4sXx9t1dfHe++/Hig8+iFWrV8eatWtjXUNDU0BviIhZs2fH7rvv3mJELykpibKysrjk0ktj0RtvpP7vAAAAUFgEdAAAgBRlnoOeHdFXfPBBvL9sWbzz7rvxdl1dLH3rrViydGksXrIk3ly8GKAoLF6yJJYsXRpL33or6urr4513341ly5fHBx9+GCtXrWp69nl2PM/4yy23xOabb95qRC8pKYmDDjoofv+HP8Q7776b+r8HAABAYRDQAQAAUtY8oq9ctSo+/OijWPHBB7F8xYpYtnx5vL9sWbz3/vtN3n3vPYA+K3Oue3/Zsli2fHksX7EiPvjww/ho5cqmK8+zn32ezznnnJOI5RtssEGLIb28vDyuufZat3YHAAAEdAAAgLRlbj+ciehr1q6N1WvWxOo1a2LV6tWxctWqWLlqVXy0ciVAUcmc/1atXh2r16xpCueZK89bC+ivvf56fPvb306E8l133TXKyspaDOlHHXVU/OWWW1L/dwEAAEiPgA4AAFAAMiEoE9IzMT1jzdq1AEUp+1yYHc5bi+cZ/7jrrth2220TkfyCCy6I0WPGxF577ZU3on/qU5+K733ve/H3f/wj9X8bAACAniegAwAAFJjsOARAUkfPqaNGjUoE8i996Usx7cknY9bs2fGLX/widtlll7whfeONN46TTjop7n/ggdT/XQAAAHqOgA4AAABAn7Vg4cL4xje+kYjjI0eObPr5u++9F2eccUZstNFGeUN6v379Yvjw4fH6okWp7wsAAND9BHQAAAAA+rTrrr8+Ntxww6YovtFGG8XESZMSr3li2rQ4/fTTY6uttsob0nfcccf471/+Mha++mrq+wMAAHQfAR0AAACAPm/EiBGJIF5eXh5vLl6c87qHH3kkfvzjH8emm26aN6R//etfjz9ffXWsWbs29X0CAAC6noAOAAAAQJ9XM3Vq7LzzzokY/uvf/KbF10+5++74r//6r/inf/qnvCH9e9/7Xtxz772p7xcAANC1BHQAAAAAisJvfvvbRAQfMGBALF6ypNXfqa6piT333LPF56OfccYZ8e5776W+bwAAQNcQ0AEAAAAoCouXLImhQ4cmIviZZ57Z5u/Vv/NO/O6yy1oM6V/96lfj8iuuENIBAKAPENABAAAAKBoPP/JIzlXkc195pV2/O2PmzDj77LNjiy22yBvSjzjiiLjt9ttT30cAAGD9CegAAAAAFJXjjjsuEb5HjhzZod+fPGVKVFRU5I3oG2+8cVRWVsYT06alvp8AAEDHCegAAAAAFJW//f3v0b9//6boXVpaGvfce2+HtrFy1aqY8Mc/xoEHHpg3pO+8885x8a9+Fa+9/nrq+wsAALSfgA4AAABA0TnhhBMSwXv48OHrtZ1X5s2LUaNGxRe/+MW8If0b3/hGXHPttfHxunWp7zMAANA2AR0AAACAonPPvfdGaWlpU+jeaKON4o4771zv7T3y6KNx4oknxoYbbpg3pH//+9+P++6/P/X9BgAAWiegAwAAAFCURo4cmYjcxx57bKe3eeNNN8W3vvWtvBF9m222ifPOOy9efOml1PcdAADIT0AHAAAAoCg9/MgjsfXWWyci99/+/vdOb3fN2rUx9pJLYrPNNssb0rfeeuu46k9/Sn3/AQCAXAI6AAAAAEVr+PDhibg9bNiwLtv20888Ez/5yU9ik002yRvSjz/++Hj4kUdSPwYAAMAnBHQAAAAAitbDjzwSn/3sZ5ui9hZbbBFTH3+8S9/jjjvvjKOOOipvRN9pp51izNix8e5776V+LAAAAAEdAAAAgCJ3/PHHJ6L2eeed1+XvsWz58vjfK6+MvffeO29IP+aYY+Le++5L/VgAAECxE9ABAAAAKGp/ueWWRMz+0pe+FHPmzu2W93r+hRfitNNOi/79++dE9C9+8Ytx8a9+FUvfeiv1YwIAAMVKQAcAAACgqH20cmV861vfSsTsSy69tFvf84Ybb4yDDjoo79Xo3/nOd+Ifd92V+nEBAIBiJKADAAAAUPSuHDcuEbEPOuigbn8u+azZs+Pss8+OTTfdNCeib7PNNjFq1Kh4fdGi1I8NAAAUEwEdAAAAgKL30cqVsfXWWycidk9dBf6XW26JwYMH570afejQofHXO+5I/fgAAECxENABAAAAICJ+9rOfJeL1sGHDeuy95y9YEBdccEFsscUWORH9c5/7XJx//vkxb/781I8RAAD0dQI6AAAAAETEtCefjI033rgpXG+33XYxe86cHp3hr3fcEUOHDs17NfohhxwSk/7yl9SPEwAA9GUCOgAAAAD8f4cffngiWv/+D3/o8RleX7QoRo0aFdtss01ORN9kk03irLPOipdnzUr9WAEAQF8koAMAAADA/3f5FVckgvXRRx+d2iz/uOuu+M53vpP3avR///d/j+tvuCH14wUAAH2NgA4AAAAA/9/M55+PLbfcsilUb7bZZvHM9OmpzbP0rbfi4l/9Kr74xS/mRPSNNtooTj311Jgxc2bqxw0AAPoKAR0AAAAAslRUVCRC9egxY1Kf6eVZs2K//fbLezX6tttuG/+4667UZwQAgL5AQAcAAACALDfceGMiUO+5556pz9QQEe+8+26MHjMmdtxxx5yI3r9//zj77LNj/oIFqc8JAAC9mYAOAAAAAFlemTcvccv0f/qnf4pnn3su9bkyHnr44TjuuOPyXo1+6KGHxuQpU1KfEQAAeisBHQAAAACaaR6ox0+YkPpMzf3vlVfGgAED8j4b/X+vvDL1+QAAoDcS0AEAAACgmcuvuCIRpU888cTUZ8rnwYceiv/8z//MezX6iSeeGNOffTb1GQEAoDcR0AEAAACgmSemTUvE6N122y1WfPBB6nPl8+bixXHhhRdGaWlpTkTff//948abbkp9RgAA6C0EdAAAAABoZl1DQ+y9996JGP3gQw+lPldrbrr55jjggANyIvpmm20WF154Yby5eHHqMwIAQKET0AEAAAAgj1NPPTURon/z29+mPlNbnn3uuTjppJPy3tL9qKOOigcefDD1GQEAoJAJ6AAAAACQxw033pgToNOeqT0+WrkyLrn00thhhx1yIvouu+wS/3vllbGuoSH1OQEAoBAJ6AAAAACQx7vvvRf9+vVris8bbbRR6jN1xOQpU+LQQw/NezX6KaecEi++9FLqMwIAQKER0AEAAACgBXvuuWciPD//wgupz9QRCxYujHPOOSf69++fE9EPPvjguPW221KfEQAAComADgAAAAAtGDFiRCI6X3/DDanPtD7+fPXV8dWvfjUnom+11Vbx37/8ZdS/807qMwIAQCEQ0AEAAACgBWPGjk0E5wsvvDD1mdbX4088Eccff3zeW7ofd9xxUTN1auozAgBA2gR0AAAAAGjB3/7+90RoHjZsWOozdca7770XF//qV7HNNtvkRPSvfOUr8cerrkp9RgAASJOADgAAAAAtmDV7diIyf/nLX059pq7w9DPPxI477pj3avSRI0fGmrVrU58RAADSIKADAAAAQAvWNTTEzjvv3BSX/8//+T+xYOHC1OfqCi/PmhWnnnpqbLDBBjkRvaKiIqY9+WTqMwIAQE8T0AEAAACgFYMHD07E5SemTUt9pq407ve/j1133TUnoh9wwAFx6223pT4fAAD0JAEdAAAAAFoxYsSIRFieOGlS6jN1tQULF0ZZWVlORO/Xr19c9ac/pT4fAAD0FAEdAAAAAFox6uc/T0Tlyy6/PPWZusP8BQvi1FNPzYnoG2ywQZx99tmx6I03Up8RAAC6m4AOAAAAAK0Y9/vfJ4LyBRdckPpM3WX1mjUxesyY2HrrrXNC+ne/+90+d/t6AABoTkAHAAAAgFbccuutiZB80kknpT5Td7t54sTYe++9PRcdAICiI6ADAAAAQCsefuSRREQ+/PDDU5+pJzxWXR1HHXVUTkTfbrvt+uxt7AEAQEAHAAAAgFa8+NJLiYC8zz77pD5TT1mwcGGcdtppeZ+LftZZZ8XrixalPiMAAHQlAR0AAAAAWrF8xYpEPB44cGDqM/WktR9/HGMvuSS22WYbz0UHAKDPE9ABAAAAoA3Z0XizzTZLfZ40TJw0KfbZZ5+ciL7//vt7LjoAAH2GgA4AAAAAbRDQG9VMnRpHH3103uei/+6yy1KfDwAAOktABwAAAIA2COifWPjqq3H66afnRPSSkhLPRQcAoNcT0AEAAACgDQJ60sfr1sUll14aX/jCF3Ii+jHHHOO56AAA9FoCOgAAAAC0QUDP7y+33BL77rtv3uei33LrranPBwAAHSWgAwAAAEAbBPSWTX388Rg2bFhORN9+++1j3O9/n/p8AADQEQI6AAAAALQhOwwPHDgw9XkKzWuvvx5nnnlmTkT/7Gc/G7/69a9j7ccfpz4jAAC0h4AOAAAAAK1YvGRJIgrvtNNOqc9UqH532WWx7bbb5oT0n/70p1FXX5/6fAAA0BYBHQAAAABaMWPmzEQMPvDAA1OfqZDdPHFi7LHHHjkRfcSIEfHKvHmpzwcAAK0R0AEAAACgFfc/8EAiBB911FGpz1Toptx9d3z961/PiejDhg2LZ6ZPT30+AABoiYAOAAAAAK246eabExF45MiRqc/UGzz+xBPxne98JyeiDx48OO5/4IHU5wMAgHwEdAAAAABoxeVXXJEIwKNGjUp9pt7i5VmzYvjw4TkR/Wtf+1rcetttqc8HAADNCegAAAAA0IqqqqpE/L1y3LjUZ+pNFi9ZEmeccUZORB80aFBc9ac/pT4fAABkE9ABAAAAoBXNr6C+4847U5+pt1m5alX84he/iP79+yeO5ec+97kYM3Zs6vMBAECGgA4AAAAArSgrK0tE3+dqa1Ofqbe64n/+J/75n/85cTw/9alPRVVVVby/bFnq8wEAgIAOAABQgB6tfhyAPD5auapHz8fvvf9+bLPNNokrpt96++3U/53oza67/vrYddddc27pfsopp8Srr72W+nwAABQ3AR0AAKAA/fq3lwKQx3vvv9+j5+NpTz6ZiLz/9m//lvq/EX3B3/7+9zjggANyIvpxxx0XM2bOTH0+AACKl4AOAABQgNIOVACFqqcD+rXXXZcIvCNGjEj934i+4rHq6vj2t7+dE9GHDh0ajzz6aOrzAQBQnAR0AACAApR2oAIoVD0d0M8///xE3L3k0ktT/zeiL5n5/PNx/PHH50T0/fffP+78299Snw8AgOIjoAMAABSg7Fh02RW/j5nPvwBQlCZcdU2qAf3II49MhN27Jk9O/d+Ivub1RYvi1FNPzYnou+yyS1x73XWpzwcAQHER0AEAAApQdiz63eVXRoNlWVaRrhtv/kuqAX2zzTZLRN1333uvR9+/mDS/2r+kpCT69esX11x7beqzAQBQPAR0AACAAiSgW5ZlNa40A/oT06blXBGd9r8Pfd0ll14aW265ZeK4b7LJJjH2kktSnw0AgOIgoAMAABQgAd2yLKtxpRnQf/GLXyRC7tlnn91j713M/nz11bHTTjsljn3//v3j17/5TeqzAQDQ9wnoAAAABUhAtyzLalxpBvQhQ4YkIu5tt9/e6W1W19TE+AkTYvSYMU2qa2qirr6+x/Yrn4mTJjXNku/nmVnnzZ/fI/M8MW1abL311jm3dHclOgAA3U1ABwAAKEACumVZVuNKK6C/PGtW4vnn22+/fSx644312ta8+fOjsrIySktLc4JwtsrKyh4L1M2Vl5dHSUlJjB4zJu/PMzO2FNi7wz/uuiv22WefnOP0s5/9LFatXp3KcQIAoO8T0AEAAAqQgG5ZltW40gro11x7bSLaVlRUrNd2Jk6alAjnZWVlUVlZ2XRFd2VlZZSVlTX9vLS0NCZOmtQj+5itswG9rSvY19fd99wTBxxwQE5EP//88+ODDz/s8eMEAEDfJ6ADAAAUIAHdsiyrcaUV0IcPH54Itn8YP77D26iuqUmE89bicnVNTSKk9+SV3g3RdkBv6xbubf1+Zzzw4INx0EEH5UT0s88+u0dv6Q8AQHEQ0AEAAAqQgG5ZltW40gjor772WnzpS19qCrWf+tSnYtqTT3Z4O4MGDWqK5+15xnldfX1TRB80aFC372e2zgbw7gzoDRHxyKOPxiGHHJIT0U877bR4u66uR48VAAB9m4AOAABQgAR0y7KsxpVGQJ84aVIi0u65554d3kbtjBnrdTV59lXrtTNmdPu+ZhR6QG+IiJqpU5vep/mz4xcvWdJjxwoAgL5NQAcAAChAArplWVbjSiOgH3300YlAO2bs2A5vY/KUKU2/39HfzVy53p0xurneENAbIuLJp56Kb3/72zkR/eSTT47XXn+9x44XAAB9l4AOAABQgAR0y7KsxtXTAb1m6tQYMGBAU5jdaqut1utK8OwryTv6u63F6Hnz5zc9jzzzv9XV18fESZOa/veM6pqadt06vq33bIj8z0DPniUT/cvLy5v+t4mTJnXLZzT92WfjyCOPzInow4cPb/EZ7QAA0F4COgAAQAES0C3LshpXTwf0iy66KBFl/+u//mu9trO+t3DPli9+Nw/z1TU1TfE6n9LS0hg9ZkybIb2tgJ5vX7Jnyae8vLzbPqcZM2fGsGHDct7z+OOPj1mzZ3frdwQAgL5NQAcAAChAArplWVbj6smA/s6778Y+++yTCLI33nTTem+vrKwsSkpKoqysrN1XgrclO1pn/9+lpaVRUVHRdPV3RUVFlJaWNv28rRnWJ6CndQV6xksvvxzHHntsTkT/7ne/Gy+8+GK3vjcAAH2XgA4AAFCABHTLsqzG1ZMB/R93RKyEMgAAIABJREFU3ZUIsVtvvXWsWbt2vbdXO2NGU8Ru75XgbWkezUtKSqKqqqrF7Y4eMyYR0Vva7voE9I78fneZM3du/OAHP8iJ6P/5n/8Zz9XW9ugsAAD0DQI6AABAARLQLcuyGldPBvSjjz46EWHPPffcTm+zdsaMnFusZ67SnjxlSoef2d38tunjJ0xo83cmTprU5ut7a0BviIj5CxbECSeckBPRDz/88Hjq6ad7fB4AAHo3AR0AAKAACeiWZVmNq6cC+sOPPJKIr/369Yu5r7zSZdufOGlSVFRU5H1W+KBBg6KysjImT5nS5hXq2QG9I88Yr6ysbHqvfD/vzQG9ISJeX7QoTj755JxjO2TIkJj6+OOpzAQAQO8koAMAABQgAd2yLKtx9VRAP/744xPh9cc//nG3vE9dfX1U19TE6DFjory8PPGc8uxbvbf0+9kBvSPPGK+dMaPp9/Jd9d7bA3pDRCxesiROOeWUnIh+yCGHxKOPPZbaXAAA9C4COgAAQAES0C3LshpXTwT0yVOmRP/+/ZuC66abbhr33X9/l79PS2pnzIiqqqrErd7LysryXo2eHdA7+jz11iJ4XwjoDRHxdl1dnHbaaTkR/Zvf/KYr0QEAaBcBHQAAoAAJ6JZlWY2rJwL6SSedlIitJ554Ype/R3tVVVU1zVFVVZXz8+yA3tFttxa5+0pAb4iI995/P84666yciD506NB4Zvr01OcDAKCwCegAAAAFSEC3LMtqXN0d0B96+OHEbdQ/85nPxOQpU7r0PToqO6I3v8pcQG+/M844Iyei77fffrF8xYrUZwMAoHAJ6AAAAAVIQLcsy2pc3R3Qjz322ERgPfLII7tku+Xl5VFeXt5icG7NvPnzWwzWnQnoZWVlUVJSEuMnTMg7b18L6B98+GHeK9GPPfbYmPvKK6nPBwBAYRLQAQAACpCAblmW1bi6M6A//MgjOXH1udraLtl25qr29Q3KmXmaXw3vGegdU//OO3HKKafkfM7Dhw+P1xctSn0+AAAKj4AOAABQgAR0y7KsxtVdAX3J0qUxZMiQRFQ9+eSTu2TbDfFJUC4rK+vw79bV17frCvSJkya1e5uTp0xpNbz31YDeEBFvLl4cJ554Yk5E//GPfxxvvf126vMBAFBYBHQAAIACJKBblmU1ru4K6GPGjk3E1B133DFqpk7tkm03RMT4CRPajM4tmThpUtPvzps/P/Gz7IA+aNCgdm8zE7grKipa/XlfDOgNETF/wYI4/vjjcyL66aefHsuWL099PgAACoeADgAAUIAEdMuyrMbVHQH96Weeid122y0RUn958cWd3m62uvr6ptu4l5aWRu2MGR3+vfLy8pyfZwf0kpKSqKysbHOb2UF+fQN4bw/oDRHx8qxZcfTRR+dE9HPPPTdWr1mT+nwAABQGAR0AAKAAFVpAr51RG+Xl5V2idkZtavsxcdLEKC8vj6qqqh55v0LY555YmePaXqPHjI7xE8bHvPnzUp/dKvzVHQH91FNPTQTUb3zjG/Hqa691ervNZd82vbS0tM1brlfX1MSgQYNaje7ZAb2srKwpoue7LXtdfX2MHjOm6fUtXX3eEMUR0Bsi4rna2jjssMNyIvqoUaNSnw0AgMIgoAMAABSgQgvo1TXVObFhfVXXVKe2H6PHjM66qrP7VyHsc0+szHFdH8XwBwZW51ZXB/Qnpk3L+R7efc89ndpmayZOmtR0RXkmjDf+IcmYJhUVFU3hPPOalkJ1dkCvnTEjEdwrKiqatllZWZl43/Ly8ryRPaOzAb2ysrJpjqqqqqb9Svvf05a+A4MHD058Bz71qU/Fr3/zm9RnAwAgfQI6AABAASq0gF5XXxfVNdUtGj9hfFOEGD9hfKuvrauvS20/BPTuWdkBvbXPPvNdGT1mdNOVs9nfm56eu1juENDW6uk7M3R0dWVAnzN3bhxyyCGJ794Pf/jD9d5ee82bPz8naOdTWloao8eMaTV0Zwf0hmi8yryqqqrFbWe22daMnQ3otTNm5J0h7X9PW/LIo4/Gv/3bvyVm/cxnPhOX/u53qc8GAEC6BHQAAIACVGgBva2VfYV6IcfiefPnRXVNdY8F00L4o4GeWNkBvSO/V11TnQjpEydN7NG5e8N3tidWT/9hSUdXVwb05rdu32ijjWLuK6+s9/bWR3VNTYyfMCFxBfrkKVPa/Yz05gE9o66+PqprahLbbSl25zNx0qRWfyezzXnz57e4jbr6+qZ9Gz9hQquvLQT33Htv7L333jl/cDDu979PfTYAANIjoAMAABQgAd3qTWt9A3pDNN7dIDui9+Rz0X1nG1dfCOiLlyyJYcOGxfIVK3J+lnHtddfFZz7zmUQsLfTndefTUkBn/dz5t7/Fl7/85cT3Yptttok//fnPqc8GAEA6BHQAAIACJKBbvWl1JqA3RGNEzzzHufGZyT2zfGcbV18I6BMnTYqSkpLYb7/9YvGSJTk/f662Nvbbb79EJP3e974X7y9blvPaQiegd72/3HJL7LTTTonvxw477BA33nRT6rMBANDzBHQAAIACJKBbvWl1NqA3RONzuHv6KnTf2cbVFwL6T37yk6bP8xvf+Ebcfc89TT/7eN26+NGPfpSIo7vvvnuHbm9eSAT07nHd9dfH9ttvn/ie7LLLLnHrbbelPhsAAD1LQAcAAChAfTmgl5eXR3l5edNzyOfNnxfjJ4yPioqKxP+eb2VeW1lZ2bSdioqKGD1mdLueaz5x0sQoLy+PqqqqvD+vqqqK8vLyxLO4J06amPN+4yeMb1fkbb6vbc1SXVPdNENGe/et+Zo8ZXKMHjM6sa3M+2XP3tqM7V1dEdAboiFKS0ujpKQkxk8Y3+Zr1/e7kDnu5eXlTTOXlZU1/W+tPYe9rr4uJk6amPczmjxlcof2Nd92qqqqOrydhmiI2hm1OZ91e7aVeW3m6v/S0tLENjrzWXblak9A33///RPhc4899mi6eviGG29M/KykpCRuuPHGnG30FgJ69/njVVfF5z//+cR3Zc8994x/3HVX6rMBANBzBHQAAIAC1JcDevbrsq86bu336+rroqqqKue1zZWXl0ddfV2L793WlbaZqDp6zOiorqluCostaSnE59vX1maZN39eIuiuz75lfxZtzV1SUtIUirviKuyuCuiVlZVtXgnd2e9C9qz5jB4zOu/7jp8wvinwt2TQoEFt/iFC7YzaNj+f9mwncyza+t60tq22jmFnPsuuXG0F9NoZM+LTn/50zvxf+MIX4txzz40BAwYk/vdhw4ZFGuf1riKgd6//+d//jU033TTxndl3333j/gceSH02AAB6hoAOAABQgIohoE+cNLEpSGau/K2uqc4bPcvKypp+r7Kysum11TXVMXnK5KisrGzaVllZWYvv3d6Anv1+5eXlMX7C+Kb3Gz9hfCJathbR2xPQBw0a1DT7oEGDmuJ95g8MMlG5rX1riIacP0hofqzGTxif2LfJUyYXVEAfP2F8lJQ0Xgnd0ms6+12YN39e0+sz28n+fPPdWSA72Df/PmTuGpB9FXdLdyeonVHb4mc9ecrkqKqqavp5aWlpqxE9e1uZYzF5yuSm7Y0eMzoxU77PN/PazHesrKwssV+d+Sy7crUV0P/05z+3+EcAG2ywQeL/33bbbePturpI47zeVQT07nfZ5ZfnfJe23XbbWLxkSeqzAQDQ/QR0AACAAlQMAT0Tjtu6zXQmznYkKLZ0G+72BvTsyN/S+2Vib0lJSZtX+LYW0LMDaGv7lh17871m3vx5idDe2rHKDtWFFNCzv0etvU9XfBfa+nzyzdTW7d0zcb+lzzITqgcNGtTi3QSyt9PS97Suvq4pjpeVlbUY7Ovq65res7S0tMX37O3PQM/+I5PW9OvXr09cRTxv/vwYPWZMjB4zJvVZ+rJfXnxxznfoqKOOijlz56Y+GwAA3UtABwAAKEDFENBbi8HZqz0hNLMyVwpXVFTk/XlHAnp7ZstEzJZu+93egN7SvNmrrdubV1RUtBlKs1f2HwAUYkDPF8i78rvQEO0L6Jnj2tofOGRW5or+lq6gb+/82X8MkS+OZ/8hQXs+67b2obcH9L333rtdAX2vvfaK2hkzIo1zOr3PuoaGuPDCC3O+RyNGjIj6d95JfT4AALqPgA4AAFCAiiGgDxo0qEPbbc8cbYXA9gb09szWEG1H2vYG9JauIM5ercXZuvq6dl0l3Xxl3w690AJ683m6+rvQEO0L6B05Pm3NmPlZW3ddaIhPPpvmn2ddfV2H/pCgIT4J8i2F/d4c0J+ZPj3nNu2tKS8vjwcfeijSOrfTu3z40Ufxk5/8JOd7dN5556U+GwAA3UdABwAAKEDFENBbe3Z4ZtXV10V1TXWrt+vOXl0V0NszW3u2156A3tZzzfMd4478rLWV/cz0Qg/oXf1daIj238K9vcemrc8hcyV4eXl5u64cz7fausq9pZUJ8q19F3tjQB8/YUK743lGWVlZ3HLrrZHW+Z3e5fVFi+L4449PfIc22GCDGHvJJanPBgBA9xDQAQAAClAxBPSOXCnd2sqE1fETxjddmdvZgN7SLdk7ur32BPT2RsvW4uz6BtDsZ6sXWkBfn8Dcke9CQ3Ts6vK25p44aWLiiv6WjndmrkGDBsXESRPbdfeBfMe6Pbf9z16tfbd7c0AfMWJEhwN6SUlJ7LDDDjF+woRI6xxP7zJj5swYMmRI4ju05ZZbxtXXXJP6bAAAdD0BHQAAoAAVQ0DvaLScN39eTJw0MaqqqqK8vDwRK8vLy6OqqqrN54QL6F33eeR7/84G9Oznsrf2uq74LnR03+vq62LylMkxeszoKC8vb/quZK5orqysbNdxqJ1Rm/jd7N9vT1DPfsxAZo72yIT7vhTQ1378cey5557rFdBLSkpi0003jV/9+texZu3aSPucT+F76OGHY++99058h3bZZZf429//nvpsAAB0LQEdAACgAAnon6x58+c1xdCKioqYOGliVNdU5w2NXXULdwG9Y6urAnrmmfIt3da+K78L7d33uvq6GD1mdJSWlkZZWVmMnzC+xVvJd+RW+rUzamP8hPFRUVERgwYNygnqLd2hoXl876i+FNBfnjWrU8di6623jlE//3ksX7Ei0j7n0zvcettt8S//8i+J79GBBx4YNVOnpj4bAABdR0AHAAAoQAJ648rc8rq0tLRdrxfQOxZA6+rrCiqgZ0JyZWVlzs+6+rvQEG1/F+vq65qubh8/YXyb77m+z6LPvNfkKZOb/kAgM3vzW9lnfl5ZWdn0fPaOyBf+e2tAv3LcuA5H84022iiOPvrouPqaa2LpW29F2ud6ep/xEybEpptumvheHXHEETFr9uzUZwMAoGsI6AAAAAVIQG9cmaDd3uelF2tAnzxlcpSUlERpaWm7ttX89wohoGfv3+Qpk3N+3tXfhYZo+7uY2Ua+oN/WPqzvcWiIxivtM+G++XdxfZ+B3tljleZqKaAPHz683eF85513jjPPPDMeePDBSPv8Tu/3q1//Ouc7duKJJ8bbdXWpzwYAQOcJ6AAAAAVIQO/4axvik1uAF1tAnzd/3nqF8OyrndMO6NnP9u7oscy32voutGebHf0+ZP9BQvOfZT6/lvav+Zo4aWLe16/vH0tk5sr3Bwi9MaB/tHJl7L777m2G88GDB8dll18ec+bOjbTP6/Qda9aujbPOOivn+/bTn/401jU0pD4fAACdI6ADAAAUIAG947cXr6uvi9LS0qIM6Nmzt3d7tTNqE+EnzYCeicUtBd7u+C40RNvfxZauAm9pZT+fvPnPOvpHDq3F+My+tfdq/MzxLS0tzbklfEP0zoBeXVPTYjTfeuut46STToq/3nFHrFy1KtI+n9M3LVm6NH74wx/mfP9+O3p06rMBANA5AjoAAEABEtCTr20rYGY/q7pYA3r2z9t6Xnfz45VmQB8/YXybn1v2seyq70L2Ntu6Ar09n1H21fxt/ZFDWVlZm9tr7b0zx7u0tDTvM82zV+bZ8a0du94Y0C+7/PKccLnPPvvEL/77v+OZ6dMj7XM4xeHFl16Kww47LPE93HzzzeOqP/0p9dkAAFh/AjoAAEABEtAbV3aUzBeF6+rrYuKkiU2BsJivQG9+vCoqKmLe/Hk5r5k4aWIMGjQoSkpKmm5z3tMBPfO5ZebIROV8V0fn27eu+C5kfz75nrmeOVaZ11RWVuadb/KUyU3BPvOeLR2H7Kv+y8vL88bvefPnRUVFRZuzZb/n6DGjc2arq6+L8RPGN83UWrTPfH7tCftprHwB/cgjj2w6RoMHD45bb7st1qxdG2mfuyk+1TU1sf/++yci+s477xx33Hln6rMBALB+BHQAAIACJKA3ruZXE5eWlkZ5eXmUl5cn4msmcGY/H7quvi4nUPb1gN4QuVdCDxo0qOmYZQfeqqqqxIytxev2HofM/rQme4bsWdp6/67+LjREQ86V6hmtHc/Ma5pfwV9WVpZzm/Z58+fl7Fd25G++H8232dr3sK6+LnHL+MwMmW01n7m145t9u/jM92XQoEGd+qOKrlz5AvrAgQPj1FNPjZdnzYq0z9dw59/+Fv/6r/+a+O9u//33j8eqq1OfDQCAjhPQAQAACpCA/smqq6+L0WNG5w2vmSuts7fVPEJmb6sYAnrmtc0jar7jlf1s8fbM0NZx6IiysrKoqqrKe5V8S6srvwsN0XhFeL743vx1za+Wb74f2c8iz76qv6XPft78eTlhPjuoV1ZWtvu/j4mTJubsZ0uztbaaz92e28P31Goe0JcsXRrLV6yItM/TkO3PV18dW2yxReK/o8MOOyxefOml1GcDAKBjBHQAAIAC1NsCel19XVTXVEd1TXWbVxK393X51rz585p+v6W4lz1L8wiZ+f2Wfrd2Rm3TlcMdmael7bW2r239bmv71ZFj1tKxyPysKwJ69ufSlq6Ksp39LuQ7Rm197h3dXkf+e+jI964r3retY9qZObp65bsCPe1zNOQzZuzY2GCDDRIR/Yc//GEsWbo09dkAAGg/AR0AAKAA9baAbvXOlbnquL1XwVtWGktApzc577zzcu4GcfbZZ8fajz9OfTYAANpHQAcAAChAArrV0ZUJNe29ZXddfV3TrdAzz0O3rEJcAjq9yZq1a+PII4/MieiXXX556rMBANA+AjoAAEABEtCtjq7MM7UHDRrUrtt3Zz+Du7O3Dres7lwCOr3NnLlz46ijjkoE9C233DJuvOmm1GcDAKBtAjoAAEABEtCtjq7sK8rLyspafI51dU11lJeXN0Wd8RPGpz67ZbW2BHR6oyemTYuDDjooEdG/9rWvxWPV1anPBgBA6wR0AACAAiSgW+uzamfURllZWSLYlJeXN8kE9ozRY0anPrNltbUEdHqr52prY8CAAYnzbllZWaxZuzb12QAAaJmADgAAUIAEdKsza+KkiTkhPaO0tDQqKyujdkZt6nNaVnuWgE5v9r9XXhn9+vVLnIfPPPPM1OcCAKBlAjoAAEABEtCtrlh19XVRXVPdxLPOrd64BHR6u3POOScR0DfYYIO4/IorUp8LAID8BHQAAIACJKBblmU1LgGd3m7RG2/EMccck4joAwcOjL/ecUfqswEAkEtABwAAKEACumVZVuMS0OkLpj7+eOyzzz6JiH7QQQfF9GefTX02AACSBHQAAIACJKBblmU1LgGdvuLmiRNjq622SkT0H/zgB1FXX5/6bAAAfEJABwAAKEACumVZVuMS0OlLfvPb3yYCeklJSfzsZz9LfS4AAD4hoAMAABQgAd2yLKtxCej0JR+tXBkjR45MBPQBAwbEVX/6U+qzAQDQSEAHAAAoQAK6ZVlW4xLQ6WtmzZ4dQ4cOTUT03XbbLe67//7UZwMAQEAHAAAoSAK6ZVlW4xLQ6Yvuve++2HXXXRMR/dBDD43Zc+akPhsAQLET0AEAAAqQgG5ZltW4BHT6qj9edVVsvPHGiYg+cuTI+GjlytRnAwAoZgI6AABAARLQLcuyGpeATl924YUXJgJ6SUlJ/Oa3v019LgCAYiagAwAAFCAB3bIsq3EJ6PRlb9fVxfe///1EQN9qq63i5okTU58NAKBYCegAAAAFSEC3LMtqXAI6fd0z06fHv//7vyci+j777BNTH3889dkAAIqRgA4AAFCABHTLsqzGJaBTDG7/619j++23T0T0Y445Jha98UbqswEAFBsBHQAAoAAJ6JZlWY1LQKdY/O6yy3Keh37OOeekPhcAQLER0AEAAApQdiy67Irfx8znXwAoShOuukZAp2gMHz48J6Jfc+21qc8FAFBMBHQAAIAClB2LAPiEgE5fNn/BgjjyyCMTAX3nnXeO+x94IPXZAACKhYAOAABQgNIOVACFSkCnr3vk0Udjr732SkT0o446Kt54883UZwMAKAYCOgAAQAFKO1ABFCoBnWLwj7vuyrmV+/nnn5/6XAAAxUBABwAAKEB3Tb4HgDw++Oij1M/R0BPOOeecREDfbLPN4qabb059LgCAvk5ABwAAAAAoMPMXLIhDDz00EdEPOOCAeK62NvXZAAD6MgEdAAAAAKAA3TV5cgwcODAR0UeMGBGrVq9OfTYAgL5KQAcAAAAAKFBjL7kk53nol11+eepzAQD0VQI6AAAAAECB+uDDD+OEE05IBPQdd9wx7r3vvtRnAwDoiwR0AAAAAIAC9vQzz8S+++6biOhHHHFEvL5oUeqzAQD0NQI6AAAAAECBu+766+Ozn/1sIqKff/75qc8FANDXCOgAAAAAAL3Aeeedlwjom2yySVx/ww2pzwUA0JcI6AAAAAAAvcCrr70Whx9+eCKi77fffjH92WdTnw0AoK8Q0AEAAAAAeom777knBg0alIjoJ554Yny0cmXqswEA9AUCOgAAABSRBQsXdpvqmpp4+JFHRByAbnbp736XCOglJSVxyaWXpj4XAEBfIKADAABAEdlss81yoktXW7BwYer7CdCXrVy1Kk466aTEufdf/uVfYsrdd6c+GwBAbyegAwAAQBHp16+fgA7QBzz73HOx//77J86/hx12WLz62mupzwYA0JsJ6AAAAFBEBg4cKKAD9BE33nRTbLrppolz8Lnnnpv6XAAAvZmADgAAAEWkeUA/+OCDO635beEXLFyY+n4CFIuqqqrEOXjjjTeOa6+7LvW5AAB6KwEdAAAAisjmm2+eCC0fr1vX6W1+85vfTGxz3vz5qe8nQLFY9MYbceSRRybOw/vss0889fTTqc8GANAbCegAAABQRD73uc8lIsvajz/u9DYPOeSQxDZfmTcv9f0EKCZzX3klBgwYkPM89LTnAgDojQR0AAAAKCJbbLFFIrCsWbu209tsHtDnvvJK6vsJUGwuv+KKxLm4pKQkrvif/0l9LgCA3kZABwAAgCLSHQF98ODBAjpAytasXRs/+tGPEufj3XffPR5/4onUZwMA6E0EdAAAACgiW265ZSKurF6zptPb/I//+I/ENufMnZv6fgIUo+dqa2PvvfdOnJNPPPHELnlcBwBAsRDQAQAAoIh8/vOfT4SVVatXd3qb3/rWtxLbnD1nTur7CVCs/njVVTm3cv/D+PGpzwUA0FsI6AAAAFBEmgf0latWdXqbAjpAYRkxYkTivPzVr341npk+PfW5AAB6AwEdAAAAishWW23V5QG9vLw8sc1Zs2envp8AxezJp56Kr3zlK4lz88iRI1OfCwCgNxDQAQAAoIhsvfXWiaDy0cqVnd7mkCFDEtt8edas1PcToNhdOW5c4ty84YYbxp+vvjr1uQAACp2ADgAAAEVkm222SQSVDz/6qNPbbB7QX3r55dT3E6DYrVq9On74wx8mzs/77bdfzHz++dRnAwAoZAI6AAAAFJHuCOhDhw4V0AEKUM3UqbHrrrsmztGnnXZa6nMBABQyAR0AAACKyD//8z8nQsoHH37Y6W0eeuihiW2++NJLqe8nAI1+d9lliXN0//7944Ybb0x9LgCAQiWgAwAAQBH5whe+kAgpKz74oNPbbB7QX3jxxdT3E4BGy1esiOOOOy5xnj7ooINi1uzZqc8GAFCIBHQAAAAoIt0R0L/97W8L6AAF7KGHH44dd9wxca4+55xzUp8LAKAQCegAAABQRLbddttEQFm+YkWnt3nYYYcltvn8Cy+kvp8AJI0eMyZxrt50003jL7fckvpcAACFRkAHAACAIrLddtslAsqy5cs7vc3DDz88sc2Zzz+f+n4CkPTOu+/GsGHDEufrwYMHx/wFC1KfDQCgkAjoAAAAUESaB/T3ly3r9DYFdIDe4Z57743tt98+cc6uqqpKfS4AgEIioAMAAEARGThwYCKcdMU2Dz744MQ2q2tqYsHChV1mzdq1qR83gL7ilxdfnDhnb7nllnHHnXemPhcAQKEQ0AEAAKCADR8+PBE6ulpXzNg8oHel3XffXUAH6EJLli6NI444InGuPfTQQ2PRG2+kPhsAQCEQ0AEAAKCALV6yJAYMGFC0Af3ue+5J/TMA6Gv+cdddsc022yTOt6N+/vPU5wIAKAQCOgAAABS45rfbLZaAPnjw4NSPPUBfNWrUqMQ59wtf+EJMnjIl9bkAANImoAMAAECB+2jlythxxx0ToaNfv34xcODATuuK+c4444w4+OCDO2XbbbfN2b/nX3gh9WMP0Fe9vmhRDB06NHHuPfLII+Ott99OfTYAgDQJ6AAAANAL/PnqqxORY8CAAfHXO+5Ifa6uMGfu3Nh3330T+3fGGWekPhdAX/fEtGnRr1+/xPl37CWXpD4XAECaBHQAAADoBVavWRPHHXdczpWCy5YvT322zrrooosS+7XbbrvF9GefTX0ugGJw/vnnJ87BO+64Y9RMnZr6XAAAaRHQAQAAoJeYcvfdseWWWyZCx5XjxqU+V2c8Vl0dAwcOTOzTb0ePTn0ugGKR7zEhxx57bOpzAQCkRUAHAACAXuSss85KRI599903Zs2enfoHvQwyAAAgAElEQVRc6+tHP/pRYn+++c1vxqI33kh9LoBicsONN8aGG27YdC7+9Kc/HTfdfHPqcwEApEFABwAAgF6kdsaM2GOPPRLR+cILL0x9rvVx6223Rf/+/RP7cs2116Y+F0AxOvHEExPn429961vx5uLFqc8FANDTBHQAAADoZS659NJE5Nhuu+3i4UceSX2ujnh/2bI44ogjEvvxve99L9Z+/HHqswEUo0cfeyx22GGHxHn5N7/9bepzAQD0NAEdAAAAepmlb70VQ4YMSUSOE044IfW5OuLKceMS82+55ZZx9z33pD4XQDH7xS9+kTg3/+u//ms8MW1a6nMBAPQkAR0AAAB6oZtuvjn69evXFDk23HDDXvO82tlz5sS+++6biDRnnnlm6nMBFLsFCxfG17/+9cT5eeTIkanPBQDQkwR0AAAA6KVOOOGEROQYMmRILH3rrdTnastFF12UmHv33XePZ597LvW5AIi4+pprEufo/v37x19uuSX1uQAAeoqADgAAAL3Uw488Etttt10idFxy6aWpz9Wax6qrY+DAgYmZR48Zk/pcADT6eN26+MEPfpA4Tw8dOrRX/IEWAEBXENABAACgF7vwwgsTkWOPPfaI2hkzUp+rJSeffHJi3sGDB8ebixenPhcAn3jgwQdj2223TZyvx4wdm/pcAAA9QUAHAACAXmzW7Nk5zxM/66yzUp8rn1tvuy369++fmPXa665LfS4AcjX/A63ddtstnnr66dTnAgDobgI6AAAA9HJXjhuXiBxbbLFFTLn77tTnyvb+smVxxBFHJOY8/vjj4+N161KfDYBcc+bOjQMOOCBx3v6///f/pj4XAEB3E9ABAACgl1u2fHkcddRRichx7LHHxuo1a1KfLaN55P/85z8f99x7b+pzAdCyCX/8Y+LcPWDAgLjt9ttTnwsAoDsJ6AAAANAH/PWOO2LAgAGJ0PGnP/859bkaImL2nDk5t5k/++yzU58LgNatXLUqjj322MT5+/DDD4+6+vrUZwMA6C4COgAAAPQRp5xySiJyfP3rX4+Fr76a+lwXXXRRYq4vf/nLUTtjRupzAdC2u++5J7baaqvEefzS3/0u9bkAALqLgA4AAAB9xBPTpsXOO++ciBy/vPjiVGd6rLo6Bg4cmJhpzNixqR8rANrv3HPPTZzH99hjj3j2uedSnwsAoDsI6AAAANCH/PLiixORY6eddoonpk1LbZ6TTz45Mc9//Md/xOIlS1I/TgC034svvRR777134nx+2mmnpT4XAEB3ENABAACgD3n1tdfi4IMPTkSOysrKVGa59bbbon///olZrr/hhtSPEQAdd+W4cYnz+aabbhp33Hln6nMBAHQ1AR0AAAD6mD9ffXUicgwYMCBu/+tfe3SG95ctiyOOOCIxx/e///3Ujw0A62f5ihVx9NFHJ87rRx55ZLz73nupzwYA0JUEdAAAAOhjVq9ZE8cdd1xO5Hh/2bIem6H5lYpbbbVV3HvffakfGwDW39//8Y/YfPPNE+f3y6+4IvW5AAC6koAOAAAAfdCUu++OLbfcMhE5rhw3rkfee/acObHvvvsm3vucc85J/ZgA0Hlnnnlm4vy+1157xYyZM1OfCwCgqwjoAAAA0EedffbZicixzz77xKzZs7v9fS+66KLE+37lK18RVwD6iHffey8222yzxHl+5MiRqc8FANBVBHQAAADoo2pnzIg99tgjETmqqqq69T0fq66OgQMHJt7zkksvTf1YANB1Lrv88pzHdDzw4IOpzwUA0BUEdAAAAOjD/h97dx7mVH0vfjy9cr14iwx5Hu2DWkbb2F7bilpNK1qg/FprVKjX9tqOAi7tdSFIn96rKBgXUFyYKiqFMiMouMCMiBUrM/S2KNAZF2RxxpV1pEIVdUZBUFadz++P6Teekzl7lm9y8v7j9bQyycn3nCQnOXmf5a677zZFjn79+smzS5fm7fEuv/xy0+OdeeaZ8t7772tfDgCA3Nl/4ICcdNJJpvX9+eefr31cAAAAuUBABwAAAAAgxN57/30566yzTJHjV7/6VV4e6/EFC+SQQw5JP86XvvQleeTRR7UvAwBA7s2rq5MvfelL6XX+IYccIk8uXKh9XAAAANkioAf0yKP1Mn3GTABACH28c2fOPzdWrFytfb4AAPmxYuVq7dsngJt5dXXSo0ePdOQ46KCDZO68eTl9jO07dsi5555rCvUXX3yx9nkHAOTPiBEjTOv9X/ziF7Jv/37t4wIAAMgGAT2g6TNmyu133g0ACKHtO3bk/HNjedPz2ucLAJAfy5ue1759Anjx61//2hQ5EolETk+tPm36dNP0jzjiCPnrkiXa5xsAkD8NjY3Sp08f0/r/oYcf1j4uAACAbBDQAyKgA0B4EdABAH4Q0FEqli5bJv369TNFjt/ddVdOpr1u/Xo59dRTTdO+9tprtc8zACD/Ro8e3W0HrY4PP9Q+LgAAgKAI6AER0AEgvAjoAAA/COgoJTfccIMpcpxwwgnycktL1tO96aabTNM96aST5JVXX9U+vwCA/Gt+7jk5+uijTZ8Dv582Tfu4AAAAgiKgB5QZ0Hfv2at9TACAYB6Y/YhpnZ6PgL5i5WpiCwCEROurr5nW6UueWaZ9TIBXa9et63ak+NVXX53VNP/W1CTHHHOMaZp3T5mifV4BAIVz/fXXmz4HTj/9dHlr82bt4wIAAAiCgB4QAR0AwoOADgDwg4COUjf9D38wRY7DDjtMGhcvDjy9yy+/3DS9s846S97/4APt8wkAKJxXX3tNTjjhBNPnwe133KF9XAAAAEEQ0AMioANAeBDQAQB+ENBR6j7euVN+9rOfmSLHBRdcIPv27/c9rccXLJBDDjkkPZ1/+Zd/kbnz5mmfRwBA4d05ebLps+X444/nch4AAKAkEdADIqADQHgQ0AEAfhDQEQZ/fPJJ6dWrlyl0zHrgAV/T2L5jh5x77rmmaVxyySXa5w0AoMfbW7bIoEGDTJ8L48eP1z4uAAAAvwjoARHQASA8COgAAD8I6AiL0aNHmyLHD3/4Q9n89797vv+06dNN9z/yyCNlyTPPaJ8vAIA+M2pqTJ8NRx99tDQ/95z2cQEAAPhBQA+IgA4A4UFABwD4QUBHWLy4YoV885vfNIWOWydN8nTfdevXy6mnnmq677hx47TPEwBAr4937pRhw4aZPh9Gjx6tfVwAAAB+ENADIqADQHgQ0AEAfhDQESaTbrvNFDm+8Y1vyAsvvuh6v5tuusl0v+9+97vy2uuva58fAIB+8+rq5Etf+lL6MyIajUrj4sXaxwUAAOAVAT0gAjoAhAcBHQDgBwEdYfL3t9+WH/7wh6YYnkwmHe/zt6YmOeaYY0z3mXLPPdrnBQBQPEaMGGH6nLjooou0jwkAAMArAnpABHQACA8COgDADwI6wuaBBx80RY5evXrJE3/8o+3tr7jiCtPtzz77bPmgvV37fAAAikfj4sXSp0+f9GfFQQcdJI/Nn699XAAAAF4Q0AMioANAeBDQAQB+ENARNvsPHJALL7zQFMXPO+882fHxx91u+/iCBXLIIYekb9ejRw+ZV1enfR4AAMVn9OjRps+W//zP/5Rdn3yifVwAAABuCOgBEdABIDwI6AAAPwjoCKPFf/6zHH744abQMW36dNNttu/YIeeee67pNr/61a+0jx0AUJyee/55Ofroo02fGzNnzdI+LgAAADcE9IAI6AAQHgR0AIAfBHSE1TXXXGOKHN///vdl7bp16b9Pmz7d9PejjjpKnl26VPu4AQDFK5VKmT47fvSjH8m727ZpHxcAAIATAnpABHQACA8COgDADwI6wqqltVVOOOEEU+hIpVLSKSLr1q+XU0891fS38ePHax8zAKC4vfb6690+W+6eMkX7uAAAAJwQ0AMioANAeBDQAQB+ENARZr+fNs0UOXr27CkbNm6UG2+80fTvffv2lY+2b9c+XgBA8ZtcXW36DInH47Ju/Xrt4wIAALBDQA+IgA4A4UFABwD4QUBHmO0/cECOP/54U+gYMmSI9OzZk2vYAgAC2bJ1qwwePNj0OTJx4kTt4wIAALBDQA+IgA4A4UFABwD4QUBH2P11yRJT5Mh00kknyf4DB7SPEwBQOh559FHTZ0mfPn04kwkAAChaBPSACOgAEB4EdACAHwR0lIPzzjvPNqAvXbZM+/gAAKXl45075ac//anp8+SGG27QPi4AAAArBPSACOgAEB4EdACAHwR0lIMNGzd2O217JBKR888/X/vYAACl6dG5c02fKd/85jel9ZVXtI8LAAAgEwE9IAI6AIQHAR0A4AcBHeVi/PjxptDRs2dP2bBxo/ZxAQBK0569e7sdhX7jjTdqHxcAAEAmAnpABHQACA8COgDADwI6ysXOXbukb9++6cgxfvx47WMCAJS2hx95xBTQjzvuOHnl1Ve1jwsAAMCIgB4QAR0AwoOADgDwg4COcjJ7zhyJRCLSt29f+Wj7du3jAQCUtk9375ahQ4eaIvrNN9+sfVwAAABGBPSACOgAEB4EdACAHwR0lJt4PC4zamq0jwMAEA5q5yzlW9/6lrz62mvaxwUAAKAQ0AMioANAeBDQAQB+ENBRbl597TXZf+CA9nEAAMJh565dctZZZ5mPQp8wQfu4AAAAFAJ6QAR0AAgPAjoAwA8COgAAQHZmPfCAKaB/+9vfltffeEP7uAAAADqFgB4YAR0AwoOADgDwg4AOAACQne07dshPfvITU0SfOHGi9nEBAAB0CgE9MAI6AIQHAR0A4Ec+A/rnnZ0mn33+OQDgn4zrR92fBQCyV3v//aaAfvzxx8sbb76pfVwAAAAE9IAI6AAQHgR0AIAf+QromdH8wGefyYHPPpP9Bw7I/gMHZN/+/QBQVtT6b/+BA+l1IiEdCI+ODz+UH//4x6aIfsutt2ofFwAAAAE9IAI6AIQHAb30JBIJ048sbhKJhPYxl4Om5mapqqqSWCyWXvaxWEySyaS0tLbm9fVQSs+xWja6x4Hg8hHQVQhSwXzf/v1y0UUXyUUXXSQjR46UEcqIEQBQPkaOlJH/pNaJF198sby7bZsppuv+XAAQ3IyaGtO2W//+/WXtunXaxwUAAMobAT0gAjoAhAcBvfSUakBX49Y9jlxr7+jw9JxMrq7O23ItludYcXrdEdBLX64DuvHI8/0HDsjeffvk0927fa3nAKCcrN+wIX1UOhEdKG0ftLfLkCFDTO/xWydN0j4uAABQ3gjoARHQASA8COilp1RDdKmO2+t8RaNRmVxdbTrafFNbm9TV16ePSq+prc3L45dSQEfpy0dAV/F8z969suuTT2T7jh3aAxUAFKvX33hDdu/ZI/v27yeiAyEwbfp003v8xBNPlHXr12sfFwAAKF8E9IAI6AAQHgT00lOqIbpUx+2kpbVVIpGueO50mvb2jo50RN/U1pbz5VpssToSIaCHWS4DuvHU7Xv37ZNPPv1Utu/YIe9/8IH2QAUAxar1lVdk1yefyJ69e2X/gQMEdKDEbXvvPRk0aJDpfX7b7bdrHxcAAChfBPSACOgAEB4E9NJTqiG6VMftpKa2ViKRiKRSKdfbNjQ2SiSS+1O5E9BRaLkO6J99/rns279fdu/ZIzs+/lg+aG+Xt7dsMf2I3LdvX1myZAkAlKUTTzzRtE5cvWaNbN+xQz7dvTt9FDoBHSht902danqfn3TSSbJ+wwbt4wIAAOWJgB4QAR0AwoOAXnpyEaLbOzqkprZW4vF4+keaWCwmyWTS0xHSTc3NUlVVZfqRJ5FISF19ve14MxlD8uTqak/zZBWgm5qb0/++qa1NksmkRKNRy+ltamuTVCqVPho8EolIPB6XydXV0t7R4Xs5+o3ibmG5rr7etFyj0ahUVVVJU3Oz4+vBaZpNzc2mZeL0XGW7vOyOlDOO3+31azVet+fIuAzq6utNr7loNCrJZNLxDAHwJx8BXR193vHhh/LOu+/K+g0b5NBDD00/j3369JF9+/YBQFkaPHiw6XP1xRdflI4PP0wfha5O46778wFAcP945x05/fTTTe/12++4Q/u4AABAeSKgB0RAB4DwIKCXnmwDentHhymcZ3I7HXkymXQ8rWgymbQcb74DeiqVMkXXzOm1tLZ2+7tRPB73HdHbOzrSkdvL7Zuam22XrdtytQveTgG9rr7e13OV7fLKNqCnUinH8dq9NhOJhMTjccdlGI1GHXdEgHe5DugHPvtM9uzdKzt37ZL3P/hA/v722/La669LLwI6AMi+fd0DevNzz8n7H3wgH+/cKbv37Emfxl335wOA7Ey55x7Te/273/2ubNy0Sfu4AABA+SGgB0RAB4DwIKCXnmwCujGeJxIJaWhsTP9tU1tbOmRHo1HLmKxOWZ553/aODqmrr08HV7vIaTfuXAR09djqSHTjbYwxOPNo5JbW1vRR30FOO64idSqVCnQUe6d8Ec9jsZjU1denp5O5XK0CsF1AV+OKRqPdlklDY2P6dWB19LzT8jLe1255Of3N7nWgXltW4zWe8cDqtWncSSMej3d7XRuXby7fi+UqHwF995498vHOnbLtvfdkU1ubvNzSIr169SKgA8C+7gF9+fLl8u62bd1O46778wFAdt7eskUGDBhger/fceed2scFAADKDwE9IAI6AIQHAb302B3RbSUzYqpQ7XTksfGI7sy/RaNRxwipoq1VlM13QI9EIlJTW+u4zJxOW67GYIyvXjU1N0sikUgfjV5TW+v5aGc1fqcj4NWR7vF43HLeMp9ndXu3swmo5WIXpO2WZ6dIOqJbzaffgK7Ga7fzhaJCuN1ZDpyWoboNR6FnL5cB/bPPP08H9B0ffyzvvPuubNi4UVatXt0toO/duxcAylJmQH926VL5xzvvyEfbt8snn35KQAdC5K677za930855RRPl9gCAADIJQJ6QAR0AAgPAnrpySagx2Ix26PLjaqqqrqFchV6naKq8XrkduO2ul8uArpd2N/U1ub56HJ1veygz406YjyVSqXnN5FIWB4Vr6go7BZ21RHamdOxCuhOOzIYtbS2dtuxQC0vq1hvdV+rHS38BnTjUfxuy1ftGGA1Taf4rh6DgJ69fAT0T3fvlu07dsg/3nlH1q1fLyteeomADgD/lBnQlzzzjGz9xz/kw48+IqADIbP573+X733ve6b3vNt3egAAgFwjoAdEQAeA8CCgl56gp3BXYdQtUnbKF0HbGGvbOzqkqbnZMb7rPALdbr7UmLwcWZ5IJHJ+mu+GxsZ0JLc6zXssFnON1cb5zDyK3iqgq8fzckr5zCO61fJy2lHCOCaraO03oKvn30vcVqdyN7421dH/XpYfAT17+Q7oa9etkxdXrJAvE9ABQPbutQ7oW7ZuJaADIaW+GxsvUfTW5s3axwUAAMoHAT0gAjoAhAcBvfQEDejGU517ZRcbW1pbpam5uZuGxkZtAd3uyIzMH6C8yMfzpsJ05hHufseWOZ9WAd3PWQoyY7efmO30PPkJ6H5e01bjs7sOvNXrhICevXwG9K3/+IesXbdOXnjxRfnyl7+cfo1WVFTInj17AKAsZQb0vy5ZIlu2bpWODz8koAMhtHvPHunbt6/pfX/PvfdqHxcAACgfBPSACOgAEB4E9NKjM6A3NDbK5Opq2yObdZ7CXUdATyaTnk4Nr1gdPU1AJ6CXGgI6ABQWAR0oP7ffcYfpfT9gwADZ9t572scFAADKAwE9IAI6AIQHAb30BA3o6prVXq6hp44wN4bymtpa19Ob5zOg203bLaCra4d7CafqSHq/z4Xd9c3t5tP4GNFo1FOE39TWJk3NzZ6uga5Cvds01Wn5jadhV8vLyynck8mkVFVVdft3vwE9lUp5fo7sTuFOQC8cAjoAFBYBHSg/u/fskT59+pje+5mXcgIAAMgXAnpABHQACA8CeukJGtA7pSvWernediwW63ZN6Vgs5hopVSAOGtCdQrSKrH4DutpxwO3a7+oa8VZB2O+Y7MTj8W4RVwVht+uVq+uaZ15z3Coeqwjudt13q+udq+Xl9lyr5ZV5SvpO8R/Q1TjcnqP2jg6JRqPdduQgoBeWroC+e/duAChLBHSgPN10002m9/7QoUNl/4ED2scFAADCj4AeEAEdAMKDgF56sgnoKsI6Hb2g4mtmFI5EIhKNRm1Db0trq0Sj0UAB3e4xvUzbLaB3yhc7BGTGZyMVsv0E1k1tbelxeY3VmbHc7tromfNvF6Wt4rGK2/F43Pb5au/oSC+XzNvEYjHX14nT8vIb0FUYt9pBwOr16+U09pkI6LlDQAeAwiKgA+Vp1erV0q9fP9P7f8ETT2gfFwAACD8CekAEdAAIDwJ66ckmoBuDbzKZNMXKltbWdKC0OkpdHT0dj8e73S+VSqWn6xbQ1VHmxmirgq86Glr9rb2jQ+rq6x2n7SWgNzQ2pncAmFxdbTrSvaGxMT02tyOgrRjDeDKZ7BZom5qb08vV7jHUsk0kEqYQv6mtTSZXV0s0GpVoNGp5hL5dPFZHx8diMamrr++2TFUktwr/annZvU7clldmvDc+13avX7Uc3Z6jWCzWLfgT0AuLgA4AhUVAB8rXmDFjTO//iy66SPuYAABA+BHQAyKgA0B4ENBLTzYBvVPMR3NbsTtquam52fF+0WjUdDR1e0eHaTrGiGwVvNVp3O3YHX3sJaB3ijl0200/6DLNjPx27IJze0dHOqLbLVu7I7Od4nHmMs/kdIR5NstLxXnFGK29nMrfTiwWs1wOBPTC0hXQP/30UwAoS4MGDSKgA2Xqr0uWSK9evdLv/969e8uzS5dqHxcAAAg3AnpABHQACA8CeunJNqB3SteRzalUyhRtY7GYTK6udrwWtzpK3RiL4/G4pFKp9BHD6sjnzFhpPHI5Go3aHvmsbmMcl7pGdzYBXd02mUyaAm88HncMydksU3VUeSqVcjw1ead0RfSa2lrT/EejUUkmk47XhneLx3X19VJVVWV6zqqqqjyFZPV8+11eDY2N6fvEYjHT+N1ev3aPaTwzgd9lYHydENCzR0AHgMIioAPlbcSIEaZ1wG9/+1vtYwIAAOFGQA+IgA4A4UFABwD4QUAHgMIioAPlbf7jj5vWAV/72tek9ZVXtI8LAACEFwE9IAI6AIQHAR0A4AcBHQAKi4AOlLe9+/bJOeecY1oP3HLrrdrHBQAAwouAHhABHQDCg4AOAPBDV0D/5JNPAKAsEdAB1N5/v2k9cMopp8iWrVu1jwsAAIQTAT0gAjoAhAcBHQDgBwEdAAqLgA5g23vvyWmnnWZaF0ybPl37uAAAQDgR0AMioANAeBDQAQB+ENABoLAI6AA6ReTOyZNN64Kf/OQn8smnn2ofFwAACB8CekAEdAAIDwI6AMAPXQF9165dAFCWCOgAOkXkzbVr5bjjjjOtD+bV1WkfFwAACB8CekAEdAAIDwI6AMAPAjoAFBYBHYAybtw40/rgggsu0D4mAAAQPgT0gAjoABAeBHQAgB8EdAAoLAI6AOX5F16Qr3zlK+n1wSGHHCL/95e/aB8XAAAIFwJ6QAR0AAgPAjoAwA9dAX3nzp0AUJYI6ACMrrjiCtM6YfTo0drHBAAAwoWAHhABHQDCg4AOAPCDgA4AhUVAB2DU0Ngo//qv/5peJxx11FGyctUq7eMCAADhQUAPiIAOAOFBQAcA+EFAB4DCIqADyPSLX/zCtF648cYbtY8JAACEBwE9IAI6AIQHAR0A4IeugP7xxx8DQFkaOHAgAR2AyaNz55rWC/3795e2t97SPi4AABAOBPSACOgAEB4EdACAHwR0ACgsAjqATDt37ZIf//jHpnXDPffeq31cAAAgHAjoARHQASA8COgAAD8I6ABQWAR0AFZ+P22aad0wZMiQvGzPAwCA8kNAD4iADgDhQUAHAPihK6Dv2LEDAMoSAR2Albe3bJGTTz7ZtH546OGHtY8LAACUPgJ6QAR0AAgPAjoAwA8COgAUFgEdgJ1bbr3VtH74+c9/3u02727bJnfceadceuml2scLAABKAwE9IAI6AIQHAR0A4AcBHQAKi4AOwE7rK6/I1772tfT64aCDDpJFDQ2yb/9+eXLhQrnsssvkyCOPlEgkIhdffLH28QIAgNJAQA+IgA4A4UFABwD4oSugb9++HQDKEgEdgJMxY8aY1hHxeFzOPPNM079FIhH57W9/q32sAACgNBDQAyKgA0B4ENABAH4Q0AGgsAjoAJy83NLSLZZbmThxovaxAgCA0kBAD4iADgDhQUAHAPhBQAeAwiKgA7Dy3vvvy4OzZ8vZZ5/tKaDfN3Wq9jEDAIDSQEAPiIAOAOFBQAcA+KEroH/00UcAUJYI6ACMVq5aJRMnTpTvfe97nsK58vAjj2gfOwAAKA0E9IAI6AAQHgR0AIAfBHQAKCwCOoDde/bIgieekF/96lfyla98xVc4V55etEj7fAAAgNJAQA+IgA4A4UFABwD4QUAHgMIioANYuWqV9OrVK1A4V5qam7XPBwAAKA0E9IAI6AAQHgR0AIAfugL6hx9+CABl6Qc/+AEBHYAsamiQwYMHBw7or7/xhvZ5AAAApYGAHhABHQDCoxABfXnT86bHmD5jpsydNx8AUIJqZ87O2U5RBHQAcEdAB6A8/8ILct555wUK6O+8+6728QMAgNJAQA+IgA4A4aEjoAMAwoOADgD5RUAHYLR23Tr59a9/7SueH3LIIbJ7zx7tYwcAAKWBgB4QAR0AwoOADgDIRqECekdHBwCUJQI6gEzvf/CBXHPNNZ4D+pFHHql9zAAAoHQQ0AMioANAeOi4BjoAIDwKdQ103QELAHQhoAOwcuCzz+S222+X3r17uwb073znO9rHCwAASgcBPSACOgCERyEC+vYdO2Tz21sAACGUzecGAR0A3BHQATiZUVMjxxxzjGNAHzhwoPZxAgCA0kFAD4iADgDhUYiADgCAFQI6ALgjoANw89j8+XLyyUmxjCoAACAASURBVCfbBvSf/vSn2scIAABKBwE9IAI6AIQHAR0AoIufgN7e3g4AZYmADsCLvy5ZImeccYZlQL/44ou1jw8AAJQOAnpABHQACA8COgBAFwI6ALgjoAPwatXq1fLLX/6yW0D/7W9/q31sAACgdBDQAyKgA0B4ENABALoQ0AHAHQEdgB9tb70lV155pWm9MXHiRO3jAgAApYOAHhABHQDCg4AOANDFT0D/4IMPAKAsEdAB+LV9xw65/vrr5aCDDpJIJCL3TZ2qfUwAAKB0ENADIqADQHgQ0AEAuhDQAcAdAR1AUL+fNk169Oghs+fM0T4WAABQOgjoARHQASA8COgAAF0I6ADgjoAOIBtPL1okL7z4ovZxAACA0kFAD4iADgDhUYiAvrzpedNjAADCY3nT84E/H/wE9Pfffx8AytLpp59OQC8zc+fN1/75DgDFqPXV11hvAkAAm9/e4uv7KAE9IAI6AIQHAR0AkA0COgDkFwG9/BCCAMAaAR0AgiGgFwgBHQDCg4AOAMgGAR0A8ouAXn4IQQBgjYAOAMEQ0AuEgA4A4aEjoE+5d5pMnzETAFCC7r3vD6Z1eqEC+nvvvQcAZYmAXn4yQ9Dvp9+v/fMfAHS4a8pU0/rQa0BnvQmg3GWuPwnoBTJ9BgEdAMKiEAF9xcrVOYstAAC9Wl99zbROX/LMssDTIqADgDsCevnJDEH52EYDgFKw5JllgQI6600A5W5Rw59N68V16zf6uj8BPSACOgCEBwEdAOAHAR0ACouAXn4IQQDQhYAOAMEQ0DUhoANAeBDQAQB+ENABoLBKOaBv2Ojvhzp0IQQBQBcCOgAEQ0DXhIAOAOFBQAcA+KEjoPfu3Vu2bdsGAGWplAP6pZdeKkOGDJGVq1ZpH0spIQQBQBcCOgAEQ0DXhIAOAOFBQAcA+EFAB4DCKvWArsY9cuRI2bJ1q/YxlQJCEAB0IaADQDAEdE0I6AAQHgR0AIAfBHQAKKywBPRIJCI9e/aUmydMkJ27dmkfWzEjBAFAFwI6AARDQNeEgA4A4UFABwD4oSugv/vuuwBQlko5oN88YYJp7Erfvn1l9pw52sdXrAhBANCFgA4AwRDQNSGgA0B4ENABAH4Q0AGgsMIY0JV4PC5Nzc3ax1lsCEEA0IWADgDBENA1IaADQHgQ0AEAfugK6O+88w4AlKXTTjsttAFdOf/882XDRn8/6oUZIQgAuhDQASAYAromBHQACA8COgDADwI6ABRWmAL6GWecIX369LGM6D179pTx48fLR9u3ax+3boQgAOhCQAeAYAjomhDQASA8COgAAD8I6ABQWGEK6LPnzJF3t22TUaNGSY8ePWyvjz5z1izZf+CA9vHrQggCgC4EdAAIhoCuCQEdAMKDgA4A8ENXQP/HP/4BAGWplAP62LFjTWOfO29e+m+NixfL8OHDbU/rfvbZZ8u8ujrt86ADIQgAuhDQASAYAromBHQACA8COgDADwI6ABRWKQf0a6+91jT2R+fO7fY5MOehh+SMM86wjOgHHXSQXHLJJbLkmWe0z0shEYIAoAsBHQCCIaBrQkAHgPAgoAMA/CCgA0BhlXJAv+6660xjf/iRRyxv9+62bVL9u9/JCSecYBnSjzjiCLn22mvllVdf1T5PhUAIAoAuBHQACIaArgkBHQDCg4AOAPBDV0DfunUrAJSlUg7o48aNM419zkMPOX/GvPKKjB07Vvr27WsZ0k888UT53V13ybb33tM+b/lECAKALgR0AAiGgK4JAR0AwoOADgDwg4AOAIVVygF9/PjxprE/OHu2p/v9dckSufjii+Vf/uVfLEP6T37yE3no4Yfl885O7fOYD4QgAOhCQAeAYAjomhDQASA8COgAAD8I6ABQWKUc0K+//nrT2B948EFf9587b56cddZZlhE9EonIiBEjZPGf/6x9PnONEAQAXQjoABAMAV0TAjoAhAcBHQDgBwEdAAorTAF95qxZvqfxQXu73HPvvXLyySdbRvTDDz9c/vd//1dWr1mjfX5zhRAEAF0I6AAQDAFdEwI6AIQHAR0A4IeugL5lyxYAKEulHNBTqZRp7LX33x94Wq+/8YZcf/318tWvftUypH/nO9+RO+68U7Zs3ap9vrNFCAKALgR0AAiGgK4JAR0AwoOADgDwg4AOAIVVygH9hhtuMI29prY262kuXbZM/vu//1sOPvhgy5D+//7f/5MHHnxQ9u7bp33+gyIEAUAXAjoABENA14SADgDhQUAHAPhBQAeAwirlgH7jjTeaxv6HGTNyNu3H5s+Xn/70p7bXR6+qqpKnFy3SvgyCIAQBQBcCOgAEQ0DXhIAOAOFBQAcA+KEroL/99tsAUJYGDBhQsgH9pptuMo192vTpOZ3+R9u3y++nTZNTTz3VMqL36dNHxowZIyteekn7svCDEAQAXQjoABAMAV0TAjoAhAcBHQDgBwEdAAqrEAH9zbVrZemyZb48vmCBzJ4zx9F5551nGvvsOXPy8tm0c9cuufHGG6Vnz56WIb1Xr15y66RJsnvPHu2fo14QggCgCwEdAIIhoGtCQAeA8CCgAwD8IKADQGEVIqBfeumltqdCz6V8BXTlrc2bZeTIkbaPf8wxx0hdfb32z1I3hCAA6EJAB4BgCOiaENABIDwI6AAAP3QF9L///e8AUJYI6P698OKL3Zab0YABA+SFF1/U/plqhxAEAF0I6AAQDAFdEwI6AIQHAR0A4AcBPT/Gjx/vyYIFC6SlpUX7eP1qamryNH933HGHLFiwQPt40Z16jnSPoxwR0IN75NFH5atf/arteEaOHClbtm7V/tmaiRBkNrm6OmevQd3zkm9+lkUsFpNEIiGpVEpaWlu1jx2wQkAvLk3Nzel1SCKRCDwdNY3J1dXa50nX8vMiHo9LIpGQmtpa2dTWpn38KC0EdE0I6AAQHgT0cGtqbvaFL+SF1dLaml727R0d2sfjxO71ocave3woHAJ6fvgNAMOGDZOmpibt4/ZqwYIFvuavoqJCrrrqqpLcWSCs1HOjexzlSEdAHzhwoFx66aWOxo4dKzdPmODLyy0tBf/c2r1nj9w6aZL06tXLcn3Ts2dPuXnCBNm5a5f2z1iFEGRGQPcum2WTSCTYHkTRIaAXl8wAXFNbG2g6BPRgUqlU0f92hOJBQNeEgA4A4UFADze/X8aLZeOlqbk5tEdBbGprk2Qyabt3cbHGaLvXR7n8GIkv6AromzdvDjU1r05HZ48cOVKOPvpoU2RevHix9rF7oQL60Ucf7TiPw4YNk4qKivQ89u/fX15++WXt48fm9HOkexzlqBAB/bLLLjM9xuMLFmQ1vWL04ooVMmbMGNM6xmjAgAEybfr0ooguhCB/jIFd91iCUGPPxXaA1+269o4OaWpulrr6ekkkEun7RaPRgm+PqOcvm6NZwyKXr4WwIKAXl8wAHI1GA+14U2y/QelYfm7v801tbdLU3Cw1tbUSi8VMvxsVemcn9TlRbs9XqSOga0JAB4DwIKCHm9qgSSQSntTV12sfsxp3GH9AqauvN21sqtMmJhIJiUajpr2KdY/V6jmx2lhS49c9PhQOAT0/1Lx6ue2CBQvSAWjw4MHax+51zH7Ge/vtt5t2KtA9fkCnQgT0yy+/3PQY8x9/PKvpFbM/Pf20/PKXv7TdofTcc8/VPv+EIH8I6N2n5TdyNDU3p7dHotFoQXdmJqDn57UQFgT04pJ5Cveg710Cuv/3eU1trSmiF/JIdAJ6aSKga0JAB4DwIKCHW6n+EFGq43ayqa0tvbFTVVVlezr0eDwukUikaHZmMD4nbCyhUwjo+eInoG/evFkWL16cvs/f/vY37eN34zegb978RUQ/+uijtY8f0KkQAf3KK680PUb9Y49lNb1it2fvXpn1wAMyZMgQy4j+b//2b3LZZZfJsuXLtYyPEOQPAb37tIJ8b29pbU1H9EJuixHQ8/NaCAsCenHJDMDq9wu/p3InoAd7nxsPyijksiOglyYCuiYEdAAIDwJ6uJXqDxGlOm4n6oehqqoqx9u1d3RINBqVaDRaVNe2YmMJCgE9P/wG9M2bN0v//v0lEonIggULtI/fTZCA/vLLLwdaLkDYFCKgjxo1yvQYxbYjX768vWWL3H7HHfLtb3/bMqT369dPUqmUvPHmmwUdFyHIHwJ692kF/d5ujDsNjY0Fff7Ctv2n+7UQFgT04pIZgFtaW9NnrvBzWnECevD3ufEzr1C/GRHQSxMBXRMCOgCEBwE93HL5Q0RLa6s0NTcH+pKvrt3U1NzsuFGlbqNOSaX+27hR4DYN4+PZzYP6b3XtP6fpZTPfRmqDw8t01Km53H60UuP3skyclreXMdltLGUuU7vnKZuxGl8/Vq+HQp5iEvoC+ltvvRVqal793Gfw4MESiURk9uzZ6X9bvny5jBs3TqZOnZr+t8bGRrnttttk3LhxttNavny5TJ06VcaNG5e+//Lly3M2f48//ng6oAdZLmvWrDFNa9y4cfL44493+zfjfFuNQc3fuHHjZPbs2abperFmzRqZPXt2ehq33XabNDY2BloexrEY5yXI/f3MS+Zz7XUe1O2tpuf0mgu6rDPnMXM5qXnI5eu0WBUioI8ePdr0GHPnzctqeqVm1erV8j//8z9y2GGHWYb0U045Re69776C/VBNCPKHgN59WtlEDrXd4rbjb66fPwI6Ad0KAb24WAXgIO9hAnrw97k66CLIkf9BEdBLEwFdEwI6AIQHAT3ccvFDxOTqaonFYt1+SEwmk64/IjY1N6e/aBvFYjHLOGz1g2XmhoWXL+1qAy7z39VY2js6JJlMOm60ZTPfTmPyspGkNqrs5rOltVWqqqo8L1ej9o4OmVxdbbrmupd5sxuPWqZ2t29pbbV8DcTjcdfw3dDYaPkcRKPR9IYiP7YVHgE9P4IE9MrKSolEIt1CsgrVa9asSR+lbjf9NWvWyIgRI2zXvyNGjPAdPq0ECejLly+3HPe4ceMkEonIuHHjpLGxMX09eLvpT506Nb2srIwePdrTPI4bN870WEaVlZWeIvjs2bNtx1JZWWnaGcLv/SsqKhx3knB7rgcPHuwY0u1eQ8bndvny5ekdO/yOz8s8RiIRGTZsmKxZsyb9OH53PihFhQjoV111lekxHp07N6vplarGxYtl+PDhtq+/s88+W+bV1eV9HIQgf4IE9PaODqmpre32PTUej0sqlfK8w6f6bp05nVgsJslk0va7v3HMVoJGimzv3ynmUwS7bfdsamuTVCpluRyd5t84VjtenjvjNk0sFpOqqipfZ9Coq6/vNp1oNOp7Op3StQ2XTCZN2y9eppWv10JYENCLi10A9nsqdz+v76DvrYbGxvT6yO0xjL8Pud02lUpJJNL1+0mulp9farxe5k0tP/UcKYlEwvHzzjhWK06/w2Tz2YDcIaBrQkAHgPAgoIeb25daN8aNiFgsJolEwvQFOB6P2/6oYvzhxXhf448TmbHXOP1oNJr+b2No9bKR5RbQjfOVSCS6bXRlM9921DXQU6lUVs+p8dqEavyZy9VuI7K9o8O00aTua/w3uw0wu+XuFNCN4zI+n8ax2kV0tVGaOVbjRjNHq+hBQM8PNa9eb6+iZSTS/ejsSKQrZqrAWFlZKSNGjOgWLzPj87Bhw9JH+g4bNiz9t/79+2cd0YMEdBXK+/fvb/nvo0ePNo1x9OjR3Y5ANwbjyspKGT16dHoejaHXbR4zb6umMWLECNMydDoC3m4so0ePNu3oYDcN43OeOS/G+48YMcJ1HozPtXEeKioqbCO63WtUjauysjI9HafxOUV04zKqqKjo9po0PgcE9NwG9EsvvdT0GLPnzMlqeqXu6UWL5Nhjj7X90XjYsGGyYaO/HyH9IAT54zegNzU3W+5MmsktoGZ+L7djFVmKOaC3d3Skp+MUOdzmwWn+jWO1Y3WfhsZGT8vcbXstc7so6HTUtIzbj36nRUB3RkAvLnYB2O+p3L28vrN9bxkfx+19bPydwS3uqtsGucxFrgK62jnA6XOvvaPD8sALr593QQN6tp8NyB0CuiYEdAAIDwJ6uKmNCePpr+1kbuSogKnub/xbe0dH+u9Wp/bb1NYm0WjU8r6d8sUpyp1ird2XcS8/IrgFdPVl3WojKpv5dqN2Kqiqqgp0ynW1XNUyyBx/TW1t+u9W01djt7rvpra29I9IdmcH8BvQFau90NWGsNXzbNxQsxprU3Nztx0BdLy/ypWugN7W1hZqal693Hb+/PnpUDl69Ohuf4tEIum/jxgxwnIaxqPT1ZHDVrdRQXPw4MFZzZ8al9fp3Hbbbell8uCDD5r+pgK6msepU6e6TuO2226zvE1DQ4NpOVjdRp3auqKiQubPn++4nCoqKiyX5dSpU9N/txuL8Xm1epyhQ4c6PqcNDQ22929oaEg/fkNDg+X93Z5ru9eoem6VcePGWd5fLYNIJGK5jB588MH039WZDzJvY3WEu9WyCptTTz3VNM8E9MLYf+CA/H7aNOnVq5flD789evSQ8ePHy/4DB3L+2IQgf/wE9MydfOvq67tdHsgYHOyOpjR+L4/H49LQ2NhtOsbw47QTbS5iSua0so2uKhDZTce4zK2OJmxpbTXtEOs0Hq87xRq3ERKJRLdlvqmtzbQ95DQ9tS0RjUalrr7etO3U0tpqOmOX0xGemSE+mUyadhDe1NYmdfX16WnFYjHHkJfL10JYENCLi1MA9rODu9u6IVfvLbU+d9ohyhj/3dZXxtvmevn5oQ7QcJqO8eAUdXZA498bGhtNn3dO4/F6CvdcfjYgewR0TQjoABAeBPRws/qxz47xi6v6Mu62ga+++NrFd6cv4GpjyG7c+QzodtPOdr692NTWlj79mDq1Y01trafreKsf4ZzmX/0omLk3rzqSxGljVu3FbDV9u393C+hOG6rqh7nMf1cbcU6nfzNe94uAXlgE9Pwwxkc7Q4cONZ3aeujQod2mY4yZVn9XjEd3u41NBctsQqUaV2VlpeM8Dh482HREt1VsVmO3+3tbW1fUdgvsVrfNnEfjaeTtwrOiAnfmTg3G6WfuDGC3nKwitlN8VlSkzozsapnZxXdFvb6sHkM9vtNrLnPe7V5LVs+b2pHBbYzG22b7uiwVhQjo48ePNz0GAV3k3W3buu1YYDRgwABZuWpVXh6bEOSP14BujN5uR74ZQ7vV93S1Q3A0GnXcbjBOx27bIZfRNFdRwimWGMON21H6xuXk9vy5fadX2w5uz50KXHbPnfHvTsvceIYBu/lU24XRaNRxe84YA512xM7layEsCOjFxS0Aez2Vu9u6KlfvLeNBDHbTUOspL+siddugR0/nKqAbl6HVdNR8uy2/Tvni9xenZeQloOf6swHZI6BrQkAHgPAgoIeb+kKqTn/txPgFV32ZdfvSq74gZ24cqVNtO93XLryqceczoNudaivb+farpbVV6urrJZVKSTweT1/Hy25DKhqNetrAUHHe+G9qQ81p3pyuvR4koLu9BtRGcZD7dsoXG4UE9MIioOeHXaCx0r9/f9sobIyZTsFXhVIv8VFN00vYdJuGV0OHDrUdm/EIdLvHUyHZyw4CxmlmzqM6+twtDLe1fRHbMx9TjcXr0fcqMmdGbKe4nflaqqystByD23OoloPV68tLQLc6atxq+plHqatlV1FR4TqNzMckoOcmoN88YQIB/Z9279kjd9x5p+2R53369JEZNTV5OfJcIQT54zWg+7lmrHG6VlFBfQf2cnkmt6BUzAHd6nu2+g7v9Tu42/x5iVZqR1+3HRYyx2+1HNTjeXkduJ11Lf2dy8OpnI07ANsFLQJ6dwT04uIWgL2eyt1pXZXL95bxkhR291cBeVNbW3pHHbv1jNNZ+3Kx/PxwWoZqnF6vMe+2jLwE9Fx/NiB7BHRNCOgAEB4E9HALGhfVBoSXU7/b/aDgxHgKbr/jzkVA1zXfbja1tdn+UKc2RPN1nSh1ysNcBnS3sVo9T2rZevkxUm1YE9ALS1dA37RpU6ipeb3uuutsPfbYY7Js2TLH6Tz22GPpEGl3m0WLFqVDr5/xVVZWBp4/Na7Kykrb+Zs0aZI89thjsnr1asdpXXfddenIbncbdTrySZMmeRqfWiaZ86ii9aJFizzP52OPPWb6N3Vk+gMPPOBpGmr+7rvvPst/HzRokOsyyrR69er0UfBex2H3GrV7bgcNGuR53q677jrTvz/wwAOuz2km9dxkLu8wKkRAv+aaa0yPMeuBB7R/3hTaZ59/LnMeekh+9KMfWYbzww8/XK6++mpPZw3KFiHIHy8B3cvpbjMZw0tmTFHbDV6+m9fV10sikbDdhim1gK7+5nVn4lwEdKedGZzGb7Uc1DaPlx12W1pbJZFIWD6u0yWp7KjAZLetQ1DqjoBeXLwEYC8h1Wldlev3llv0Nq4P1GNb3VZ9jmRz1HShArr6m5fvLLkK6Ln+bED2COiaENABIDwI6OEWNC4arxXuhd1j2MVn42P4HXc+A3qu5jtb6shq48af09Hhfmxqa7N8TtS/5zKgB3me/M4nAb3wCOj5YRcn/fISM73E7ExW43O7j99xeWUXYY0GDRrkO65azWMunhc1lhEjRnha1ur2VvNnfC6GDh0q9913n+e4v2jRovSpzysrKyWZTHraYcFtWeQioHt5TnPxHJeqQgT0sWPHmh5j5qxZ2j9vCukvf/2rjBw50vY73wUXXCCNixcXbDyEIH+8BHT1/dpLNDWyO4OV8dTsQY9EVEotoPth3Akhm4Dul9PRl8adKbzstGtHHanqdvYyI7WtY3f0O0GpOwJ6cfESgNs7OtLvD7czb1i9R3P93nI67bq6n/qb1W8xit3l8nK9/LzK1fpeneEj24Duh5fPBmSPgK4JAR0AwoOAHm7ZBnQvp35PJBLdNi6ampulqqrK8fR6+QzodqcG9xrQg863HS/XH88Ui8VMezZnG9DbOzoklUoV9BTuBPRw0hXQN27cGGpqXrOdTv0/f9gZNGiQ7W1mzZrla2chI6sxe7mtl3F5ZYytdrdRcbW+vj6r5yAXz4vxet1+2M3f0qVLZdKkSTJ06ND0UdgVFRUydOhQuffee13HM2vWLEkmk+llFIl0nY0gmUzK0qVLfb9G/Ty3ds+dl+c0F89xqSpEQDfunBGJRKT2/vu1f94UwutvvCHjxo2TI444wvJ9OGjQIJk5a5bs3bevoOMiBPnjJaCr7QO/4cMpGqgjFdX30ZraWsdTFtsp5oDudzotra3S1NwsNbW1kkql0iEsnwFd7QhcV18vk6ur0/HcafzGHSBisZhMrq72dXYJY/zx85y7HelJUOqOgF5cvAZgdTu7U7nbvUfz8d5SZ/Oz2oFKrX/U7yRqBxurEK/OPJLNTlOFuga62xiamptlcnW1JJPJ9OnvvfxWFvSzJchnA7JHQNeEgA4A4UFAD7egP0SoH4Pcri+nTjlu3IDY1NYm0WjUdaMinwHd7vTwbgE9m/n28lz4OdVX5jz4OV25mg/jBqe6zrrT/YohoPvZ2UDtKU1ALywCen7kItRu3OgtZqrb+DkCXVm1alV6Om639Tsur0otoKuxDB8+3NeynjVrlqfpr1q1SmbNmiXDhw+XiooKqayslEWLFnke36JFi2TSpEnp0J9MJn29Rgno+VeIgK6uT6/MqKnR/nmTTx9t3y73TZ1qCm1GsVhMJt5yi7y1ebOW8RGC/PES0P2eaSqTU4g1hgD1nb+qqspzUC/GgO5lOmqbKJFIpAOM2tE4mUym5z+XAb29o0Nqamulqqoqvdzj8Xj6NOsqhHuJPU3NzZavC3W6faegboxgQeX7tRAWBPTi4icAO53K3W4dk6/3llpfZL6v1fcA429AVtdBV79TZHP6dr/LLxfTaWpullQqlV7XRaNR0wEhdfX1OT8CPVefDcgeAV0TAjoAhAcBPdyCxkW1R77bKbMy99btlC9Oj+X0Jdj4ZdnvuCMR52vfOU3bLaBnM99u1N7KXq4HZTcPakPO6Ye49o4OiUaj3WK52lByelwV3nUGdK/zaVymBPTCIqDnh5rXbKfjJ6D7idn19fVZhcpCB/Thw4dLJNJ1DXQv0zReA9347+q64V6D9PDhw2XQoEGmI7n9ht6lS5dKfX29aRqrVq2S+vp613EsWrRIKioqpKKiwrSzw6JFi6S+vt70b07LzWrZ2r1GcxHQ1VkR/Lw+1NH3BPTcBPTrr7/e9Bh/mDFD++dNvix44gk599xzLX9079mzp1xxxRXS/NxzWsdICPKnEAHd7cxTm9rapK6+3hQqjEHWKcbmMiLYRSk/3MJGe0dHeruhqqrKdadit/nzGtAnV1ent3Pq6us9ne3My3Jo7+iQhsbGbsEnEunamcZq/nIR+azGT1DqjoBeXPwEYKdTudutq/L13lIx3/h4Kopn/naibmt87+fi9O1+l58T41k0rP5u3JEolUp53iHI7jZe1qm5/mxA9gjomhDQASA8COjhFjQuqggbjUZtv2i3tLZahlr1A4hd5G7v6DAd7eN33HZ7DnuZtltAz2a+3ajThmVuiDnNQ+YyVMs2Ho/b/mCkNlgyH0M9tt18GTfAdAd0tROG03yq2wR9jSM4XQF9w4YNoabmNdvpGGOm2+NVVFTIypUrXadpjJv5HpcX1157rUQiEbn22mttb3Pvvff6erxRo0ZJJNJ1lLjx38855xzXx1KeffZZiUS6Irzf8Rodf/zxEol0heHM5Xf88ce73t8Y7DP/bdasWYGfJ7vXqJ/n1m5ZrFy5Mj39Z5991vPrKXM+w6oQAV39WKxMmz5d++dNrj3/wguSTCZNny9Gw4YNk/mPP659nJ1CCPLLzyncc3X9Vi8aGhtNMd1uGyCXEcHp+7xXxu/ZVt/F1baK152J3ebPS0D3ewr+XJxu2HiK/swdKIynmc7la4ag1B0Bvbj4DcB2p3K3W1fl671ldY10deR12M4Z0QAAIABJREFU5vvb6t/tfmfJ9/Kzow4msPpdSp0V0ul3Lbsx2d3Gyzo1158NyB4BXRMCOgCEBwE93LKJi8agmkwmpaGxUZqam6WhsTG98WD1hdwYitVep8b7qT361f/ajVvt7d/U3Gza0FI/sESjUamprU1fv6mmtrbb6RMzp+sW0LOZb7/LVF0nUY2/obFRUqmUaflkPoYxrkejUUmlUun719XXp/9m9cOS2sCyWm7GaRZDQO8UcZxP47XqCeiFR0DPj0IHdHWk8ahRo1ynqYLuvffem/dxeeElSK9cuTJ99LhbNH766afTt82MsWrngYqKCnn66acdp2MX21VYr6iocI3D6vEyI/yGDRtsx2j3fBnn+9Zbb/W0/NXjW4X6fAZ04/I755xzHKexcuXK9DwS0HMX0G+eMMH0GL+76y55a/NmRy+3tMjSZct8eWvz5oJ/bu3es0dunTRJevXqZRnODzvsMJlRUyP7DxzQ/hmrEIL88RLQg15nW30HzTwzkvp3L9NQQdrq+rudUnwBXW1TWe0QrbZn/OxMnG1ANx4R73apLcUp9qhr8XqZlnHbNvM1EOR5U9drt7sPQak7AnpxCRKArU7l7rSuysd7q1Mk/XuHei/bRXEV8Y3rbBWkdSw/q3lV07A6w6GaL7czp1iNye42bgE9H58NyB4BXRMCOgCEBwE93LKNi8bgm8kpIhuPWrAyubo6fRt1zSXj/TOvR5n5hdrpFIzxeDy9gZY5Li8BPZv59qKhsdF0WkC7ebB7jPaODsf5tzsqY1Nbm+11Po2PqU713tDY2G0P8UIGdLf5TCQS6Q3bbE+jBn8I6PlhFyf98hozn3322XSQHTVqlOWR6CtXrkxHzWzDd6ED+oYNX0TjiooKufXWW23HpZaDXbhVR29XVlbaxlo1psrKSstlqY5wd5rGrFmzHCO5eozjjz/eNuareY5EzEdyG3cosFtuzz77bDpMZx6J7/QazVVAf/rpp9OPMXz4cMvlaByj1ZH6YaUjoOfLzRMmFPQz68mFC+XYY4+1HEuPHj1kzJgx8tH27do/WzMRgvzxEtCNIdRrhDUeCen37E5207G6vd02TxDG7a0g9zduB1mNx++OCLm4BrqXuJNJ7QTgtP3i5dJanfLFtmnm7dUOyl4jVad8ERLtIlMuXwthQUAvLkECsNWp3J3WVfl4b3XKF2FZjcHqWueKet9vamtLH5Gei98dchHQjQd2WI3d7xk43E4H72Wa+fhsQPYI6JoQ0AEgPAjo4ZZIJHxtdFjZ1NYmNbW1UlVVJYlEIn3ktNsPTy2trelrACYSCamqqpKa2tp0lG3v6EhPM3OMm9raJJlMSiKRkGQyaflYdfX16dsYx6X+ZvXFXY0nn/PtRXtHR7fxV1VVyeTqas9xXh2xru6fTCY9XYOsrr7eNE+pVKrbtb3U34xjSSQSlqfislumdrfPfA7dno+m5mbTclJHo6vnKJsfCBGMroC+fv36UFPzmu106urqJBKJyMCBA11ve88995iW8TnnnCPXXnutXHvttXLOOedI796906HypZdeKti43BgjrNttL7zwwvQ8VlZWyqhRo9LzaDyK2WkeX3rppfT1ttVt1TQuvPDC9N969+4tf/rTn2ynkfl4aiyjRo0y/e2ee+6xnZ+BAwembzdw4MD0OEaNGmUa46hRo2yfA7UsLrzwQtPzbXwtPPPMM55fo36eW7fnzu01qf524YUXpv+7rq4u7+9P3b7//e+HJqCPHz++IJ9Vb65dK2eccYbtOM444wx5c+1a7Z+pdghB/ngJ6J3iHFWdpmt15LjTmZ8yGUNBMQd0tTOtUwSxOpLUiQph2QR0Fa+8BnTjztxWy0HNg90ZAexeN5kBXUUnu4iVSV0uLBKxP8UxQak7AnpxCRqAM0/l7vQezcd7q1O+WJdUVVWlx+C2rlO/20Qi2Z++PZvll7lsnNbz6vPJy+eAceeGbAJ6Pj4bkD0CuiYEdAAIDwI6gFKlNoAJ6IVFQM8PHQF9/fr18qc//ckUZTNdeOGFWcfzIONy4iegr1+/XmbOnGmKy0a9e/f2NJ2XXnrJFOMzDRw40DaeZ45d7ZiQqbKyUmbOnOk6DXU0u900brnlFsfn225ZRCJdR+FbxXOn12guA7qantPzpeZPvW4J6KUV0C+99NK8fkZ9tH27jBkzRnr06GH5+Mcee6w8uXCh9s9SN4Qgf7wGdGOI9bKjp7qtVTRxO1LbyHgpJau/5zIiuIUVp/k1Xkoq83TlijFOO+34297RYbqGuNP8uQV049kD3I4azzwTmtVycIt3fuZXhap4PO4Y+oyX4nI6Qpag1B0BvbhkE4CNkdXtPZjr95a6rfFxnR7feNS505HqhVp+7R0dps86p3lVnzmxWMxxzFZnKbS7rVtAz8dnA7JHQNeEgA4A4UFAB1BsvJ4pQG3E5WJPcHinK6CvW7cu1MaOHStjx47NejpLliyRsWPHypQpU3zd76mnnpIpU6akxzFlyhRZsmRJzuYv6LiszJs3T8aOHSvz5s3zPY+33HJLeh7vv/9+WbFiha9prFixQu6///70NG655RZ56qmnfE9DzYPid16WLFlier78jiPz8b0sC7vXqJ/n1s9zl/l8Zd5HHbWfy9dpsSpEQJ89Z44MGTIk54477riCBPT9Bw7IjJoaOeywwyzDea9eveTWSZNk95492j9HvSAE+eM1oHeKmH64V5ctMgaGhsZG05FxTkeYGyOQ8SxJxmkZb2MXf61CUtBLRnkNw+0dHdLU3Cw1tbWmow/dLldlPNIzGo1KXX29afllTjMajab/v1tAj8Vi6XC/qa3NNN3M4GYM/C2trekzWxnjktNyML5mqqqqur0OWlpbTa8Vq+vBq9sZl0fmGcXUWc2Mt3Favrl8LYQFAb24ZBPQM492dnqP5vq9pRh3aHKbB+Pt7NYB+Vx+6rruqVTKdBlAt50KjI8Rj8dNv5eodb9xmsaIbjdNtX6tqqpKP7ZxeefjswHZI6BrQkAHgPAgoAMoNm57g3eK+bRuusdbbgjoAPLBz04kS5YsKat1QyECer48Oneuaey/+c1vcv4Y8x9/XIYNG2YZzr/85S9LMpmU5194Qfuy8IMQ5I+fgJ55eydeIrQxtjtxOnLaahpeT4ObyctY7NhdOiuTMWw5SSQSpmWkQnVmLDEeYW5kvJ3xKFMnsVhMWlpb00dDxmIxaWputjzjgNfXgdtyaWlt9TS2eDzuGvhy+VoICwJ6ccn2FOTG+7utZ3P53lKMZw9x+y3BuFOO21lLgs6/H2pHAr/z6URdTlGt0ydXV0tdfX23s5Bknt3D6jM3158NyB4BXRMCOgCEBwEdQDFSG8rqWupNzc3pH7/ysSEL7wjoAPJBnbbdy9Hp6nT6F154ofZxF0IpB/R5/zzFvzJmzJicTbv5uefkiiuukJ49e1r+QHvuuefKgiee0L4MgiAE+eM3oHdK15F96qxHmSEmlUrZnsLcSlNzs1RVVZnCQTQalUQiITW1ta7TyjylbSwWcz1VuR0/MSYej0tVVZWnMVqNeXJ1teXySyaTphCSGVWsAlBDY6PpyFR1jeLM26ltAeP0YrGYVFVVmbYLMoO7XYTe1NZmOkWz8fapVMrX0d919fVSVVXV7Yj+zLEV6rUQFgT04pJtQO+UL07l7hbQlVy8txTjJRzcjio3frbk4vTtmcvPi0QiIclkstsR3V7nNZlMdtsJQa3fjOvYzOBu9dxOrq42HWVudYaWXH82IDsEdE0I6AAQHgR0AMXI7YgedVow3eMsRzoC+qGHHipr164FEGJTpkxJ7zCzcOFCy9u8+OKLcuWVV6bXDXa3C5tSDuiZP8jmIqC/tXmzTLzllm7By/gj7X1Tp8pH27drn/+gCEEA0IWADgDBENA1IaADQHgQ0AEUM3V9rkQiIYlEIvBRMsgdAjqAfFFHlkciERk4cKDpOu1nn3229O7dO/33KVOmaB9voZRyQH9s/nzT2K+66qrA09q7b5/MnDVLBg0aZBnOjzjiCBk3bpy8/sYb2uc7W4QgAOhCQAeAYAjomhDQASA8COgAAD8I6ADy6f7775d+/frZnoGkX79+MnfuXO3jLKRSDuiPL1hgGvvo0aMDTadx8WK54IILbF8XI0eOlL/89a/a5zdXCEEA0IWADgDBENA1IaADQHgQ0AEAfugK6G+++SaAMjJ37ly55ppr0u6++25ZuHCh9nHpUMoBfcETT5jGbnW9TCctra1y9dVXy+GHH24Zzn/0ox/JnIceks87O7XPay4RggCgCwEdAIIhoGtCQAeA8CCgAwD8IKADQGGVckD/45NPmsY+atQoT/f7oL1d7p4yRU488UTLcP4f//Efctvtt8uWrVu1z2M+EIIAoAsBHQCCIaBrQkAHgPAgoAMA/CCgA0BhlXJAX/jUU6axX3nlla73qX/sMTnnnHMsw/mhhx4qV111lax46SXt85ZPhCAA6EJAB4BgCOiaENABIDwI6AAAP3QF9DfeeAMAytL3vve9kg3oT/3pT54D+t+amuSyyy6Tgw8+2DKen3feefLHJ5/UPk+FQAgCgC4EdAAIhoCuCQEdAMKDgA4A8IOADgCFVcoB/elFi0xjv+KKK7rdZlNbm9w8YYJ87Wtfswzn3//+9+X306bJjo8/1j4/hUIIAoAuBHQACIaArgkBHQDCg4AOAPCDgA4AhVXKAb2hsdE09ssvvzz9t9179kjt/ffLD37wA8twftRRR8n1118vb65dq30+Co0QBABdCOgAEAwBXRMCOgCEBwEdAOCHroD++uuvA0BZKuWAvnTZMtPYL730UukUkZdbWmTgwIGW4TwSichZZ50lGzb6+5EvTAhBANCFgA4AwRDQNSGgA0B4ENABAH4Q0AGgsMIU0IcNGyajRo2SHj16WIbz4447Thb/+c/ax60bIQgAuhDQASAYAromBHQACA8COgDADwI6ABRWmAK6nT59+sjv7rpL9h84oH3MxYAQBABdCOgAEAwBXRMCOgCEBwEdAOCHroD+2muvAUBZCntAv+yyy+Tdbdu0j7WYEIIAoAsBHQCCIaBrQkAHgPAgoAMA/CCgA0BhhTWgDxgwQFauWqV9jMWIEAQAXQjoABAMAV0TAjoAhAcBHQDgBwEdAAorbAG9b9++8sijj2ofWzEjBAFAFwI6AARDQNeEgA4A4UFABwD4oSugv/rqqwBQlsIS0Pv16yc33HCDrFu/Xvu4ih0hCAC6ENABIBgCuiYEdAAIDwI6AMAPAjoAFFYYAvr5558vGzb6+9GunBGCAKALAR0AgiGga0JAB4DwIKADAPwgoANAYZVyQH9z7VpZuiz450S5IgQBQBcCOgAEQ0DXhIAOAOFBQAcA+KEroL/yyisAUJbi8XjJBnQEQwgCgC4EdAAIhoCuCQEdAMKDgA4A8IOADgCFRUAvP4QgAOhCQAeAYAjomhDQASA8ChHQlzc9b3qM6TNmytx58wEAJah25uyc7RRFQAcAdwT08jN3njkEPfTwPO2f/wCgw9Tf1wQK6Kw3AZS7zPXn5re3+Po+SkAPiIAOAOGhI6ADAMKjUAG9tbUVAMoSAb38zJ03X/vnOwAUI68BHQBgRkAvEAI6AIQHAR0AkA0COgDkFwG9/BCCAMAaAR0AgiGgFwgBHQDCQ8c10AEA4VGoa6DrDlgAoAsBvfwQggDAGgEdAILhGugFQkAHgPAoREDfvWevbN+xAwAQQtlsC/gJ6C0tLQBQlgjo5WfnJ59o/3wHgGK0d99+1psoiJdWrpQJEyZoHweQK/sPHPD1fZSAHhABHQDCoxABHQAAKwR0AHBHQAcAACicN9eulb59+8r555+vfSyALgT0gAjoABAeBHQAgC4EdABwR0AHAAAojAVPPCEnnXSSRCIRGTx4sPbxALoQ0AMioANAeBDQAQC6+AnoL7/8MgCUJQI6AABA/s2dN0++9a1vpb9zHXvssdrHBOhCQA+IgA4A4UFABwDoQkAHAHcEdAAoLn6vIwug+D04e7Z8/etfN33n+vd//3f5aPt27WMDdCCgB0RAB4DwIKADAHQhoAOAOwI6ABSXyy67TPsYAOTOjJoaOeqoo0zft5TX33hD+/gAHQjoARHQASA8COgAAF38BPQ1a9YAQFk65ZRTCOgAUCQeefRRiUQisvjPf9Y+FgDZu/e+++Swww6zjOfqe5fuMQI6ENADIqADQHgQ0AEAuhDQAcAdAR0AisPGTZvktNNOk0gkIiNGjNA+HgDZmVxdLYceeqhtPI9EIvLQww9rHyegAwE9IAI6AIRHIQL68qbnTY8BAAiP5U3PB/58IKADgDsCOgAUh5snTEivi3v37i3Lli/XPiYA/n3e2Sm33HqrHHzwwY7xPBKJyO133KF9vIAOBPSACOgAEB4EdABANgjoAJBfBHQA0O+555+Xr3/966b18dVXX619XAD82b1nj9xwww2u4VwZM2aM9jEDOhDQAyKgA0B4ENABANkoVEBfvXo1AJQlAjoA6Ddq1KhuYe0b3/iGvLl2rfaxAfBm+44dMnbsWM/xPBKJyM9//nPt4wZ0IKAHREAHgPDQEdCn3DtNps+YCQAoQffe9wcCOgAUEAEdAPT645NPmr6bGk2urtY+PgDu3nv/ffnNb37jK55HIhEZMGCA9rEDOhDQA5o+g4AOAGFRiIC+YuXqnMUWAIBera++ZlqnL3lmWeBpEdABwB0BHQD02blrl/zsZz+zjWsDBw6UDz/6SPs4Adh7e8sWueKKK3zH80gkIpWVldrHD+hAQA+IgA4A4UFABwD4oSugr1q1CgDKEgEdAPSZUVPjGtgeevhh7eMEYG3Dxo1yySWXBIrnkUhEevToIe+9/772+QAKjYAeEAEdAMKDgA4A8IOADgCFRUAHAD02tbXJ6aef7hrY/uu//kv7WAFY++uSJXLSSScFDuiRSETeXLtW+3wAhUZAD4iADgDhQUAHAPhBQAeAwiKgA4AeEydO9BTXDj74YPnz//2f9vECsLfkmWdk3Lhx3b5XebGooUH7+IFCI6AHREAHgPAgoAMA/NAV0FeuXAkAZYmADgCF9/wLL0gsFvMc2EaPHq19zADcffjRR/LY/Ply+eWXy5FHHunp/X3/zJnaxw0UGgE9IAI6AIQHAR0A4AcBHQAKi4AOAIWXTCZ9HaHar18/ebmlRfu4AXj36Ny5nt7fEydO1D5WoNAI6AER0AEgPAjoAAA/COgAUFgEdAAorCcXLpRevXr5Ps3zxFtu0T52AN498uijpvfwySefLEOGDOn23r7iiiu0jxUoNAJ6QAR0AAgPAjoAwA9dAf2ll14CgLJ08sknE9ABoEB2ffKJ/PznP/cdzyORiMTjcXnn3Xe1zwMAb375y1+a3sN33HmndIrIylWrZMyYMXLYYYdJJBKRM844Q/tYgUIjoAdEQAeA8CCgAwD8IKADQGER0AGgcGpqawPFc6Wmtlb7PABwt+Kll6RPnz7p9+5hhx0mq9esMd1m/4ED8uTChTJ+/Hjt4wUKjYAeEAEdAMKDgA4A8IOADgCFRUAHgMJoe+st+cEPfpBVQB86dKh89vnn2ucFgLNbJ00yvXeHDx+ufUxAMSGgB0RAB4DwIKADAPzQFdBXrFgBAGWJgA4AhTHxlluyiufKwqee0j4vAOzt3rNHBg0aZHrfznnoIe3jAooJAT0gAjoAhAcBHQDgBwEdAAqLgA4AhbFl61Z5a/NmWblqlSxdtkyeXrRIZs+ZIzNqauT88883rYuPOuooGTJkiBx//PFyzDHHpK+VHIlE5Pzzz9c+LwDsLXzqKdP7uX///vLOu+9qHxdQTAjoARHQASA8COgAAD8I6ABQWAR0ANBvwRNPmNbFY8aMsbzd/gMHZMvWrdrHC8De6NGjTe/na665RvuYgGJDQA+IgA4A4UFABwD4oSOg9+rVS1588UUAKEsEdADQb+asWaZ18U033aR9TAD8a3vrLTn22GNN7+f/+8tftI8LKDYE9IAI6AAQHgR0AIAfBHQAKCwCOgDoV/2735nWxVPuuUf7mAD4N6OmxvRePvPMM7WPCShGBPSACOgAEB4EdACAHwR0ACgsAjoA6Hf99deb1sWz58zRPiYA/v3sZz8zvZfvuvtu7WMCihEBPSACOgCEBwEdAOCHroD+wgsvAEBZIqADgH6jRo0yrYsXPvWU9jEB8Oe55583bWceccQR8uprr2kfF1CMCOgBEdABIDwI6AAAPwjoAFBYBHQA0K+qqsq0Ll7+t79pHxMAf26eMMH0Pr7kkku0jwkoVgT0gAjoABAeBHQAgB8EdAAoLAI6AOh35plnmtbFr7z6qvYxAfDu45075bTTTjO9j+fV1WkfF1CsCOgBEdABIDwI6AAAP3QF9Oeffx4AytJ3v/tdAjoAaPa9/8/enQc2VeX9H88IjoygNgLKKCpjQVFHR8fg+LiCowT3BTXIiOLoKBVFcZmfxG3Ajbo+oti6LzgUlxGQVh0FxFbFlUZQEGll32wEytKFQr+/P3hOyEmz3iwnuXn/8fpDmtz7vSfnJPF+cs7p00d7L162fLnxmgDE762339bG8J///Gep8/uN1wVkKwJ0iwjQAcA+CNABAIkgQAeAzCJABwDzevbsGXgf/u1vfyubNm82XhOA+F177bXa96lRo0YZrwnIZgToFhGgA4B9EKADABJBgA4AmUWADgDmde7cOfA+vO+++xqvB0D8fly4UHr06BEYw7vuuqvM/Phj43UB2YwA3SICdACwDwJ0AEAiTAXon376KQDkJQJ0ADBrQ3297LLLLoH34d69exuvCUD8xj31lPZd6pxzzjFeE5DtCNAtIkAHAPsgQAcAJIIAHQAyiwAdAMxavGSJ9j58/PHHG68JQPzOPfdcbQw/OW6c8ZqAbEeAbhEBOgDYBwE6ACARBOgAkFkE6ABg1pzqau19+MwzzzReE4D4fDxrluy2226B8XvQQQfJgh9/NF4XkO0I0C0iQAcA+yBABwAkggAdADKLAB0AzJoxc6b2Pjx48GDjNQGIj9fr1cbvP/7xD+M1AbmAAN0iAnQAsI98C9Dr/H6prKqKqtrni/t41T6fVFZVSZ3fb/y1zFaqXU3Xkcrrqamt1f5N9atE+k4m2jya0GswXW+2tF0i7Wu6DlNMBehVVVUAkJcI0AHArLf/8x/tfXj48OHGawIQm//XX8Xlcmnj98233jJeF5ALCNAtIkAHAPvItwC9sqpK++IcjcfjkfKKiqjHc7vd4nA48jpMi0W1p+k6Unk9Y4uLtX9T/crtdrd5fE1tbcZ/ZBFvH3c6nVJUVGQ8TI/UdqaoH0REahe79elEEaADQGYRoAOAWc+/8IL2PnzXXXcZrwlAbBPLyrSxe/zxx8uG+nrjdQG5gADdIgJ0ALCPfA3QCwsLxe12h+V0OtsE6ZHCT6/XK263O6dmz2aaalfTdaRKuAC92ucTt9stXq+3zePHFhdn/EcWKhyP1MdD+7nT6TTah7MtQFfvE6Gvs2K3Pp0oAnQAyCwCdAAw6+FHHtHehx997DHjNQGI7aqrrtLG7j333GO8JiBXEKBbRIAOAPaRrwF6pGBMqamtlbHFxYGQ0ePxGH+tkB3i6T/BTAXo8QS8Kvg3HWCbPn+oeN8n8pWpAL2yshIA8hIBOgCYFbqH8osvvWS8JgDRzfv+e9l///0D47Zjx45S9emnxusCcgUBukUE6ABgHwTo0VX7fIEQnWXa0Sr2CtBbZcdy5YWFheJwODK6zLzVejOBAD06AnQAyCwCdAAwq6ioSHsffmfyZOM1AYjusccf18bthRdeaLwmIJcQoFtEgA4A9kGAHlt5RUXC+1tXVlVpS2Krx0XbCzv4MYlcU7XPF/fzqn2+Nkt1q+cmsoR3PNcTWl8i1xHPMVNxHa2yc7/reJ8bqf9Ees3VzZaS0lLtMfGeL9Z+3JFqTCSQVrPQY71OifS1RPpMpHrjuW513ET6V6y2LiktFYfDIUVFRWGfE2+fVs/N5NjMBAJ0AMgsAnQAMGvQoEHa+/DHs2YZrwlAdGeeeaY2bp8pKTFeE5BLCNAtIkAHAPsgQI9PpBm6kWYXq0Cw2ucTl8ulfWlXwZw6VnlFReD4wXtSTywri1rT2OLiNs8LPXYotXdznd/f5lf0am/4aOcNV2vwtUY6p8PhSPg63G53xOAx2etolR3Ba7jnOp3OqP0jUv8JDYFV3wh3Xa0i4vF44pr1bWUGe6IBuuqjkV5DK30teMypPhDp9Y1UbzxjVbVPKsaJen8IJ94+rfpk8B7zweeM9IOAVPTpTDEVoH/yyScAkJeOPvpoAnQAMCj0/2d8331nvCYAkX00fbq0a9cuMGZ79uyZ0KQEAATolhGgA4B9EKDHJ1KIGS1ALywsDIRoTqczEJAFh2lqdrvD4RCXyyVut1sL+yKFpsEBW2FhYZtju1yusMGmOn5wqK+eG3zektLSNs8NrjX4eoKvMVwAGylsrPP7tTrCXYfD4QgbGiZzHa2iL80ffC3Bz/V6vWGfG2+APrGsTDumen3VcSeWlUWtUSksLJTCwsKE+msiAbqqw+l0prSvBR872mukHpOOAD1c7cF9JrR2tSe8ekzw9cbTp4P7VfBrHnzOaOMkmT6dSQToAJBZBOgAYNZxxx2nvQ8vXbbMeE0AIvvnP/+pjdnrr7/eeE1AriFAt4gAHQDsgwA9Pio8Dn1etABdhWWhgVdNbW0gZFOBWejzVajo8Xja1OL1egPhXOjz6vz+wN/DPTc0wA8NPoPD1NC/qWAvXICnlrwOF4JGChujXUfwMR2OtjOjk7kOdS2RZvlXVlUFXp9wz403QI/VR1pFxOl0isvlSnl/DW7XSEpKS7V2DHeOZPpatc+nHTvcbO/gH5mkOkCPVntNbW3g2ouKihJu90h9Wo0Rj8fT5tftwTPLCwsL27RHsn06kwgdgMa4AAAgAElEQVTQASCzCNABwKxevXoF3oN33XVX2bhpk/GaAIS3Zu3aNt+dJk+ZYrwuINcQoFtEgA4A9kGAntzzYgXokWaLqudFC8NUyBv8bzW1tREDuGAqPAwN8aKFhooK+SLNqo/1vEjnDHcdscJAFaKHBrTJXEekH0OEa79woXcqA3R1nkhLp0dq01iC/0cxHuHaMdm+Frz3e6Tn1vn9aQnQ4+lfwSsghNZuJUCPNpM+mFq6P7RdkunTmWYqQJ81axYA5CUCdAAwq0uXLoH34K5duxqvB0Bkr02YoH1vOvnkk2VLQ4PxuoBcQ4BuEQE6ANgHAXpyz4sWoEdaEjv4eNHCsnAhnQqU49nfO1pIFy2QVQFz6DV5PJ6oAbpa/jr0edGuI57lqNXy1am6DvWaRXtutNA7lQG6mqUdbrl4FS5Hm6Eeiep/agnwcNT/TEZaqj7ZvhbrBxeh50llgB5v/1Khd+g1WgnQVTAe6ccQoe0VaVl4K3060wjQASCzCNABwJwN9fXaXsqHHHKI8ZoARHbBBRdo35vG3Hef8ZqAXESAbhEBOgDYBwF6cs+LFqBHm4mqjhct4IsW0kVbmluJNHM7Vqipnht6TdU+X2BP6PKKirjbLtx1xJp5HUzNug1+bDLXEUu1zxd1pm8qA/RWCb/SQKtEDnfjEc9M6ODXIdz1JNPX1A8Dov1ARIkUKEdr63DtG672RGfuh/adRAL0SK9jOGrp+tBjpqtPpxoBOgBkFgE6AJizeMkS7T34L3/5i/GaAIS3avVqad++fWC8tm/fXpYtX268LiAXEaBbRIAOAPZBgB4fFdKFhpnJBujRgrBwIV3wzOF4hJvlGitYjVXbxLIy8Xg84nK5xO12y9jiYsvXkUjbB58jFddR7fOFDYPr/P6MzUBvlZ2zpUN/lKDayMp+1/EG6K2yc9/uaHtyJ9rXEh1nqQ7QE+lf0fpOIgF6Im0eaUwk26czJVMBenD/6tq1q5SVlQFAXjr88MMJ0AHAkDnV1dp78IABA4zXBCC8++6/XxuvgwYNMl4TkKsI0C0iQAcA+yBAj0+k5ZlNBejRluYOFro8dzpCusqqKvF6veJyucLOTI92HfGEw6kO0Gtqa8Xj8USd/Z7JAL3O728zg1vNyo5nBnc4iYS5qr5IAb6VvpbJAF3Noo/V5xJhNUCPd7l9AvSd4g3QAQA7EaADQObMmDlTew++7LLLjNcEoK2NmzbJSSedpI3Xl195xXhdQK4iQLeIAB0A7IMAPTYVZoZbXjnTAbpaWjxW8FxTWytji4vDhqJWQjp1vGj1qmW7IwWx4dotnqXgw4XtyYSNLpcr4r7fsV5X9dqmMkAP97om0j7hxOp/4eoLvaZk+poaM6FbCER7nawG6GoGfbjaYwXNkX6oYCVAT+RHIQ5H27CdAH1HgL5i5Ur5ceFCmf3FF8YDKgDIVh9Nny7Lli+XX9etI0AHgDR7Z/Jk7T34mmuuMV4TgLbefOstbawec8wxsnrNGuN1AbmKAN0iAnQAsA8C9NhUMBbuOZkO0OPdFzvSkvNWQzo1SzrWc8M9Jtx1lFdUiMMRO2BVAWeqwkYV8sd6/QsLCyO+PpGeH6l94gnQVXuUlJYGzh/vftrxvg6x+kroNSXb11QbxtqHXK3uEClAj9ZHVP+INE5izeCP9EMFKwG6mgmvXsNIVG2ZWB0iXdIdoC/86Sf58quvpFOnTsZDKgDIRtNnzJDlK1YQoANABjxTUqK9B99zzz3GawLQ1tVXX62N1VGjRhmvCchlBOgWEaADgH0QoEdW5/cHwr3CwsKwM0szHaDX+f3idDrF6XRGXIK82ucTp9MZdjnpZEI6VU+kmlUIHE+A3io7A9ZIAW2d3x+YXZyqHwKof4v0erbKztnLka41Uv+J9JrHE6Cr9nC5XIEaY82SjyZW/wv3uoVeU7J9TV23y+WK2NYqTI5Ur+oj4c4f3D8ijZNo/Sta7VYCdBXmx9NeDkfbHxbke4De0NgoG+rrZdXq1bKopka++fZb6datm+yzzz7SpWtX6dy5s+zdubPsvffeAc4kddpjD9mroCDp4wBAKgW/z3Xu3Fk6d+4sXbt2lX322Ue6desm++23n3xSWSkrV62SdevXE6ADQJr9a/RoLZQb99RTxmsCoPtu7lzZf//9A+N09913l1mffGK8LiCXEaBbRIAOAPaRrwF6UVGRVFZVhVVSWqqFqNECsUwH6K2ih45FRUVSXlEhlVVVUl5REag7Us3J7h2uwr/g86o90FVNoaFjpOtQs8FVW00sK9OOp84Vrt5krkMd1+VytTmnCmzVY1IZoHu93sC5ovUlFQpH26M9lkQC9GiBfTJ9rc7v19oz+PonlpUF+oW63mht53Q6paS0VBuj6tjhAvTQ2sP1r2i1By8rr643nj5dUloas70i9Z98DdC3t7YGAvT6jRtl9Zo1Uvvzz1Lt80llVZVUvPeevPHmm/Lqa6/J8y+8ICWlpTL+mWfk6fHj5amnn07Y/7vjDunXr58UFBTIbrvtJo8/8YSl4wBAujw9fryMf+YZKSktledfeEFefe01efOtt6TivfeksqpKqn0+qamtlVWrV8v6DRtkS0MDAToApNHw4cO1/++Y9MYbxmsCoCt++GFtnF500UXGawJyHQG6RQToAGAf+Rqgx8vtdkcNMk0E6K2ih4OhogX+yYZ0wTNowwkXwka7jsqqqjZBaDCPxxN29nIy11FZVRX1GjwejxYqh85gTjRAVzO8o820bhV9OfJws6IT4XQ64w7Q1Q8Z3G532La22tfUsYNniUd6frR2Uf0nHLWffbRxEum1jla72rIgUkAfrU+XlJZG7V/RZrXnc4De2NQkmzZvll/q6mTpsmXyw/z58uVXX8nMjz+W8ooK+c8770jZpEny+r//La++9pq8+tpr8sqrr8blrrvvlosGDpTevXtrr8UJJ54Y9zEAIFNefe01eW3CBHn93/+WskmT5D/vvCMV770nMz/+WL786iv5Yf58WbJ0qaz95Rep37hRGhobZWtLi2zbvt3oZwMA2NWll16qfYecMXOm8ZoA7NTU3CynnXaaNk6ffe4543UBuY4A3SICdACwj3wL0Kt9vkBQFUlRUZGUlJbGNQNYzaQNfazb7Y66BLeqI9o5vF5v1ECtprZWSkpLxePxBGovKS2NuFy2OmaspcFj1Vbn90tJaWngnB6PR8YWF0fc6zrWddT5/TKxrEyKiooCx/R6vTHbJpnrUG0X/LqPLS7WHqvqDrckfbhlwaO95qqfuN3uNrOZQ4/hcMTeRzsW9RrF+3jV3pHa3EpfC73+4NdXtbd6fqzxEu756vpU26ZynLTKjrBaPSc09LY6NqPtB5+KsZkpqQ7Qt23fLk3NzbJ5yxb5dd06WblqlSyqqZHv5s6VL778Uj6eNUv+++GHUl5RIe9OmyZTpk6VyVOmRPXkuHFy9dVXS58+fWS33XYL+2OG66+/PuZxAMCEKVOnyrvTpknFe+/Jhx99JLM++US++PJLmTtvniyqqZGVq1bJr+vWyabNm6WpuVlatm0jQAeANOnbt6/2HXLuvHnGawKw0+QpU7Qx+sc//lGWLltmvC4g1xGgW0SADgD2kW8BOpDN1Gz8aEErYFo6AvStLS2BZdzr/H5ZvmKFLKqpkXnffy/ffPutfPHll/LpZ59JZVWVzPrkE5n1ySfy8axZmjfeeEP++f/+n5x+xhmy9957R11dZM8995RXXn21zTEAwDT1HldZVSWffvaZfPHll/LtnDky7/vvZVFNjSxfsUJ+qauTDfX1geXbt23fLttbW41/PgCAHR1++OHa98jVa9YYrwnATsOGDdPG6G233Wa8JsAOCNAtIkAHAPsgQAeyg1rK3OPxGK8FiCbVAbpaxr1561bZ0tAgG+rr5Ze6OlmxcqUsXrJEflq0SBb8+KN8/8MPMnfePPlu7tyATz/7TB57/HG55NJL5cADD4x7e45+/fppxwGAbDN33jz5/ocfZMGPP8pPixbJ4iVLZMXKlfJLXZ2s37BBNm/ZIk3NzYHl2wnQASD1tre2SteuXQPfITt37syKH0AWmb9ggfTo0SMwRnfddVf5aPp043UBdkCAbhEBOgDYBwE6kB2KiorE4XBEXeIdyAapDNBbRZ+F3tjUJJu3bJEN9fXi//VXWbN2raxctUqWr1ghS5ctkyVLl0pNba28NmGCXHfddfLHI4+MOzQP5vV65efFiwEg6yxeskQWL1kiS5YulaXLlsnyFStk5apVsmbtWvH/+qtsqK+XzVu2SGNTk2xtaZGWbdsCP0ZqzYLPCACwk9Vr1mjfIQ877DDjNQHY6fEnntDG6Lnnnmu8JsAuCNAtIkAHAPsgQAfMqayqksqqKhlbXCwOh0NcLpfxmoBY0hGgB4foTc3N0tDYKJu3bJH6jRtl/YYNsm79evl13TqZU10tvXr1shSaB5tTXS3+X38FgKz267p1sm79etlQXy/1GzfK5i1bpKGxMTDzXO19TngOAOnx3dy52nfIU045xXhNAHbY3toqbrdbG6NPjx9vvC7ALgjQLSJABwD7IEAHzAn9n71qn894TUAsqQ7QW0UP0dVy7k3NzdLY1CRbGhpkS0ODbN6yRTZt3iwPPvSQFBQUWA7PTz31VNm0eTMAZL3NW7YE3gNVcN68dWtg2XbCcwBIr+kzZmjfIwcOHGi8JgA7VLz3njY+DznkEKmprTVeF2AXBOgWEaADgH0QoAPmeL1ecbvd4vF4CM+RM9IRoLfKzhBdBekqTG/Ztk22trRo/vfJJ2Xfffe1FKDfddddbY4HANlMvRcGh+Ys2w4A6TexrEz7Hjls2DDjNQHYYcSIEdr4HDFihPGaADshQLeIAB0A7IMAHQCQiHQF6EpwMBQcpocqKS2VAw44IOEA/YP//jfiMQEgW4W+N5r+LACAfPC/Tz6pfY+8++67jdcEQKSmtlYOOeQQbXxWvPee8boAOyFAt4gAHQDsgwAdAJCIdAfoiXjp5ZelsLAw7vDc5XLJloYG420IAACA7HfXXXdp3yWfHDfOeE0ARJ4eP14bm263mx8YAilGgG4RAToA2AcBOgAgEdkUoLeKyNjiYmnfvn1cAfrNN99svP0AAACQG6699lrtu2TZpEnGawIgcu6552pj8/EnnjBeE2A3BOgWEaADgH0QoAMAEpFNAfqHH30kf/7zn+Oegf7W228bbz8AAADkhgsuuED7Ljl9xgzjNQH57qPp02XXXXcNjMsePXrI/AULjNcF2A0BukUE6ABgHwToAIBEZEuAvmr1aundu3fc4fkhhxwiq9esMd5+AAAAyA0nnnii9n3yu7lzjdcE5LvbbrtNG5fDhg0zXhNgRwToFhGgA4B9EKADABKRDQF6Q2OjnHTSSW1C8uuuu67NjU7l73//u/G2Q3YYOnRo2v1SV2f8OgEAQHJ69eqlfZ9ctXq18ZqAfLZs+XL54x//qI3LyVOmGK8LsCMCdIsI0AHAPgjQAQCJMB2gb6ivl2HDhrUJyEePGSOtIjJ9xgzp169fm7+/+NJLxtsO2aGgoCDulQus+nnxYuPXCQAArGtsapK99tor8Nm+9957S8u2bcbrAvLZc88/r33n7tevnzQ2kU0B6UCAbhEBOgDYBwE6ACARpgP0O++8s01YOXLkSGlqbg48prKqStxud+Dv3bp1k4U//WS87ZAdunTpQoAOAACiWrZ8ufbZ3rt3b+M1Aflu4MCB2rgcW1xsvCbArgjQLSJABwD7IEAHACTCZID+6GOPSfv27bWbJldeeWXY5TSD90g//fTTjbcbskePHj0I0AEAQFTffPut9tl+8sknG68JyGezPvlEdt9998CY3H///eW7uXON1wXYFQG6RQToAGAfBOgAgESYCtBfevll2WeffbQbmeeee678MH9+xOesW79eTjrpJHmmpMR4uyF7hAboL738ctLUjzUI0AEAsIf33n9f+2y/6KKLjNcE5LNRo0ZpY/Lqq682XhNgZwToFhGgA4B9EKADABJhIkCfMnVqm4DypJNOkqpPP4353I2bNskvdXXG2w3ZY++999b60rbt25M+5mmnnaYds6a21vh1AgAA61559VXts/26664zXhOQr1avWSPHHHOMNibffOst43UBdkaAbhEBOgDYBwE6ACARmQ7QK6uq5IQTTtBulhx++OEy9d13jbcFclPnzp21/tSybVvSx/zrX/+qHXNRTY3x6wSASKp9PqmsqrIs9EdC6t/r/H7j15aoVNReU1urtU+y7ZDq42WiL2Xih2OqXap9voxc2yOPPqp9tt91113G2xvIVy+/8kqbH1Nv3LTJeF2AnRGgW0SADgD2QYAOAEhEJgP073/4Qc455xztZkm3bt3klVdfNd4OyF1dunTR+tTWlpakjxkaoP+0aJHx6wSASNxut/aelaixxcXa8dS/V1ZVGb+2RKWi9rHFxVr7TCwrS6omj8ejHS+b21X1pdA+kQ6qnd1ud0au7Z///Kf2Ojw5bpzx9gby1aBBg7TxeN/99xuvCbA7AnSLCNABwD4I0AEAichUgL5q9Wq54oortBslu+22mzz+xBPG2wC5LTRAb966Neljnn766QToAHKGCj2dTqe43e6EhQbEuRD0RpKOAN3lclk+Vp3f3+YHC9ncrnYO0IcOHZrSH0YAsObz2bOloKAgMBa7du0qX3/zjfG6ALsjQLeIAB0A7IMAHQCQiEwE6E3NzTJy5Mg2N5Dvvvtu49eP3Ne1a9eUB+hnnHGGdsyFP/1k/DoBIBIVeqYqiFTBeqaW1k6lVAfoTqdTHA6H5SXNS0pLxeFwSGFhIQF6hHbOVIB+9tlna5/tH02fbry9gXx0z733amNxyJAhxmsC8gEBukUE6ABgHwToAIBEZCJAf/Chh9qE55dffrnxa4c97LPPPlrfampuTvqY/fv3147548KFxq8TACJJdYCey1IdoBcVFYnD4RCv12vpWC6XK/B8AvTw7ZypftunTx/ts9333XfG2xvIN1tbWqR79+7aWHx32jTjdQH5gADdIgJ0ALAPAnQAQCLSHaC/NmFCmyW2Bw8eLEuXLTN+7bCHfffdV+tfjU3J//9saIC+4McfjV8nAERCgL5TqgP0yqqqwAzyRI9TU1sbmMWujkOA3radM9VvDzroIO2zfeWqVcbbG8g370yerI3D7t27y9aWFuN1AfmAAN0iAnQAsA8CdABAItIZoP+8eHGb8Lx3796ybv1649cN++jWrZvWxxoaG5M+pgoQCNAB5AIC9J1SHaC3igSWXy+vqEjoOGrWudfrJUCP0s6Z6rfBn+vt27c33tZAPvJ4PNpY/Nfo0cZrAvIFAbpFBOgAYB+ZCNBnVX6mneOxJ56Sp595DgCQg5743/Fp+VFU7c8/ywUXXKDdIDn88MPlg//+1/hnJewlHQH6gAEDtGPOX7DA+HUCQCSpDtArq6qksqpK6vz+Nn+r8/sDf4/0vEjPtVJDosdKR4Cu/ruoqCih46jgvdrnsxygB7eD1X3Yg6laIrWrlQA9+JiJ1JjJAH3+ggXa5/oRRxyR9nMC0H1SWSl77LFHYBzuu+++8vU33xivC8gXBOgWPf0MAToA2IWJAB0AYB+pCNBbtm2TESNGaDcqO3bsKM8+95zxz0nYz+9//3utr21paEj6mGeeeaZ2zB/mzzd+nQAQSaoD9GhBb3AQ3Co7lilX+4SHcrlcMrGsLO7zTiwrC+wZHqqwsFDGFhfHDNPTEaCrpdgdDkfcYX7o0u+JBOiVVVVtZmkm2g7BEnmN4g3Q1TGdTqflGjMZoM+YOVOr8Ywzzkj7OQHo7rjjDm0cXnXVVcZrAvIJAbpFBOgAYB8E6ACAZKQiQH/4kUfa3Ey98847jX9Gwp72228/ra9t3rIl6WOGBujf//CD8esEgEhMBegTy8q0ANXlconb7W4TgseauV3n97fZOsPtdgeEniNaMJuOAL1VJHBN8f4gQAXWJaWlbdotWm2hQbdq09B2cDqdUu3zxaxjYlmZdjyn0xk4npohr9o7+HWIFqCXV1RotRQWFkZ8raLNSM9kgD7h9de1drjyyivTfk4AOy1dtkyOOuoobRy+9fbbxusC8gkBukUE6ABgHyb2QAcA2Eeye6BPeuMN2X///bWbI0OGDJFf6uqMf0bCnkL726bNm5M+5llnnUWADiBnmArQlXCzjev8fi2IVkFyOGq2tdPpjBhQB4e20QL5dAXoKoiOt41VrSpAjidADw7PvV5v2PC5sqoqEObHCtGDw3OXyxXx9VT9R4X10QL08ooKLXSPdEwVzkf7wUMmA/TQH3eOGjUq7ecEsFNJaak2Bvv165eSVaMAxI8A3SICdACwj0wE6A2NTbJ+wwYAgA0l8/8Cn8+eLccff7x2c+SUU06Rb7791vjnI+wrHQH62WefrR1z3vffG79OAIgkOAAN3jM7HuHCzUQC9FgzslUorJYyj3a8WDOqgx8bKZRNV4Be5/cH/i3WPt8quPZ4PGFrD1dbcNgdq03r/P5AiB6pXev8/kCIH1xHrNcp+EcR0Y4Zz6oCqkav1xu1nTMRoN9yyy3a9T05blzazwlgp/POO08bgw8/8ojxmoB8Q4BuEQE6ANhHJgJ0AABCrVi5Ui699FLtxshBBx0k/3nnHeO1wd66d++u9buNmzYlfcxzzjlHO+bcefOMXycARBK6/HkiwoW58QbosULUVhGp9vmiht4quI3nWLFqi+fv8QgXoAfXGmt/cDWjPjgIjxWgqxnb8bZD8L7s4QJ3dQ1OpzOu/dLr/H5tSfdw16iOWVhYGNcxY+0dn8kAfdCgQVq/Z+loIHM++O9/pX379oHx94c//EF+mD/feF1AviFAt4gAHQDsgwAdAGDCbbfdpt2Y/M1vfiOPP/GE8bpgfwcccIDW9+o3bkz6mKEB+ndz5xq/TgCIRAXowftbxyvcrO94A/R49uCOdTyv1ytut1vKKyqSPlY8f49HpABdLV8eadZ3q+ycqR4aXEcL0IP/Fmt2ezAV6IebYa7C8Fhhf7DgWfDhnqdmn8e7D3yrhP8xQWg7ZyJAP/XUU7XP9c8+/zzt5wSww0033aSNv+HDhxuvCchHBOgWEaADgH0QoAMAMu3JceO0WQUOh0NGjhxpvC7khwMPPFDrexvq65M+5rnnnkuADiBnmNoDPRXHS0TwbHYTAXqr7AymIx1f7fMbOpM8WoCuzudyuRKqUwXeTqdT+/fg5ebj/ZFD6PNCA/RYKwnEastwM+szGaAfcsgh2uf64iVL0n5OACILf/pJevXqpf3IuuK994zXBeQjAnSLCNABwD4I0AEAmfTO5Mnyhz/8QbspedFFF8mSpUuN14b8kI4APXSfRt933xm/TgCIxG4BerXPJ5VVVVJSWipji4vF4/GIy+XSlhg3FaB7vd6oS62rfb+jzTIP/Vu0meTRRHotrLxGofWHBugqrC8sLJTKqqq4qWsL1zczFaDXb9wonTp1CrRJly5dpKm5Oa3nBLDD4088oX2nPvvss43XBOQrAnSLCNABwD4I0AEAmfJLXZ306NFDuynSpUsXWbZ8ufHakL3enTZNXnr55ZTp0qWL1gdTUWPfvn21Y958881yz733WnbHHXfI0KFDZejQoXLNNddIQ2Oj8dcBgH3YIUCfWFamXYfb7ZaxxcUytrhYJpaVBWZSmw7Q1Uzs0FnfrbJzz+9wS7xHC9DVdSey3HroMSMtF2+1L4XWEtwmVpgM0H9cuFCr5aijjkrr+QDs0Lx1q5xxxhna+Ht6/HjjdQH5igDdIgJ0ALAPAnQAQCZsaWiQv//979oNka5du8prEyYYrw3Z7aWXX07qJnwsqagxNEBPpWuuucb4awDAXnI5QK/2+aSwsFCcTqeUlJbGXB7cdIDeKjtnaYfu661mp3u93qjtlo4APdnXKFYtqk2cTmfgBw6JMLmE+8yPP9Y+hwcMGJDW8wHYYfKUKdrYO+KII9g+ATCIAN0iAnQAsA8CdABAJjzy6KNtgsH7H3jAeF3IDSp8yLcAvVOnTrJq9Wrj7Q/AXnI1QK/z+8XpdIrDEf9e3dkQoKt9zkOXXFdLzNfU1kZtt0h7oCf6+qUjQFevR2iAro6Z6D7t8bRzugP0f0+cqH0WX3XVVWk9H4Adrr32Wm3s3X777cZrAvIZAbpFBOgAYB8E6ACAdJs7b5506NBBuyFywQUXGK8LuSP45n4+Behj7rvPeNsDsJ9cDdBVEJ1I3dkQoNf5/YG/q7A8VsAcLUBX+4uHWxY+GjXjPdw5rbSDWoI+XICulq53OBwxVwkIvTa1DH+kdk53gP7oY49pn8V33nlnWs8HQMT33XfSvXv3wLjr2LGjzPz4Y+N1AfmMAN0iAnQAsA8CdABAOtX+/LOcddZZ2o3I//mf/5Fv58wxXhtyy+WXX671o/bt28tdd92V1F7j99x7b0pqe+/995Pem/2Pf/yjdn09evRg73MAaZGrAXqiAWq0EDqe2uMVK0BvFRGPxyMOh0NKSkulVUSKiorE4Wi7rHs8tQcH1+UVFXHXqWa8h1v6Xa30Em7p9EhUIB/pmOp8ka4xWo2qnZJ5/a269dZbtc9j9mAG0u/Bhx7Sxt0ll1xivCYg3xGgW0SADgD2QYAOAEin2267TbsZUlBQIBNef914Xcg9n372mfTs2VPrTw8/8ojxulJhytSpstdee2nXFi48AIBUyNUAPdoM6lB1fr+2/YfpAF3NGi8sLNSWoo80OztW+K8CeHW8eGt0Op1hl4xXs/vjbYvgGeaRAnR1znhrVDU4nc6wj89UgD548GDt2t6ZPDmt5wPy3Yb6ejnppJO0cffSyy8brwvIdwToFhGgA4B9EKADANLlhRdflN/97ncsg4mU+dfo0Vp/OvLII3N+NYOGxka5+OKLtesaOHCgbN6yxXhtAOwpVwN0FULHmtVc7fNp4Zy0joIAACAASURBVHk2BOitsnO/cPVDgNA90SO1W7jaamprA8dzuVxRA+rgcDxc0K2o2d9OpzPqzPbKqqrAuSPtgd4qO37EoI7pcrnCBvfhaoz0A7JMBej9+vXT+s7sL75I6/lSzev1itvtjktRUZGMLS6Wap/PeN2ppq4x3LVV+3yBv5uuM5trypTg93aHwyF9+vSRNWvXGq8LyHcE6BYRoAOAfRCgAwDS4fPZs+XYY4/VboZceOGFsnLVKuO1IXf9vHixnHzyyVq/GjlypPG6kvHsc89p17PHHnvI5ClTjNcFwL5yNUBvFdGC8aKiIimvqJDKqiqprKqSscXFgaXS1fWpx0cKhDMZoKtZ40qskDpWbdU+nxZkh7ZHSWlpIMBW7RWtvuDjqfYrKS0NHG9iWZnWviqojRbMhx6zqKhIJpaVaTWGvqax2jndAeOhhx6qvU5Lly1L6/lSTb0miYoUNueqVL8vpVs21pQpQ4YM0fpiqrZYApAcAnSLCNABwD4I0AEAqbZ+w4Y2+1X37t1bPpo+3XhtyH3PPf+81re6dOmS0B6w2WTxkiVtfhBw/fXXG68LgL3lcoBe5/fHDAidTmcg0FWhtcvlEq/X22bmeiYD9OBlz51OZ9THxhOgt8qOmejxtEe824LEc7zgoDtWgJ7KGjMRoG/avFn23HPPQF377ruvtGzblrbzpYNqa5fLFfihQjjlFRUytrhY+wGD0+m0TYieTQH6xLIycbvd4vV6Iz4mXwP02V98IZ07dw5ce9euXeWLL780XhcAAnTLCNABwD4I0AEAqfbAgw+2uTE67qmnjNcFe2hqbtZmwDkcDhk0aJA0NTcbry1RY+67T7uOXr16yeezZxuvC4C9qZnD0cKcRKR6qeRox1PUjPPg5ahVQB68nHmd3y8ejyfwmNAAPZ5zxaLCsXiuUdUSKywObrd4aqv2+QIz8KO1R7zCHU8t+R0cSKq+FG1J/WjHVDPS46kxnhAyWQt/+kn7XD766KPTdq50sfIDmfKKisBKAYWFhcavIRVi/RBH/ZAgE7XE8+OPTNeULe655x5tzF155ZXGawKwAwG6RQToAGAfBOgAgFR6Z/Jk2X///dvMUtq2fbvx2mAf5RUV2mwVh8Mhzz3/vPG6EvHFl1/KIYccol3D6DFjjNcFAEC+mvXJJ9rn8llnnWW8pkRZXWEieB/qXF3ZJ1gqVpdIlUxtP5Br1qxd22bLr0lvvGG8LgA7EKBbRIAOAPZBgA4ASJUfFy6U008/XbsJ0rdvX5n3/ffGa4P9jBw5Uutrp5xyivy8eLHxuuJ1ww03aPWfdNJJUvvzz8brAgAgX5VNmqR9Nl9zzTXGa0pUMls0FBYWxlySP1cQoGe/F196SRtvp556qmzctMl4XQB2IEC3iAAdAOyDAB0AkCojRozQboLss88+8uZbbxmvC/b07Zw5cuSRR+bkDO6p774re+21l1Z76bPPGq8LAIB89tjjj2ufzffcc4/xmhKVTICezHOzDQF69rv44ou18WaHH24AdkKAbhEBOgDYBwE6ACAVgpd9VMbcd5/xumBvxQ8/3GYP8c8+/9x4XdE0NjXJJZdcotU9cOBA2dLQYLw2AADy2e233659Pj9TUmK8pkSlI0APt/98eUWFeL3emPvS19TWSklpqXg8HnG73eJ2u6WoqEgmlpVJnd+fcI2VVVUytrg4cCy32y1ji4ul2ufTHhctQK/2+QLPjeecNbW1bc4ZzzWox6qZ/U6nUztGMjVV+3yWagqtTbVbnd+f0tcplpkffyy777574HU66KCDZO68ecbGDYC2CNAtIkAHAPsgQAcAJOvrb76RY445RrvhOGjQoLTcbAGCrV6zRvr376/1vaKiIuN1RfPc889r9e65554yecoU43UBAJDv/va3v2mf0VOmTjVeU6KSCdBdLpc4HI42gXjwDOo6vz/wOCXSubxeb5sf2AZzOp0ysawsrtpUwBzteG63W2pqa6VVogfolVVVgb9HO2ed3y8ejyfmNZSUloZ9frTnhZ473priaQen0xlzNndw+5SUlorT6UzJ6xSv0B+rZPv3dyAfEaBbRIAOAPZBgA4ASNZ1112n3QA56qij5JPKSuN1IT9MeP112WWXXQL9r2PHjvLW228bryucJUuXyimnnKKNl+HDhxuvCwAAiJx22mnaZ/RXX39tvKZEWQ3Qa2prA9cdGpYGB+gqFHc6neL1eqWyqqrN7O/QkN3tdsvEsjKprKoKBLbBIXCkAFqp9vm0gFfNjA4+XvAs72qfL+kAPdw5yysqAuccW1wcOGe4Hx2o81RWVUlRUZE4HA5xuVyBfwutK9GanE5nm5pC2zVaKK0eE/w6hbZr6DWWV1SkpI8uXrJEDj/8cG2svTttmvGxA0BHgG4RAToA2AcBOgAgGS++9JK0a9dOuwHy9PjxxutCfhk6dKjWB88///ys/E5z3/33a3X26tVLZn/xhfG6AACAyGGHHaZ9Ti9fscJ4TYmyGqCr5zmdzjarSKkAXYWpHo8n6kpTata20+mMugd5SWlp1KC7VXaE8So0drlcbcL6cMcLDn2tBOjBPwCIds46vz8Qjke7hnj2QI9VU01trdYOaqZ9OMFba0VaXj90hnm0dg1+PVPRR58eP147/5lnninbtm/P6DgBEBsBukUE6ABgHwToAACr5n3/vZxwwgnaDZArr7xSmpqbjdeG/DJ9xgzp3r271hfHPfWU8bqCffnVV3LooYdqNY4eM8Z4XQAAQGTzli2y1157BT6jf//738v21lbjdSUq0QC9vKJCm4UcLgRWAbAKp6OF58FBcLTwXAkOvcP9XZ3b6XRGDY3D1Wo1QE/0nKr9PB5P1OMlE6CroD5W+4e2q8PhCHsNwW0ULTxvFX11gnhe01jOPvvsrP7ODmAHAnSLCNABwD4I0AEAVt18883azY/evXun5KYKYMWoUaO0/njcccfJ/AULjNel3HjjjVp9J598svy8eLHxugAAgMiimhrtc/rYY481XpMVwTPJ3W53RMGztFUwGylIDQ6lY+2Frc6fyJ7WqpZw51ezrmPt6R3ueFYD9ETPGW8gbzVAj7a8fjztEG4WejzLvAdTPxKItdx+LF99/bXW7woKCqShsTEtYwFAcgjQLSJABwD7IEAHAFgxsaxMOnXqpN0AefSxx4zXhfw1f8EC6dOnj9YnR40aZbyuVhF5d9o0KSgo0Gp79rnnjNcFAAB2+Hz2bO1zesCAAcZrsiJ4D+xYnE6neDyemKFscIAebfZznd8f96zmYGpf9dDAOjhUjmfWtRJrafhoYbXVc44tLpaxxcVhZ3snG6CrJdkTXUJdndflcrX5mzpXvPuaq36VyA8Zwgle8t7hcMitt96alnEAIHkE6BYRoAOAfRCgAwASVVNbK6eddpp28+PSSy+VDfX1xmtDfhv31FNav+zevbtMnzHDaE2NTU1y6aWXanVdfPHFsqWhwXh7AQCAHV6bMEH7rE5kBnU2UUGny+WSyqqqiBINh6Mts66oENhq0BsaMKsgPFwAHE21z2c5QI8n7E5UsgG61ZqiHTPRJdlTEaCvWr1aOnTooI2zbFotCoCOAN0iAnQAsA8CdABAokKXyu7Ro4d8+NFHxusC1m/YIOeff77WP4cOHWq0pudfeEGrZ6+99pIpU6cabysAALDTAw8+qH1eP/jQQ8ZrsiLRPdDjEW+AG7x3eLTl4yMtJx96/GTCbDsF6Oo1DbcUezTZFqCPHjNGG2OR9owHkB0I0C0iQAcA+yBABwAk4p3Jk6Vr167azY/7H3jAeF2A8tbbb0vHjh0D/bNdu3Yy4fXXjdSyZOlSOfXUU7XxMnz4cONtBAAAdKFLS5v67pCsbAjQrcqGAF0tJ5+NAXqi4XW05egzHaCvXrNGjjvuOO31fm3ChJS1MYDUI0C3iAAdAOyDAB0AEK+Vq1bJ2Wefrd34OO+882TN2rXGawOCDRs2TOun/fv3l9Vr1mS8jvsfeECr45BDDpHZX3xhvH0AAIAu9DvurE8+MV6TFSYDdLVXd6zl46Oxct5QwXux22EGuvpxR6LbCmTTDPTQFZlOPvlkWbd+fcraGEDqEaBbRIAOAPZBgA4AiNe/Ro/Wbnx069ZN3p02zXhdQKjPPv9cevbsqfXX4ocfzmgNX339tfTu3VurYcx99xlvGwAA0NZRRx2lfWb/vHix8ZqsMBmgW90DPRIVyMfaez1SHVYCdLXveqLnnFhWJmOLi8OeL1V7oCe6F7xqv3CvR6YD9NAtlpJZCh5AZhCgW0SADgD2QYAOAIjH+x98IAcccIB24+Puu+82XhcQSeg+i0ceeaR8O2dOxs4/YsSINjNtFi9ZYrxdAACArn7jRnE6nYHP7P32209atm0zXpcVJgP04Jnf1T5fwjWHzrCu9vkCx6uprY37eMHL8ScaoFs9Z7TzJRugB/8tkZo8Ho84HOH3Gs9kgF5eUSHt2rULnPPggw+W73/4IWX9E0B6EKBbRIAOAPZBgA4AiOXXdevk4osvbrMk9pKlS43XBkTy8+LFcsopp2j9duTIkRk597Tycu1GvMPhkGefe854mwAAgLa+/+EH7TP7L3/5i/GarDIZoLfKztA23uXGa2pro4a5hYWFEUPgSMcL/g6WaIBu5ZyxZsonG6AH1+T1euOqKfiHAOUVFW3+nskAPfgHDQ6HQ0aMGJGyvgkgfQjQLSJABwD7IEAHAMTyTEmJdtOjffv28vns2cbrAmJ57vnntb7buXPnsDcRU6mpuTlw81i55JJLpKGx0Xh7AEAiqn0+y/sYh9vPOJupeuv8fuO1pENNba1UVlUlNCs4n7z/wQdtPrdN12SV6QA9OAieWFYW9bF1fr+4XK6ox1ZLqid6vGQCdBWIx3POap8vENiXlJZabr9U1hRPu2YqQP92zhzp3r174HwdOnSQ/374YUr7PID0IEC3iAAdAOyDAB0AEI3vu+/k6KOP1m5E3XbbbcbrAuIRLsz2eDzS1NyctnO+8OKL2vn22msvmfruu8bbAgASpQKTZJi+hnglGiblmkQC0HwU+oO7W265xXhNVpkO0FtFxOv1BtqyqKgo7LLj5RUVgVnVTqcz6tLkwaG4x+OJebzg735WAvTgdlSzvsOdc2JZWSA8j9Y28exhHk9NwTO5xxYXR6wpuF0j/WgmUwF66JZKF198ccbGAoDkEKBbRIAOAPZBgA4AiGbYsGHaTY/u3bvLxk2bjNcFxKu8okI6d+6s9ePnnn8+LedaumyZ9O3bVzvXDTfcYLwNAMAKFZg4nU5xu92WmL6GeOVygK5WCogWQBKgR3f33Xdrn92PP/GE8ZqsyoYAvVX0EN3h2LG8uXpfCF5ivbCwMObKCHV+f5sf9EQ6nsvl0vZitxqg1/n9bX6E6XK5AucM/ne32x119Yryioo2dRcWFmq1xVNTuHYNrimRds1EgL56zRrp06ePVu/Lr7xifIwAiA8BukUE6ABgHwToAIBIyisqpEuXLtpNj/HPPGO8LiBRI0eO1PrxKaecIj8vXpzy8zzw4IPaeQ499FD54ssvjV8/AFiRjiAuW+VygB5PsDWxrEzcbnfc+yfnm6FDh2qf32+9/bbxmpLtD6YD9FbZEQqHhtDBAe/Y4uKEtk2YWFbWZon2YEVFRYHjJRugK+UVFRFX43C5XDGXU1dCg+/Q2eGJ1JSKds1EgB66ssP//M//2HabDMCOCNAtIkAHAPsgQAcAhNPQ2CiXXnqpdtNj4MCBsmnzZuO1AYn6ds4cOfLII7X+PHrMmJSe46uvv5bDDjtMO8eY++4zfu0AYBUBem6wurQydvrrX/+qfX5/+dVXxmuySq1IkMr97mtqa5M+pqor1moJ8VLHUkKD2Uj/3io7Zperv1s9p5UgWLVjuPNarSm4XROpKdHnxLPSRajzzz9fG1f3P/BAyvokgPQjQLeIAB0A7IMAHQAQTumzz2o3PAoKCmTK1KnG6wKsKn74Ya1P9+zZUz77/POUHf+mm25qM8t98ZIlxq8bAKwiQM8NBOjJ69WrV6AP7LrrrrJq9WrjNQG5rLyiQnbZZZfAuDrooIPku7lzjdcFIH4E6BYRoAOAfRCgAwBC/bRokZxwwglaGDhixAjjdQHJWL1mjfTv31/r18OGDUvJsaeVl8vee++tHTtd+6wDQKYQoOcGAvTkrP3lF+nQoUOgDxx88MHGawJy3bBhw7TvxcOHDzdeE4DEEKBbRIAOAPZBgA4ACHX33XdrNzyOOOII+fqbb4zXBSRrwuuva7NhOnbsmPQ+p81bt8qgQYO0MXPJJZdIYxP/nwwgt6UyQI+2dHGqnhe8BHKi54kWoCe6fLWVpZgTrT348WpP6KKiosC/hdZqZQnu4La3ei2hf0t2Cex0+Pqbb7TP8L59+xqvCchl386ZI927dw+Mqfbt28t7779vvC4AiSFAt4gAHQDsgwAdABBs5scfy4EHHqjdSGRGE+xk6NChWv8+//zzk/r+88KLL7bZ7mDqu+8av04ASFaqA3T1PpnIHrpFRUWBcDjc3+v8fhlbXCyFhYXae7HicrlkYllZzPNEC9DHFhcn1A6VVVWB40V7XDK1B58jnNBa472GWDV5PJ6YYXro9dfU1gZeR6uvTzq9M3myVtOQIUOM1gPkutFjxmhj6sILLzReE4DEEaBbRIAOAPZBgA4ACHbVVVdpNzz69+/PPpCwlRkzZ2qzYhwOh4x76ilLx1q2fLn069dPO9aNN95o/BoBIBVSvYS7Op7X643r8XV+f+C9NdzM6WqfTwt6nU6nuN3ugOD35kgBvJLpAD3Z2qt9vsBjnU6nOBwOKSwsDPxbaBvHcw3VPl/gWKE1qVnu8bRn8PVPLCvTjulyuRI+Xro9OW6cVku8/RNAW6vXrJE+ffpoY+qFF180XheAxBGgW0SADgD2QYAOAFBemzBBW966Xbt2MuH1143XBaTaqFGjtBt7ffr0kfkLFiR8nAcfekg7zqGHHipffvWV8esDgFRIdYA+sawsEPQm+/g6vz8QQLtcrrDBd53fLyWlpVqYG+lcmQzQU117PHugx7qG4PC8sLBQyisqwtakjhMt9A43O35scXGbJdtDj1dSWmqkn99+++1arc+UlBipA7CD555/XhtPxx13nKxZu9Z4XQASR4BuEQE6ANgHAToAoFVEVqxcKaeffrp2w+Oqq64yXheQDvMXLGgzO2bUqFEJHePrb76Rww8/XDvGffffb/zaACBVVDCrQt5ERNprW4W04QLaUGqWcrhgVQWvhYWFMffSVo91uVwRH5PJAD3VtaciQA8O9GPVpH7YECnYDw3QYy3RrpZ3j/eHFanm8Xi0euPpmwDCO//887XxNHrMGOM1AbCGAN0iAnQAsA8CdABAq7SdSXvggQfKjJkzjdcFpMu4p57S+nz37t1l+owZcT//5ptv1p5/6qmnypKlS41fFwCkSuhS4omIFNR6vd64luwO3jM9XKCrAt949s+OZ0n1TAboqa492QA9OBCPd3/6aKF3cM3xLM1e7fNFfa3T7YQTTtD67ndz52a8BsAOppWXa6uZde/eXb6dM8d4XQCsIUC3iAAdAOyDAB0AsGr1aikoKNBuHt51113G6wLSaUN9fZtZMkOHDo3rueUVFdK5c2ftuc89/7zxawKAVFLBbOj+3PGItI90vGFprKBdnSeewDfbAvRU155sgK6en8g+5ME/cAhdbSC45kgrESTS/um0vbVVDjjggMD599hjD1m3fn1GawDsYtiwYdp342HDhhmvCYB1BOgWEaADgH0QoAMAbr31Vu1mx/HHHy8/LlxovC4g3d7+z3+kY8eOgb6/yy67yITXX4/6nK0tLXLZZZdpY+bSSy+Vxib+vxiAvaR6D3Ql2tLsilrqPRWBavBe4pEek8kAPdW1JxugW126XM2kD30drVy/qQB9ydKl2uf5EUcckdHzA3bx7Zw5sv/++wfG0m9+8xuZVl5uvC4A1hGgW0SADgD2QYAOAPntp0WLpEOHDtrNw9cmTDBeF5ApahlapX///rJ6zZqIj3/xpZe0xxcUFMi706YZvw4ASLV0BehqyfBI+3qXV1REXB48GrX/+tjiYhlbXCxut1sKCwsDQW82B+jJ1J5MgB5tJnm8/SP0vLkUoFd9+qn2mT5gwICMnh+wi3+NHq2NpXPPPdd4TQCSQ4BuEQE6ANgHAToA5LcbbrhBu9lx1llnyYb6euN1AZny2eefS69evbRxUPzww2Efu3zFCjnttNO0x954443GrwEA0iFdAXqd3x81tPV4PDEDYXWcscXF4nK5AsvMezyeQAhdXlEhNbW1WbeEe6prTyZAT2a2vDpv6HL9uRSgB+//7nA45B//+EdGzw/YwarVq6VPnz7aWCp99lnjdQFIDgG6RQToAGAfBOgAkL8+mj5dunbtqt3seOXVV43XBWTa6DFjtHFw5JFHyrdz5rR53IMPPaQ9rnfv3vLlV18Zrx8A0iFdAXqr7Fz9IzR8DQ7Xo+0RPrGsTJxOpxQWFsZcejzbAvRU1246QM/lGeiqXZTRY8Zk9PyAHTz3/PPaODr22GNl5apVxusCkBwCdIsI0AHAPgjQASB//eMf/9Budlx00UXS1NxsvC4g0xYvWSKnnHKKNh5GjhypPeabb7+VI444QnvM/Q88YLx2AEiXdAboKmR1Op3av6s9vz0eT8znFhYWSp3fH/e5siFAT0ftqdoDPdHw2g4BeuhKTC+/8kpGzw/YwXnnnaeNo3vuvdd4TQCSR4BuEQE6ANgHAToA5KeK996TPffcM3Cjo127djLpjTeM1wWY8vwLL2g3/zp37qzNDLz55pu1v5966qmydNky43UDQLqkM0BvFQns7x38Xutyudr8W6h4l3hXMh2gB89qzkTtyQbo6nUoKS2N+7ULXikg9LXKpQA9NPibPmNGRs8P5Lpp5eWyyy67BMZQt27d5KuvvzZeF4DkEaBbRIAOAPZBgA4A+emKK67QbhgOHjzYeE2AaX379tXGRd++faVVRObOmyft27fX/vbmW28ZrxcA0indAboKddVs82qfL+ys9Eh1xRtCRwu0lVQG6CqQDne+dNSebICultN3uVxxv3Zq73Cn09lmJn0uBejHHHOM9tm+8KefMnp+INcNGzZMG0PXXHON8ZoApAYBukUE6ABgHwToAJB/3pk8WXbbbbfAjY6OHTvK1HffNV4XYFqkoPz0008PG6wDgJ2lO0Cvqa0NvK/W+f3i9XrF4Wi7L3ooNUs91uNaZUco73Q6kwrQgwPhWMuuqyXoI50vHbUnG6AHvw7xzEKv8/sDdYW7jlwK0IM/8zt06JDRcwO5btXq1dKhQwftPe/z2bON1wUgNQjQLSJABwD7IEAHgPwzaNAg7UbH3//+d+M1AdkidCZNQUGB9t/t27eXOdXVxusEgHRLd4DeKjuXNC8pLQ2EsjW1tVGfo2ZMO51Oqfb5Ij6uvKJCC6CtBuitIoHjFBUVRTxGZVVVzPOlo/ZkA/RWkcCPFxwOh0wsK4t4nJra2sCPAMLNPlftkAsBulrxQDn++OMzdm7ADv71r39pY+iss86Sbdu3G68LQGoQoFtEgA4A9kGADgD5pWzSJO1GR+fOneW/H35ovC4gW/xSV9cmNGdpSgD5SAWzLpdLKquqLIkVhqulwJV4wvqa2tpAuOx0OsXr9QbOV15RIWOLiwMhr5olHWsGeawAt7yiIvCYwsJCKSktDZxzYllZ4IcAqr0iBcjpqF2d2+VySXlFhVRWVbWZSR7PMvQq3FfHCr7G8ooK7e/RfgCQKwH6f955R+t7bGcExK+hsVG6deumjaHXJkwwXheA1CFAt4gAHQDsgwAdAPJHU3OzXHjhhdqNjuHDhxuvC8g24556Kmx4XlBQIKtWrzZeHwBkggrQkxHPXt/BM62jzX4OVu3zaXuNh1NYWCjlFRXSKjv3Jfd4PFJUVNQm/I0nwA0N+8MpKiqKGSCnuvbgcD/SjPV493EPXgkgErfbHfWHEbkSoD/62GPadd15553GxxyQK556+mlt/LhcLlm+YoXxugCkDgG6RQToAGAfBOgAkD9eefVV7UbH/vvvL59UVhqvC8g2W1tapHfv3m1Cgwcfesh4bQCQKV6vV9xud1LiCcRLSksDj0+0xollZW3qHFtcHAiflWqfT3tMaAgd6d9D1dTWSklpqXg8Hu14KjgPPVcmam+VHaG1qsnj8bRp94llZeJ2u+Pae73O729Tm8fjkbHFxTHbJ5Hrt9L+qTR8+HDtM/6FF1/M2LmBXLaloUH69++vjZ/RY8YYrwtAahGgW0SADgD2QYAOAPmhfuNGOeuss7QbHbfeeqvxuoBs9eFHH2njpWfPntLQ2Gi8LgAAkLwzzzxT+5yfMXOm8ZqAXBC6JViPHj0y+uMXAJlBgG4RAToA2AcBOgDkh3cmT9ZudHTo0IGlqIEYzjnnnMCYefOtt4zXAwAAUiN4pZl27drJ4iVLjNcE5ILBgwdr/185YsQI4zUBSD0CdIsI0AHAPgjQAcD+Nm/ZIgMGDGCfRyBBPy1aJO3bt5e+ffsarwUAAKTG8hUr5Le//a22yozpmoBc8NH06dKxY8fA2OnUqZNMnzHDeF0AUo8A3SICdACwDwJ0ALC/d6dN08LzgoICWbd+vfG6gFxwxx13yJzqauN1AACA1PikslL7bty/f3/jNQG5YMSIEdrY+dvf/ma8JgDpQYBuEQE6ANgHAToA2N/AgQO1Gx1er9d4TUCu2NrSYrwGAACQOi+/8or23fi6664zXhOQ7ap9PunRo4c2dia98YbxugCkBwG6RQToAGAfBOgAYG+Tp0yRXXbZJXCT44ADDpCvvv7aeF0AAACACffce68WAo4tLjZeE5DtRo8Zo40bt9stDY2NxusCkB4E6BYRoAOAfRCgA4C9XXnlldqNjhEjRhivCQAAADBlt6UQugAAIABJREFUyJAh2vfjN95803hNQDZbvmKFuFwubdw8PX688boApA8BukUE6ABgHwToAGBfH370keyxxx6Bmxx77723fDxrlvG6AAAAAFNOPPFELQj8+ptvjNcEZLPxzzyjjZljjz1Wlq9YYbwuAOlDgG4RAToA2AcBOgDY1/XXX6/d6Lj66quN1wQAAACY0tDYKPvtt1/g+3FBQYH4f/3VeF1AtmpsapIBAwZo/1/5r9GjjdcFIL0I0C0iQAcA+yBABwB7+nz2bPn9738fuMnx29/+VqaVlxuvCwAAADDlh/nztSDwmGOOMV4TkM3eePNNbcwcdNBBUu3zGa8LQHoRoFtEgA4A9kGADgD2dPvtt2s3OgYNGmS8JgAAAMCkaeXl2nfkgQMHGq8JyGaXX365NmZGjBhhvCYA6UeAbhEBOgDYBwE6ANjPd3PnSs+ePbUbHZPeeMN4XYna3toKAAhi+n0ZAHLdk+PGad+Rb7vtNuM1AdlqxsyZsueeewbGS6dOneSj6dON1wUg/QjQLSJABwD7IEAHAPv51+jR2o3Bc845R5q3bjVeVyzBIdG27dsDWrZtA4C8p94TCdQBwLqRI0dq35PHP/OM8ZqAbHXzzTdr42Xw4MHGawKQGQToFhGgA4B9EKADgL3U1NbKn/70J+1Gxwsvvmi8rmhCQ/OWbdtka0uLNG/dKk3NzdLU3CyNTU0AkLeampuleetW2drSEgjTCdEBIHHnn3++9j35/Q8+MF4TkI2+mztXDj74YG28lE2aZLwuAJlBgG4RAToA2AcBOgDYyyOPPqrd5OjXr5/8um6d8bqiUeG5Cs6bmptlyJAhcvmQIfK3yy+Xv/3tbwCQvy6/XC6//HK5fMgQGTJkiKxctUq2trQEQnTT7+EAkEuOPPJI7bvyjwsXGq8JyEb33X+/Nlb69+8vDY2NxusCkBkE6BYRoAOAfRCgA4B9rFm7Vk488UTtRseT48YZryua4PC8eetWaWxqks1btmjXAADYaf6CBdLU3EyIDgAJWrN2rXTq1CnwfnrAAQfI1pYW43UB2WblqlVy3HHHad8/nh4/3nhdADKHAN0iAnQAsA8CdACwj4llZdpNjm7dumX9LAEVoG9taZGGxkbZtHmzrFu/3nhABQDZau68ebJ5yxZpam7WlnM3/X4OANlu9hdfaO+np556qvGagGxUUlqqjZVjjz1Wli1fbrwuAJlDgG4RAToA2AcBOgDYR9++fbUbHQ8/8ojxmmLZ3toaWLZdheer16wxHlABQLb69ttvZUN9vTQ0Nkrz1q0E6AAQp39PnKi9nw4dOtR4TUC2ad66Vc466yxtrPxr9GjjdQHILAJ0iwjQAcA+CNABwB6mz5ghHTp0CNzkOOCAA+S7uXON1xXLtu3bpXnrVmlobJQN9fWy9pdfZMnSpdoNm3333Vc+/PBDAMhLf/rTn7T3xNmzZ0ud3y+bNm+WxqYmadm2jQAdAOIQuqfz6DFjjNcEZJu33n5bGycHHXSQzKmuNl4XgMwiQLeIAB0A7IMAHQDs4ZZbbtFudFx33XXGa4pFLd/e1Nwsm7dsEf+vv8qKlStl4U8/addSUFAgTU1NAJCXTjnlFO098ZPKSlm9Zk1gFrpaxt30ezoAZLurr75aez99bcIE4zUB2eaKK67QxsmNN95ovCYAmUeAbhEBOgDYBwE6AOS+mtpa6d27t3ajY8rUqcbrimV7a6u0bNsmjU1NsnHTJln7yy+yeMkSmff99wToAPB/QgP0GTNnyvIVK2Td+vWyecsW2drSQoAOAHHo16+f9n766WefGa8JyCYfz5olBQUFgTHSsWNH+Wj6dON1Acg8AnSLCNABwD4I0AEg9z05bpx2M/CMM86QrS0txuuKRQXoDY2NUr9xo6xes0Zqf/5Z5lRXa9ez1157SWNjIwDkpdAA/b8ffihLli4V/6+/yqbNmwnQASAO27Zvlx49egTeS3/3u9/JylWrjNcFZJPQVc0GDx5svCYAZhCgW0SADgD2QYAOALlt2/btMmDAAO1Gx+NPPGG8rngEB+gb6utl5apV8tOiRfLV118ToAPA/wkN0N97/335efHiwD7ozVu3EqADQAw/LVqkvZceccQRxmsCssm877+Xnj17auOkbNIk43UBMIMA3SICdACwDwJ0AMht706bpt3k6Nmzp/y4cKHxuuIRHKCv37BBVqxcKT8uXChffvVVmwC9oaEBAPJSaIBeXlEhNbW18ktdnWzctIkAHQDi8N8PP9TeS8855xzjNQHZ5IEHH9TGSP/+/WVLQ4PxugCYQYBuEQE6ANgHAToA5LZhw4ZpNzpGjBhhvKZ4qQB9S0NDIEBf8OOPMvuLLwjQAeD/hAbo08rLZVFNjaz95Rep37hRmrdulZZt24y/pwNANnumpER7L73hhhuM1wRki9Vr1sjxxx+vjZGnnn7aeF0AzCFAt4gAHQDsgwAdAHLX3Hnz5MADDwzc5GjXrp28/8EHxuuKV2iAvnzFCgJ0AAhBgA4AyRs5cqT2XvrkuHHGawKyxbPPPaeNjz//+c+ybPly43UBMIcA3SICdACwDwJ0AMhdD40dq93oOPfcc43XlIhIAfrns2e3CdC3bNkCAHnp5JNP1t4T3502jQAdABJ0zjnnaO+lufSjUyDdjj76aG18jLnvPuM1ATCLAN0iAnQAsA8CdADITRs3bWozK3H8M88YrysRBOgAEBsBOgAkr3fv3tqqTTW1tcZrArLBzI8/1r5ndOjQQX6pqzNeFwCzCNAtIkAHAPsgQAeA3FQ2aZJ2o+OII46QxUuWGK8rEYkE6Js3bwaAvESADgDJWVRTI+3atQu8j/bu3dt4TUC2GDx4sPY946abbjJeEwDzCNAtIkAHAPsgQAeA3HTFFVdoNzpuv/124zUligAdAGIjQAeA5Lz3/vva++h5551nvCYgG7z/wQey++67B8aG0+mUj2fNMl4XAPMI0C0iQAcA+yBAB4Dcs2z5cmnfvr12I3D+ggXG60pUIgH6pk2bACAvEaADQHLGPfWU9j566623Gq8JyAbDhg3TxsZVV11lvCYA2YEA3SICdACwDwJ0AMg99z/wgHaj4+KLLzZekxUE6AAQGwE6ACRnxIgR2vtoSWmp8ZoA0z77/HPp1q1bYFy0a9dOpkydarwuANmBAN0iAnQAsA8CdADIPUcffbR2E/C1CROM12RFIgH6xo0bASAvEaADQHLOPPNM7X10+owZxmsCTPvnP/+pjYuBAwcarwlA9iBAt4gAHQDsgwAdAHLL9BkztBsdhYWF8vPixcbrsoIAHQBiI0AHAOu2t7ZKz549A++hv/vd72TpsmXG6wJMmvf993LIIYfY4kfZANKDAN0iAnQAsA8CdADILV6vV7vRce211xqvyapEAvT6+noAyEsnnXQSAToAWPTjwoXae+hRRx1lvCbAtPvuv18bF2eccYZs3LTJeF0AsgcBukUE6ABgHwToAJA7Nm3eLMcff7x2s6Ns0iTjdVlFgA4AsRGgA4B108rLWaYaCLJs+XJxuVzauHh6/HjjdQHILgToFhGgA4B9EKADQO6Y+u672o2OP/3pT/JLXZ3xuqxKJEDfsGEDAOQlAnQAsO7xJ57Q3kPvuOMO4zUBJj05bpw2Jv7yl7/IipUrjdcFILsQoFtEgA4A9kGADgC546abbtJudtxyyy3Ga0oGAToAxEaADgDWDR8+XHsPffGll4zXBJiyob5eTjvtNG1MPPjQQ8brApB9CNAtIkAHAPsgQAeA3LBm7Vo58sgjtZsd5RUVxutKBgE6AMRGgA4A1vXv3197D62sqjJeE2DKK6++qo2Hww47TOYvWGC8LgDZhwDdIgJ0ALAPAnQAyA0Ty8q0mx0nnXSSNDbl9vfwRAL09evXA0BeIkAHAGu2trTIH/7wh8D755577imr16wxXhdgygUXXKB9pxg1apTxmgBkJwJ0iwjQAcA+CNABIDdcc8012s2Oe+6913hNySJAB4DYCNABwJof5s/X3j9dLpfxmgBT3pk8WRsP++23n3zx5ZfG6wKQnQjQLSJABwD7IEAHgOxX+/PPcvDBBwdudvz2t7+VTyorjdeVrEQC9HXr1gFAXiJABwBrpkydqr1/XnbZZcZrAky58sortfEwfPhw4zUByF4E6BYRoAOAfRCgA0D2e/6FF7SbHQMGDDBeUyoQoANAbAToAGDNI48+qq/gdM89xmsCTJg+Y4bsueeegbHQqVMn+fCjj4zXBSB7EaBbRIAOAPZBgA4A2e+yyy7Tbv49/MgjxmtKhUQC9F9//RUA8tKJJ55IgA4AFlx33XXa++drEyYYrwkw4cYbb9TGwuX/n707j6+iuv8/fqtYd2IqSqtgsFGxokBrBBFkUUtoFdCKBCsI37pgFEWRKgSIuCEBrYpAggu7xMqOhEXDlrAEBRJ2UMKmrImgrAKaz+8Pf3M75+ZuM7n3nnvnvv54Pr7fem9m3nPmZG6Y952Zzp21ZwIQ3SjQbaJABwDnoEAHgOi2bv16qVmzpvtkx+9+9ztZvWaN9lyhQIEOAIFRoAOAPXfccYdy/OR5z4hHX371ldSuXVv5XZgydar2XACiGwW6TRToAOAcFOgAEN1GZmcrJzvuuusu7ZlCxUqBXl5eDgBxiQIdAKw7cfKkUhrWqFFDvj90SHsuINL69eun/B3Rrl07+fmXX7TnAhDdKNBtokAHAOegQAeA6PaPf/xDOeGRnZOjPVOoUKADQGAU6ABg3br165VjZ5MmTbRnAiJty9atUq9ePeV34aPRo7XnAhD9KNBtokAHAOegQAeA6HXo8GGpVq2a+2THeeedJ0eOHtWeK1Qo0AEgMAp0ALBu6rRpyrGza9eu2jMBkTY4K0v5PWjZsqUcOnxYey4A0Y8C3SYKdABwDgp0AIheH3z4oXLCo0OHDtozhZKVAr2srAwA4hIFOgBY51kcvvraa9ozAZG0d98+adKkifJ78PY772jPBSA2UKDbRIEOAM5BgQ4A0atbt26OPuER7QW6sf7Zs2drL9BiUWZmprhcLsnMzNSeJdwuueQScblc0rBhQ8aorExatWpl+3fHqWNSFRToAGDdo48+qhw7P/nvf7VnAiJpZHa28jvwl7/8RXbs3Kk9F4DYQIFuEwU6ADgHBToARKe9+/bJtdde6z7hcf7558tXq1ZpzxVKVgr0gwcPRpyx/s8++0zL+mOduQjVnSWcRo0a5S7PXS6XLFq0KO7HyCjQvf3ufPbZZ5KZmenz98qpY1IVFOgAYF2LFi2UY+fqNWu0ZwIi5fiJE5Kamqr8Drz8yivacwGIHRToNlGgA4BzUKADQHT6dPJk5YTHX//6V+2ZQo0CHU7QqlUrqVOnjixatEhcLpd069Yt6J+Nx7I40DbH45gEQoEOANYcPXZMrrjiCvdx84orrpAjR49qzwVEysSPP1b+drjmmmtk7bp12nMBiB0U6DZRoAOAc1CgA0B06tmzp3LSY+DLL2vPFGpWCvQDBw5EnLusmjVLy/oR/b788ktxuVzSs2dPOXDggDRs2FAuueQS2bJlS1A/P2DAAHG5XDJgwADt2xIpgbY5HsckkNtuu40CHQAs+Pqbb5TjZkpKivZMQCQ98MADyu9A7969tWcCEFso0G2iQAcA56BAB4Doc/zECUlJSVFOeuQvWKA9V6hRoCPWGV90+fLLL+XAgQMydOhQcblcMmrUqKB+Ph7LYgp06yjQAcCaadOnK8fNbt26ac8ERMpns2fLOeec457/l19+uRQuXao9F4DYQoFuEwU6ADgHBToARJ/5n3+unPRr1KiR/HTqlPZcoWalQN+/f3/EGeufOXOmlvUj+iUkJEiDBg3c/3vz5s3icrmkVatWQf28uSzWvS2REmib43FMAqFABwBrjM8Sw1v/+Y/2TECkPPLII8r8f/zxx7VnAhB7KNBtokAHAOegQAeA6GM8A9jQq1cv7ZnCId4K9JkzZ0r79u0lISHBvewGDRrIgAEDZPPmzUEvo1u3blKnTh1lfNq3by85OTlBbc/+/ftlwYIFynLM2zhz5kylBLab218R2qpVK/d6N2/eLAMGDJAGDRpU2qZgx37lypWVxsVYjrF+z+2qqpycHHG5XJXGvX379uJyuWTlypUBlxFsWZyTk+MeM7NWrVrJggULKo2p1WU1aNBAevbs6TezZ9YhQ4a4l+M5pt6yeMtvMG+/53qMfWuef61atfI73z33dU5OTqU53KpVK/n4448D/o56e1+kUaADgDUdOnRQjpt5c+ZozwREwpKCArn00kvdc//cc89l/gOwhQLdJgp0AHAOCnQAiD533nmnctJv6rRp2jOFQ7AFevXq1WXfvn0RZy7Qq7KcTZs2uUtVXxISEiQ/P9/vcozbhfvTtWvXgNuTn5+vFISe22iUjy1btgy4Tn+5+/fvLy6XS/r371/ptZYtW4rL5ZIhQ4ZUKr2tbJN5Pf40aNBAJk6c6N6uUMwPYxs2bdqk/HdjPT179gy4DH9jtG/fPsnPz1e+WOBLdna2O4+v+Zqfnx9wrBMSEiQ7Oztg1q5duyo/5zmm3rIY/80b8/ab15OdnR1wv3qOv+cc9szqbez27dsXcF2+xiUSKNABwJp69eq5j5nnn3++bN+xQ3smIBJ69Oih/M1w1113ac8EIDZRoNtEgQ4AzkGBDgDRpWjlSjn33HPdJz3q1q0rBw4e1J4rHOKlQDeKw4SEBOnfv78UFRUpRZ9R8Pkro4cMGaIUnOZlFBUVSf/+/d2luK+iz1x2GgWlt/UZ5aNnqWouKidOnOgudhs0aGC5HPYsU9u3b69kMbbJeH3ixIl+12Fs18SJE905N23aJNnZ2e7S2Pi/oSjQi4qK/Jb7CQkJkpCQEHA5/sZo06ZN7n1qzB3zGOXn5yvlsPluAt7yGsuqU6dOpf1pXHntryw2shr7zvhSgrcC21+ZH+hLA8br5vll3v/GfjW2x9sXFTznsOc2e84v4/fL3/sSEhK8bmskUKADQPA2b9kiZ511lvuY+Ze//EV7JiAS9u7bJ+edd57yN8PnX3yhPReA2ESBbhMFOgA4BwU6AESXN996Sznp8cgjj2jPFC5WCvS9e/dGnLH+GTNm2F6GUb7VqVNHVqxY4fN9xtWvLVu2rPTaxo0b3YVsfn6+z2VkZWX5XIZ5e4yC1NdyZsyYoRSPGzdu9Po+I5fL5ZIJEyb43Pb+/ftXes1coGdlZQUcvwYNGlR6bYVpnnTt2tXnMjZu3Cjt2rVTivaqzo1nnnnG53bv3bvXXWz7ej2YMfL8YkUw+8vXfDWX3r72p3keJiQkVHqfuXAOtBxjfd6y+Ntmz/W0a9cuqO32zGJ+zV9W8zwM5n2B9me4UKADQPCmTZ+uHDMfeugh7ZmASOjTp48y9++55x756dQp7bkAxCYKdJso0AHAOSjQASC6/OMf/1BOfHw0erT2TOESDwW6UTAHswyjpPMsS41S85lnngkqs7ey2bw9/spmz/IxUG6jSPZWhgZToAcqszdu3OjO4vlaoC8MeC7H2BehKNATEhKkTp06Pl/Pz88PWAAHGiMrc8dcOnu+38jirRT3Nw89v9hgXoe/L4OYl1GVAj2YvMZV6p7rCXYOm2/bHswXXHxlDjcKdAAI3uuDBinHzFdfe017JiDc1q1fL9ddd13c/DsSQPhRoNtEgQ4AzkGBDgDRY/OWLXL55Ze7T3rUrFlTtn79tfZc4WKlQN+zZ0/EGeufPn26rZ+fMGGCu7C18v5+/fop/33kyJHSsmXLoHIYmf29NmHCBL/LmP7/r9xKSkoKuL5+/fp5zRzoNaNgHTlypO1tMl8VHMz4GmV/sPvDl5EjR7q/0ODvfUlJSeJyuWT58uWWx8/YBw0aNAgq04YNG3zOV2MdDz/8cJXmrbGcYDIZ+8bbnPU3L6zm9bWeYOdwsONsvM9X5nBr0qQJBToABKlLly7KMXPK1KnaMwHhNnDgQGXe33XXXfLDjz9qzwUgdlGg20SBDgDOQYEOANFjUm5upRMfujOFk9ML9EBFoa+Szk7BO336dHn44YeDKtA3bNgQshxVLdCr8qUA4wrtQNsTivH1lt1fMb5nzx73FfL+9r+vMTJ+NlBJH8yYWv2igbmM95Y1mEyhKNCD+b0JVKAH2tfG+9q1axfU+yjQASD63XLLLcoxc8PGjdozAeH09TffSP369ZV5PzI7W3suALGNAt0mCnQAcA4KdACIHk888URcnfiwUqB/9913EWesf9q0abZ+PiMjQ9mOYLVo0cLr8tavXy/jx4+XjIyMSoyMxjL8bU+g3NOmTfObw9s2ZmRkWHqtRYsWQY+tr9zBbo+d7fJl+fLllvdnUlKS5fHzN3a++BpTK2Ptb2ytZPK3zkDLCcV6gt3XxvsCrSvY94ULBToABGfX7t1y0UUXuY+X119/vfxSUaE9FxBObwwerPyd0KxZM9l/4ID2XABiGwW6TRToAOAcFOgAED0aN26snPwoKCzUnimcnF6gP/3007YK9Pr163stFevXry/jx4+3XHwG85qd8jFQ2enEAt3uPvW1nRTo1uZUsOuhQAeA+DRv/nzleHnfffdpzwSE0+5vv5VGjRop8/4/b7+tPReA2EeBbhMFOgA4BwU6AESHVatXy1lnneU+8XHjjTfKiZMntecKJysF+rfffhtx5vLTzs+bi8Cq5DBK22XLlgWd2eprZubysSrb6O81c/Fpd5uMW7gHMy5Wt8sXq+scMWKEuFwu6dKli6Xxe+ONN/z+nDe+xtT47+PGjQtqOevWrfM65lbms7/9G2g5oVhPsPvaXIyH4n3hQoEOAMF5+513lONlRkaG9kxAOHnO+VtuuUV27tqlPReA2EeBbhMFOgA4BwU6AESHnFGjlJMf3bp1054p3JxeoBvl6dNPPx3U+8eNGyctWrRQSrply5YFXfoa742XAr1t27bicrlkxIgRQY2v8UUEuwW6sT/btm0b9M+sW7fOXbqvW7cu6DGa//+voEtKSgp6Pb7mq7GOYOehsZ2e40SBToEOANGue/fuyvFy/IQJ2jMB4XKwrEyaN2+uzPlBb7yhPRcAZ6BAt4kCHQCcgwIdAKLDo48+qpz8eG/4cO2Zws1Kgb579+6IM9Y/depUWz+/dOlScblckpCQIGvXrg34fqMMHDt2rPu/TZ061V0EBvr5vn37ujP7255Ay7Gzzr59+1p6zdjWYMbWV+7hw4e7S+ZAy1i7dq27yA5mu/ztn+HDh1v6uS5duojL5ZI33njD0hglJSUFvT7zvvcc03nz5tmah555/WW1sn8DLScU6wl2DhvvC7SuYN8XLhToABAczzLxq1WrtGcCwiU7J0eZ7zfddJNs2bpVey4AzkCBbhMFOgA4BwU6AOh3+swZadiwoXICZEVRkfZc4eb0An337v+Vp23btvVbXhq37K5fv77X4i5Q+WmUyfFUoJtL8S5duvj8+bVr10r9+vXdy7FToJu/DGH1Z8eOHet13wY7fgkJCTJv3ryg9723MTXGO9A8NOart/lGgU6BDgDR7GBZmVx22WXuY+VVV10lx44f154LCIcjR49K69atlb8PMl96SXsuAM5BgW4TBToAOAcFOgDo51kY//nPf46LMiQeCnRzyZuUlCTDhw+XpUuXKsWccStyX0Wp8fP169dXrk5funSpjB071l0iGu+LlwJ99+7/ldNG3rFjx7qL37Vr18rw4cPdV3L36NHDdoFu/Ky/ot4fI4Pn/g1UFhvFf0JCgvTt21f5+Xnz5imFt/H/exvTpUuXVpqH5oLcPI8874IQbNZg9695fhkZzL8TFOiVUaADQGBLCgqUY2Vqaqr2TEC4jDH9DexyueTaa6+VkrVrtecC4BwU6DZRoAOAc1CgA4B+7w4bppwAeeyxx7RnigQrBfquXbsizpzBCs/lzJs3T7kC2hujPPeWY968eUo57k1SUpLMmzfPXdSOHTtWpkyZ4nV7Am33lClT3OVjoPeay04rrxnFp2dGf/vB1+vvvfdewPHp0aOHpe3yZCzf1z4KxFzABztGu3btkpKSEqXY9rfvA41psPNw7Nixlve1lf1bWFhYab3mfRKK9QS7r433BVpXsO8Ll1tvvZUCHQACyBk1SjlWPvvss9ozAeFw+swZadeunTLfX3zxRe25ADgLBbpNFOgA4BwU6ACg38MPP6ycAMkZNUp7pkiIlwLd8N5770mLFi2Usrd+/frSt29fKSkp8ZulsLBQevTo4S7IjbKzbdu28t577ynr8FZKmrcn0HbHWoFuHh9zQZyUlCRdunRxr8NugW6MaVJSku25ZJTGCQkJyr4Otix+7733pG3btsrcadGihQwaNMi9vGDH1NuygpmHoSrQjQzGXE5KSpJBgwaFdD0U6AAQf5599tm4/Hsa8Sf3k0+UuV67dm0pWrlSey4AzkKBbhMFOgA4BwU6AOh19NgxueGGG9wnQM466yxZtXq19lyRYKVA37lzJ1AlgwYNEpfLJX369NGeJRyMQlx3DoQeBToABJaamqocK5cUFGjPBIRDx44dlbnes2dP7ZkAOA8Fuk0U6ADgHBToAKDXosWLlRMgjRo10p4pUijQURV9+vQRl8slTz31VFDvN65OHzNmjPbswTDmf3FxccD3jhkzxn0lue7cCD0KdADw7+ixY3LVVVe5j5OXXXaZHCwr054LCLXpM2bI2Wefrcz1xUuWaM8FwHko0G2iQAcA56BABwC9hr75plKMPPnkk9ozRYqVAn3Hjh2AYsmSJe7bos+ZM8fve5966in3e3XnDlbnzp3F5XJJ586dA46DcfX566+/rj03Qo8CHQD8+/Krr5TjZPPmzbVnAsLB89Ff3bt3154JgDNRoNtEgQ4AzkGBDgB6paWlKSdBPho9WnumSKFAR1WZi/Fhw4bJkiVL3K+tWbNGRo8eLc2bN3fPpdGjR2vPHCxSxRNiAAAgAElEQVRzMX7PPffI5MmTldfnzJkjffr0cb/npptu0p4Z4UGBDgD+jRs/XjlOPv7449ozAaE2d948ufDCC93z/OKLL5Z58+drzwXAmSjQbaJABwDnoEAHAH2+P3RIkpOT3SdBzj33XFm7bp32XJFipUDfvn074NWLL76ozBdvEhIS5N1339We1aq8vDy56aabAm5f8+bNZfXq1drzIjwo0AHAv4yMDOU4+Z+339aeCQi1xx9/XJnnXbt21Z4JgHNRoNtEgQ4AzkGBDgD6zJs/XzkJ0rRpU+2ZIokCHaGyePFieeihh5TnnxrF8pNPPimLFy/WnrEq3n33XeVKepfLJVdddZXcc889MfnFAFhDgQ4A/t13333KcXLuvHnaMwGhtGjxYrn00kvdc/ycc86RGTNnas8FwLko0G2iQAcA56BABwB9hgwdqpzse+KJJ7RniiQrBXppaSkAxKXGjRtToAOAD79UVMj111/vPkZeeOGFsnPXLu25gFB65plnlL8F0tLStGcC4GwU6DZRoAOAc1CgA4A+Xbp0UU6EjBk7VnumSKJAB4DAKNABwLcNGzcqx8iUlBTtmYBQWlFUJFdeeaUyz//76afacwFwNgp0myjQAcA5KNABQJ8///nPyomQVatXa88USVYK9G3btgFAXKJABwDfJk+Zohwju3Tpoj0TEEovvPCCMsfbt2/P5z6AsKNAt4kCHQCcgwIdAPTYvGWLnHPOOe4TIXXr1pWfTp3SniuSKNABIDAKdADw7ZVXX1WOka+9/rr2TECoFJeUSHJysjLHx40frz0XAOejQLeJAh0AnIMCHQD08Lxa5v7779eeKdKsFOjffPMNAMQlCnQA8O3ee++tdIzUnQkIlczMTGV+p6amytFjx7TnAuB8FOg2UaADgHNQoAOAHgMHDlROhgwcOFB7pkijQAeAwCjQAcC3WrVqKcfIg2Vl2jMBobB5yxapV6+eMr9Hvf++9lwA4gMFuk0U6ADgHBToAKBHhw4dlJMhU6ZO1Z4p0qwU6F9//TUAxCUKdADwbv2GDXLWWWe5j48NGzbUngkIldcHDVI+/1u0aCFl5eXacwGIDxToNlGgA4BzUKADQOSdOn1a6tat6z4Zcu6558qWrVu154o0KwX61q1bASAuNWrUiAIdALzI/eQT5fjYpUsX7ZmAUNixc6fcfPPNyvx+d9gw7bkAxA8KdJso0AHAOSjQASDyVq9Zo5wMufnmm7Vn0oECHQACo0AHAO/69eunHB8HZ2VpzwSEwptvvaXM7VtvvVW+/e477bkAxA8KdJso0AHAOSjQASDyxo0fr5wQ6datm/ZMOlgp0Lds2YIo1717d2nWrJltb731VkTzvvXWW2Fd74wZM6RZs2bSvXt37fsGsY0CHQC8a9++vXJ8nJ2Xpz0TUFXf7dkjTZs2VeZ21pAh2nMBiC8U6DZRoAOAc1CgA0DkvfDCC8oJkaFvvqk9kw4U6M7SrFkzZb9Z1bt374jm7d27d1jX+/HHH4vL5ZJmzZpp3zeIbRToAFDZsePH5Y9//KP72JiQkCA7d+3SnguoqtFjxiif+7///e/lxMmT2nMBiC8U6DZRoAOAc1CgA0Dk/f3vf1dOisybP197Jh2CLdAvvvhi2bx5M6Lc9OnTZeLEiV7deOON4nK55MEHH/T5ns8//zyieT///POwrnfFihUyceJEmT59uvZ9g9hGgQ4AlRWtXKkcG5s2bao9E1BVe/ftq/Sl1Fdfe017LgDxhwLdJgp0AHAOCnQAiKzDP/wgV111lfuEyKWXXirf7dmjPZcOFOjxwzgR2Lt3b+1ZgFhDgQ4AlX3w4YfKsfGJJ57QngmoqneHDVPmdf369WXL1q3acwGIPxToNlGgA4BzUKADQGQVLl2qnBRp0aKF9ky6WCnQN23ahBhmFOjPP/+89ixArKFAB4DKnn32WeXY+N7w4dozAVWxb/9+ad68uTKvX3n1Ve25AMQnCnSbKNABwDko0AEgsrJzcpSTIj169NCeSRcK9PhBgQ7YR4EOAJXdeeedyrFx0eLF2jMBVfHe8OHKnL7ppptk0+bN2nMBiE8U6DZRoAOAc1CgA0Bk9ejRQzkxkjNqlPZMulgp0Ddu3IgY1rRpU3G5XNKrVy+f7xk6dKg0bdpUhg4dKhs3bpRp06ZJr169pGnTpvL444/7/Lns7Gx5/PHHpWnTpm69evWSadOm+c3kuT7PvE2bNlXe26lTJ/d/79Spk9efM5s2bZrP7J7rnj9/vntbzdswf/78oMd4woQJlcbBc/s8twux4ZZbbqFABwCT/QcOyOWXX+4+Ll5xxRVS/v332nMBdh04eFBatGihfN4PfPll7bkAxC8KdJso0AHAOSjQASCyUlJSlBMj69av155JFwr0+BFMgd6rVy/3e4YOHarMAW+l77Rp06RevXrK+zx16tQpqPV5vmb8fKB11K5d22dRP2HCBJ/Zzes2/n9f/H15YOPGX8t3Y3x9adq0qSxbtsz9v3XPB1hDgQ4AqvwFC5TjYuvWrbVnAqpi+IgRypyuV6+ebNy0SXsuAPGLAt0mCnQAcA4KdACInOMnTkitWrXcJ0Zq1qwpPx45oj2XLlYK9A0bNiCGmQt0X+8xiuS0tDRxuVxSvXp1eeyxx2TkyJEydepU5b1Lly6V6tWru8vhzMxMGT9+vIwfP15GjhzpXoa/dZpLbM/XjJ81r2Po0KHudWRmZkrt2rXdJfrSpUsrLWP8+PHun/W1bmP5xrb62obMzEyv2zBv3jz3MoyxM+d87LHHlG0w3qd7PsAaCnQAUL39zjvKcfH555/Xngmw62BZmbRq1Uq9+nzgQO25AMQ3CnSbKNABwDko0AEgctauW1fpqlDdmXSiQI8fVgp0o1D2LM3NjHI5LS3N53tGjhzpXpa/9fkr0P2V10uXLnWX6N7eE0yBblxhNG/ePK/ryMzM9LsNxrj6G6+lS5dKmzZtlG3SPR9gDQU6AKgeffRR5bg4eswY7ZkAu0b8/79ZDTfccIOs37BBey4A8Y0C3SYKdABwDgp0AIicKVOnKidHunbtqj2TTlYK9PXr1yOGGUXvc8895/M9zz33nHufjxs3zuf7CgsL3Vd+B1qvcft1f+vzlsnI0aZNG7/LHzJkiLsk93xt3LhxPl8zb+uUKVP8rsMo6T3HZO7cuUEvo7Cw0L0cX+OB6EWBDgCqxo0bK8fFL7/6SnsmwI6y8nK54447Kn15U3cuAKBAt4kCHQCcgwIdACJncFaWcnLklVdf1Z5JJwr0+GGlQA9UjBvFdFpaWtDr9VbIB1OgByqm/ZXkwRTogQp6f9tgXJ0ezDisX/+/sp8CPfZQoAPA/2wrLZULL7zQfUy89tpr5eRPnJtGbMrOyVE+4//0pz/JuvXrtecCAAp0myjQAcA5KNABIHI8bzc5KTdXeyadrBTo69atQwy77bbb3GW1r/cYpXLHjh1Dss5x48a5n/89btw4n+vzlsmYe8Gsw+VyyW233WbpNX/r9jV2ntvQsWNHcblcMmTIkKDGo6CgIOjtQnShQAeA/5kxc6ZyTLzvvvu0ZwLs+P7QIbnzzjuV+TxgwADtuQCgQijQbaNABwDnoEAHgMhp2bIlt5s0oUCPH1YK9GBKZbNx48bJgAED5LnnnlOMGDHCZ/kcaH2xUKD72zZfKNBjEwU6APzPq6+9xu2u4Qg5o0Ypc7lu3bqydt067bkAoEIo0G2jQAcA56BAB4DIOH7ihNSqVct9gqRGjRpy6PBh7bl0slKgr127FjHMKHufffZZn+959tlnA77HkJeXJx07dpTU1FQZPny4LFmyxO96x44da2l9xtwLlGPs2LHuktzKa1a21dc2+Ns2X4LdLkSXlJQUCnQA+P86deqkHBP/++mn2jMBVh06fFj++te/KnO5f//+2nMBgIEC3SYKdABwDgp0AIiMtaarP10ul9x6663aM+lGgR4/Qlmgf/rpp1K9evUqlc+B1hdLBfrw4cOD3g8U6LGJAh0AfvVLRYXUq1fPfTysVq2abNy0SXsuwKr3P/hA+Wy/7rrrpLikRHsuADBQoNtEgQ4AzkGBDgCRMWXqVOUkSefOnbVn0s1KgV5SUoIYZi7Qfb3HXCoHs6wlS5YEXO8NN9wgLpdLxowZY2l9xtwLtPwxY8a4S3IrrwW7rebt9dwGYxmPPvpoUPvg008/DXq7EF0o0AHgVyWmL4O5XC5p2LCh9kyAVT/8+KO0bt1amcsZGRnacwGAGQW6TRToAOAcFOgAEBmDs7KUkyQDBw7Unkk3CvT4EcoCPdgSePbs2e73OrFANwrx6tWrB/Vlgo4dO1KgxygKdAD41cSPP+YLqYh5H3z4oTKPr7nmGllTXKw9FwCYUaDbRIEOAM5BgQ4AkfHoo48qJ0omTJyoPZNuVgr04uJixDCjBO7Zs6fP9/Ts2TPge4qLi93z4rPPPvP5nsWLF7uvPne5XDJ69GhL6zN+LtB2jR492l2SW3kt2G01j523bahVq5a4XC554IEH/C5j8ODByu+U7vkAayjQAeBXffr0UY6Hg7OytGcCrPjxyBFp06aNMo/79u2rPRcAeKJAt4kCHQCcgwIdACKjZcuWyomSFUVF2jPpRoEeP0JZoBvF+A033OC1RB88eLC7WHZ6gW6sw+VySWpqaqXxWLx4sXtdtWrVco+d7vkAayjQAeBX99xzj3I8nJ2Xpz0TYMVHpr/dXC6XJCcny6rVq7XnAgBPFOg2UaADgHNQoANA+B0/cUIp9BITE6WsvFx7Lt2sFOhr1qxBDGvSpIm7MPb1HnOp7G9Zn3zyiVSvXt09P2644QZp0qSJcsW5cVW28XzJYcOGyaJFi4Jen7GMQNtlFNhNmjSx9Fqw22oeu9GjR3t9/Y033lC2u1atWtKkSRP3zxm3ef/kk0+C3i5EFwp0APj1yt2kpCT3sTAhIUF27tqlPRcQrKPHjsnf/vY35TP9xRdf1J4LALyhQLeJAh0AnIMCHQDCb+26dcqJkltuuUV7pmhAgR4/Qlmgr1nza4lulOOeWrdu7S6bhw0bprwW7PpiqUD3Nx7Vq1eXBx54wP3lAQr02ESBDgAiS5ctU46FTZs21Z4JsGL0mDHKHL766qvlq1WrtOcCAG8o0G2iQAcA56BAB4DwmzJ1qnKy5MEHH9SeKRpYKdBXr16NGJabmysfffSRzJo1y+d7Zs2aFfA9nhYuXCgfffSRm791e77ub33+ludt/bm5uZZes7KtRv6FCxcGNSZGds/1zpo1y33Fvu75AGtuvvlmCnQAcS9n1CjlWNi9e3ftmYBgHTt+XO6++25lDr/wwgvacwGALxToNlGgA4BzUKADQPgNGTpUOVmS+dJL2jNFAwp0wL7c3Fxp0qSJ/Otf/wrq/RkZGeJyuaRDhw7as8MaCnQAEOnRo4dyLHxv+HDtmYBgjRk7Vpm/derUkZVffqk9FwD4QoFuEwU6ADgHBToAhN8TTzyhnDAZP2GC9kzRgAIdsG/hwoXuZ8F7u8rdbNasWe73Dhs2THt2WEOBDgAiDRs2VB/LUlysPRMQjOMnTsg999yjzN/evXtrzwUA/lCg20SBDgDOQYEOAOHXrl075YRJ/oIF2jNFAysF+qpVqwB4eOaZZ9zPOv/www+9vmfQoEHu8rxJkybaM8M6CnQA8e7I0aPKcfCiiy6S02fOaM8FBGPc+PHK/E1KSpKilSu15wIAfyjQbaJABwDnoEAHgPDzLD+2bN2qPVM0oEAHqu5f//qX+3elevXq0qRJEzfz79ENN9wgCxYs0J4X1lGgA4h306ZPV46Dbdu21Z4JCMbJn36Stm3bKvP3+eef154LAAKhQLeJAh0AnIMCHQDC69Tp01KzZk33CZNLL71Ujh0/rj1XNLBSoH/11VcAfPjggw8qFeaGWrVqydNPP609I+yjQAcQ7zJfekk5Dg4YMEB7JiAY4ydMUOZu7dq1ZUVRkfZcABAIBbpNFOgA4BwU6AAQXqXbtysnTRo0aKA9U7SgQAdCKz8/Xz744AO3/Px87ZlQdRToAOJd+/btlePg5ClTtGcCAvnp1KlKc7dXr17acwFAMCjQbaJABwDnoEAHgPBaUlCgnDS5++67tWeKFlYK9C+//BIA4hIFOoB4dujwYUlKSlL+Lvxm2zbtuYBAPB89cN5558neffu05wKAYFCg20SBDgDOQYEOAOH18aRJyomT7t27a88ULSjQASAwCnQA8WzhokXKMfD222/XngkI5ORPP1W6+vzZZ5/VngsAgkWBbhMFOgA4BwU6AIRX1pAhyomTV159VXumaGGlQF+5ciUAxKW//OUvFOgA4tZ/3n5bOQb26NFDeyYgEK4+BxDrKNBtokAHAOegQAeA8OrZs6dy8mT0mDHaM0ULCnQACIwCHUA869q1q3IM/ODDD7VnAvw5euyY3H333Tz7HEBMo0C3iQIdAJyDAh0Awuv+++9XTp58/sUX2jNFCysFelFREQDEJQp0APHql4oKadCggXIM/GrVKu25AH8+Gj1ambNJSUmyoqhIey4AsIIC3SYKdABwDgp0AAivxo0bKydQNm3erD1TtKBAB4DAKNABxKs1xcXK8e/GG2/keIeo9sOPP0qbNm2Uefvvf/9bey4AsIoC3SYKdABwDgp0AAifXyoq5Morr3SfPLnkkkvkyNGj2nNFi2AL9IsuukhWrFgBAHGJAh1AvBo9Zoxy/OvcubP2TIA/o95/X5mzycnJ3DUBQEyiQLeJAh0AnIMCHQDCZ9fu3ZWumtGdKZpQoANAYBToAOJVz549lePf0Dff1J4J8KX8++/lrrvuUuZs3759tecCADso0G2iQAcA56BAB4Dw8SyC27Rpoz1TNLFSoC9fvhwA4hIFOoB41aJFC+X490V+vvZMgC8js7OV+Vq3bl0pLinRngsA7KBAt4kCHQCcgwIdAMLn08mTlZMojz76qPZM0YQCHQACo0AHEI9Kt2+XhIQE97GvVq1acrCsTHsuwJsDBw9Ky5Ytlc/rAQMGaM8FAHZRoNtEgQ4AzkGBDgDh85+331ZOogwcOFB7pmhipUBftmwZAMSlP//5zxToAOLOtOnTlWPfPffcoz0T4Muw995T5mu9evVk/YYN2nMBgF0U6DZRoAOAc1CgA0D4PPvss8qJlNFjxmjPFE0o0AEgMAp0APEo86WXlGNf//79tWcCvNmzd6/cfvvt6henX35Zey4AqAoKdJso0AHAOSjQASB8Hn74YeVESt6cOdozRRMrBfrSpUsBIC5RoAOIR+3bt1eOfZ9Onqw9E+DN2++8o8zVBg0ayKbNm7XnAoCqoEC3iQIdAJyDAh0Awufuu+9WTqas/PJL7ZmiCQU6AARGgQ4g3nx/6JAkJSUpfwt+/c032nMBnnbt3i1NmjRRPqdfe/117bkAoKoo0G2iQAcA56BAB4Dwady4sXIypXT7du2ZoomVAr2wsBAA4hIFOoB4s2DhQuW416xZM+2ZAG+GvvmmMldvvvlmvuwBwBEo0G2iQAcA56BAB4DwSU5Odp9M+e1vfys/HjmiPVM0oUAHgMAo0AHEm/+8/bZy3OvRo4f2TICn7Tt2SKNGjZS5OjgrS3suAAgFCnSbKNABwDko0AEgPE6fOSOXXHKJ+2TKFVdcoT1TtKFAB4DAKNABxJuuXbsqx733P/hAeybA0+CsLGWeNm7cWLbv2KE9FwCEAgW6TRToAOAcFOgAEB579+1TTqjUr19fe6ZoY6VALygoAIC4RIEOIJ78UlEhDRo0UI57X371lfZcgNnX33wjf/nLX5R5+uZbb2nPBQChQoFuEwU6ADgHBToAhMf6DRuUEyp33HGH9kzRhgIdAAKjQAcQT1avWaMc82688UY5feaM9lyA2Wuvv67M09tuu012f/ut9lwAECoU6DZRoAOAc1CgA0B4LFq8WDmp0rFjR+2Zoo2VAn3JkiUAEJcaNmxIgQ4gbnw0erRyzHvooYe0ZwLMNm/ZUukuCe+8+672XAAQShToNlGgA4BzUKADQHhMnjJFOany5JNPas8UbSjQASAwCnQA8eSZZ55RjnlDhg7VngkwG/jyy8ocbd68uezdt097LgAIJQp0myjQAcA5KNABIDxyRo1STqxkZmZqzxRtrBToixcvBoC4RIEOIJ60aNFCOeZ9/sUX2jMBhvUbNki9evWUOTp8xAjtuQAg1CjQbaJABwDnoEAHgPDwfC7eu8OGac8UbYIt0M8//3xp06YNAMSl3/3udxToAOJC6fbtkpCQ4D7eXXnllXKwrEx7LsCQmZmpfCbfcccdzFEAjkSBbhMFOgA4BwU6AITHc889p5xcmfjxx9ozRRvPAv27PXtk85YtsqKoSBk7AMD/fDZ7trtAP3L0KAU6AMeYM3eucrxr2bKl9kyAoWTtWqlbt64yR3NGjdKeCwDCgQLdJgp0AHAOCnQACI8uXbooJ1fmzZ+vPVO0MQr0EydPugv0LVu3StHKldoLKgCIVrPz8mRbaakcLCujQAfgKH369FGOd3369NGeCTBkZGQo87N169Zy6PBh7bkAIBwo0G2iQAcA56BAB4Dw+Pvf/66cYFm1erX2TNHGXKD/8OOPsnffPvn6m2/kq1WrtBdUABCt5sydK9t37JCy8nJ3gf7zL79oP6YDQFX97W9/U453k6dM0Z4JqBCRVatXyzXXXKPMzw8+/FB7LgAIFwp0myjQAcA5KNABIDwaNWqknGDZuWuX9kzRxijQT/70k/x45Ijs279ftpWWypriYnn7nXfk9UGDpH///vLCiy/Kc716yTM9e8rTTz8tPQLo8MADcu1118nZZ58tN954Y8D3A0C0efrpp+WZnj2l1/PPy4t9+shLL70kgwcPlveGD5dVq1fLzl27pPz77+XosWMU6AAcYdfu3XL55Ze7/3auUaOG7Ni5U3suoEJEXnzxReXfdn//+9/lyNGj2nMBQLhQoNtEgQ4AzkGBDgDh8cc//tF9guWCCy6QY8ePa88UbYwC/adTp+TosWNysKxMdu7aJRs2bpQVRUXyRX6+zJg5U/776acyYeJEGTtunHw0erRXbwweLA/+859Sr1495eTWo4895vNnACBajR4zRsaOGycTP/5YPp08WT6bPVsWLlokX61aJVu2bpVvv/tODh0+LMeOH5fTZ85QoAOIedOmT1f+hktNTdWeCagQkaKVK6VOnTrK/Bwzdqz2XAAQThToNlGgA4BzUKADQHiYT7D8/ve/154nGv1SUSE///KLnDp9Wo4dPy7fHzoke/bula+/+UaKS0pk2fLl8kV+vsyZO1dmzJwp06ZPl8lTpigyX3pJ7rnnHrniiisq3eb4/PPPl3eHDav0MwAQ7aZMnSrTpk+XmbNmyZy5c2XhokWyoqhI1q1fL9t37JB9+/fLj0eOyImTJ+XMzz9ToAOIef3791f+juvXr5/2TECFiDz//PPK3GzXrp2cOHlSey4ACCcKdJso0AHAOSjQASD0fvjxR+Uky5/+9CftmaLVz7/8IqfPnHE/B/1gWZns2r1btmzdKmvXrZOVX34pS5ctk8VLlsjCRYtkwcKF8unkyfJ8797S7Pbb5ZxzzvH5nOCGDRtK/oIFABBzFixcKAsXLZIlBQWybPly+WrVKlm/YYN8s22bfLdnj/v27T+dOiVnfv5Zfqmo0H48B4Cq8Hz++dRp07RnApYtXy61a9dW5uaEiRO15wKAcKNAt4kCHQCcgwIdAELvuz17lJMsN998s/ZM0ernX35x38b92PHjcviHH+TAwYOy+9tvpXT7dtm8ZYts2LhRStaulfHjx8tjjz0m1//pTz5Lc7Ou3brJmuJiAIhJxSUlsnbdOtmwcaNs/fpr2b5jh+zZu1fKysvdV58bzz+nQAcQyzyff3755ZfLrt27tecCHn30UeXfFy1bttSeCQAigQLdJgp0AHAOCnQACL2tX3+tnGhp3ry59kzRyriN++kzZ+TkTz/J0WPH5PAPP0hZebns279fNm/ZIsNHjJD77rtPLklMDKo4NwwfPly2lZYCQMwp3b5dSrdvlx07d8qu3bvluz17ZP+BA1L+/ffy45EjcvzECeXqcwp0ALHM8/nnf/vb37RnAhYsXCg1a9ZU5mbuJ59ozwUAkUCBbhMFOgA4BwU6AITemuJiTgIGySh+jBL9p1On5PiJE7Lyyy/l5Zdflttuu81SaW743e9+J6tXr5aDZWUAEHPKysulrLxcyr//Xr4/dEgO//CD/HjkiBw7flxOnDzpLs+5+hyAE/Tr10/5O65///7aMwGdO3fm6nMAcYsC3SYKdABwDgp0AAi9wqVLlZMt999/v/ZM0cwo0c/8/LOcPnNGNm3eLBdddJGt4tzQpEkTOXL0KADEtKPHjsmx48fl+IkT7uL81OnTlOcAHKVNmzbK33HTZ8zQngnxbXZenlSvXt09J8877zyZNn269lwAECkU6DZRoAOAc1CgA0DozZ03TzkJ+PDDD2vPFAvMV6OPHTdO6tWrZ7tA79e/v5w6fRoAYtrpM2fcjNLcKM4pzwE4wc5du+Syyy5z/w1Xs2ZN2f3tt9pzIb516dJF+bdFt27dtGcCgEiiQLeJAh0AnIMCHQBCb8rUqcoJlyeeeEJ7plhhlEK/VFTIZ7NnS/PmzW0V6DNmznQXTYBZZmZm2HTv3l26du0q+w8c0L6dcCbzMVL38RoAQmHqtGnK33B333239kyIb5OnTJFzzjnHPScTExNl7rx52nMBQCRRoNtEgQ4AzkGBDgChN278eOVE4PPPP689U6xavmKF3HfffZbK81q1asmevXu1Z0d0qsqjAYK1prhY+3YCABALPJ9/npmZqT0T4tfpM2ekQ4cOypxMT0/XngsAIo0C3SYKdABwDgp0AAi9kdnZykmXAQMGaM8Uy7Zs3SqPPPJI0OXlfffdpz0zolckCvQvv/pK+3YCABALPOCuAcQAACAASURBVJ9/PnPWLO2ZEL/GT5igzMcrrrhCFi9Zoj0XAEQaBbpNFOgA4BwU6AAQekOGDlVOvLwxeLD2TLHOc0z9ee3117XnRfSKRIG+cNEi7dsJAEC083z++R/+8Af5bs8e7bkQn348ckTuvvtu5W+6Xr16ac8FADpQoNsUDwX6ttJSmZSbK4OzsiQ1NVWRkZEh2Tk5UlxSoj1nPEpLS5PU1NSQ3D5nUm6ue78WFBaGLXNxSYl7Pb7mjTlLOOaWOYPufRjM/uD3K3Io0AEg9AYOHKiceBn23nvaM8WyNcXFct555wVdXs7//HPtmRG9zHOlRo0aMnrMmCpr1qwZBToAABZ5Pv+8bdu22jMhfo16/31lPl5zzTXcVQhA3KJAt8nJBfqk3FxJSUkJ+uRcSkqKzM7L0547nqSnp7vHf1tpaZWWZezrxMTEsGYuKCx0Z/ZV1A/Oygr4nlBl0L0PfQn3GMA7CnQACL1///vfyt+MH370kfZMserEyZNy4403KuNZvXp1qV27tte/z6+55hr5/tAh7bkRvc466yz3fKlVq1ZIlvmPf/yDW7gDAGBRRkaG8vk5cOBA7ZkQn/YfOCB33HGHMh/79++vPRcA6EKBbpMTC/TikpJKxXlaWppk5+RIQWGh26TcXMnIyJDk5GTlvenp6VJWXq59O+LB7Lw897hn5+TYXs620lJl/4Uzc7wX6MUlJVJQWBjwqnIKdD0o0AEg9J588knlb8XcTz7RnilW9ejRQxnLatWqyZriYvl08mS55ZZbKhXonTp10p4Z0e3ss892z5crr7wyJMu8//77lXlYtHKl9u0EACDapaamKp+fsz77THsmxKd33n1XmYs33XSTrN+wQXsuANCFAt0mpxXoxSUlkpiY6P6AzMjICKoMLygsVIr0aL41ttMY456SkmJ7Gdk5Oe59F+7bhQdToG8rLXV/USMcX8bQWaAb/yAK9DsS7jGAdxToABB6Dz/8sHICZuasWdozxaIxY8fKBRdcoIzlq6+95n49f8GCSide33zrLe25Ed2qVavmni9/+MMfQrJMzwJ9RVGR9u0EACCa7di5U2rUqKF8qW3vvn3acyH+bN+xQ2699Vblb7nXXn9dey4A0IkC3SYnFejbSkuV8nxSbq6lny8rL1euXB+claV9m+KB+RZPdm/jbuy35OTksOcNpkCPZIZIrzvYAh16UKADQOh5lmn5CxZozxRrvvzqK2nUqFGlq8vLv/9eed+a4mJ58MEH3e9ZvGSJ9uyIbuYC/fe//31IltmhQwdlri5bvlz7dgIAEM2mTJ2qfHa2a9dOeybEp0FvvKHMxUaNGlX5saEAEOso0G1yUoFuvmLFanluKCsvV0p4PmDDr7ikpEpfWjDfvj0jIyPseSnQKdCjGQU6AIRemzZtlJMwy1es0J4plhw/cUL+7//+TxnDevXq+SzHT585I507dw5ZGQpnO+ecc9zzqmbNmiFZ5gMPPKDM16XLlmnfTgAAopnn889ffuUV7ZkQfzZu2iQNGjRQ5uJb//mP9lwAoBsFuk1OKdDNhWJaWlqVlmV+dnNVnsuN4Bm3cbdzBbl5f4X79u0VQoFOgR7dKNABIPRuv/125STM2nXrtGeKJUPffLPSs82HjxgR8OfmzJ2rPTui329/+1v3vLrssstCskzPAr1w6VLt2wkAQDTzfAzP7Lw87ZkQfzIzM5V52KJFC9mzd6/2XACgGwW6TU4p0M1/qFX1qvGy8nL3sqryXG4Ez/xNVasleFXKdzso0CnQoxkFOgCE3vXXX6+ciNm+Y4f2TLFi7rx58sc//lEZv/T0dPmlokJ7NjjDueee655bNWrUCMkyO3bsqMzZJQUF2rcTAIBo5fn889q1a8v+Awe050J8WbV6tVx33XXK33Ajs7O15wKAaECBbpMTCnTzLbyrevW5wVzIe3t9Um6upKamKrcM31ZaKtk5OZKeni6pqakBbyM/Oy9PMjIyJDU11S09PV0m5eZKWXm55cyz8/JkcFaWsry0tDQZnJVluZT23BZDRkaG7Xz+mG/jbuU27FZv/26MUVpamrJdg7Oygv52bDAFenFJiXvZVsZhUm5upTnhbf/ZKdCrsu3GfE9NTXU/4iAxMVFZjud8tzMGxrzzljHYOWxer/lnCgoLK/1+hGs+60SBDgCh53kbwB07d2rPFAt2f/uttGvXThm7Zs2acQU/QspcoF966aUhWWZaWpoyb309bgAAAFR+/vm9996rPRPiz7///W9lHv7tb3+TQ4cPa88FANGAAt0mJxTok3JzI37LdeO24UY5aM4QqNDNzslRnrPuS0ZGRlDFXnFJiaSkpARcnmehGGjb/ElMTLT1vHJ/jG2wciW5+cp1f3cemJ2X575S3Z/k5OSAV5UHU6BbLbgn5eYGnBPmbFaWH4ptD2ZOeM4HKxm3lZZWut1XqPZPML8fiYmJAb/wEiso0AEg9G666Sblc2PX7t3aM8WCvn37KuN2ySWXyMeTJmnPBWc577zzlL/pQrFMzwJ94aJF2rcTAIBo5fn881dfe017JsSXwqVLpXbt2so8HDtunPZcABAtKNBtckKBXpXbf9tlLtBn5+UpJXV2To4UFBZWKnTLysuVkzHJycmSkZEhBYWFbtk5OUqRmJKS4rdELy4pUa4IzsjIkNl5ecryzOtMTEz0O0bp6elet6WgsNB9xby5jE1PTw/ZmGbn5Fjej0YWf7faN88PY8zNY2Rsl7nA9lfShrpAN495YmKipKenV9qH5gJ4Um5u0MsP1bZvKy11/4yRJSUlRZm7nvM92Iyz8/KU9aelpbm30VdGf2W3eb3msfX8ffM2n51QolOgA0Do1atXTzkZ8+1332nPFO0mTJwoCQkJyrj17dtXey44z/nnn698SSMUy+zUqZMydxcsXKh9OwEAiFatW7dWPjfnzJ2rPRPiS48ePZQ5+I9//EN+OnVKey4AiBYU6DY5oUAPdLv1cDAX6MnJyZKYmBjwylhzmRfoNuXmUtFfiW5se6BivKCw0L08X7fU9iwefS2rrLxc2ZZQPQfcfCv+YG7jbr59u687D3huk78vI5SVlwd1FXwoC3RzwZ2WluY3n3lOmH8umJyh2nbznAt0a/ZgxsD8BZDk5GS/c9jzCyi+ym7zeg3+7pZg3naXy/+dDGIBBToAhN6f/vQn5XNlz9692jNFs+KSErntttuUMWvbtq3s/vZb7dngPOYCvXr16iFZ5oMPPqjM3y/y87VvJwAA0Wj7jh1y6aWXuj8zr7rqKjlw8KD2XIgfn3/xhdSoUcM9B88++2z576efas8FANGEAt0mJxXoVm79XVWet7QOVCKbr1IP9tbngZ4Lbi6cg7ly1nybeW9FpVGKBzuOxpW7oXrufIVYu417MLdvtzo3rJbjVSnQzfs32DE0/0yg5Ydj283LDUWBbuzvxMTEoJ9DbpToiYmJXve7Z4EezO+b1S9vRDMKdAAIvbp16yqfLXv37dOeKZp16NBBGa/zzjtP1q1frz0XnOmCCy5wz7WLL744JMv85z//qczhz7/4Qvt2AgAQjSZPmVLpyl/dmRBfHnnkEWUOPvTQQ9ozAUC0oUC3yUkFeqBCL5TMBXowtzE3ymarJb/5Sm9/t8gO9ipw42pfb6Wi1XE033I9VONq5TbugW7fXlZebukLBgYrV7VXpUA39q2V8thz7vlafri23co8CTQG5i90WMloLru9/e6Z12vl903HcSQcKNABIPSuu+465bN3/4ED2jNFq7HjxlX6sl/WkCHac8G5LrzwQvdcu+iii0KyTM8Cff7nn2vfTgAAolGfPn2Uz8xBb7yhPRPix8xZsyr9LTjrs8+05wKAaEOBbpMTCnTjKlZdBfrsvDy/7zVfNWz1GcvmstCz1DQXhcFe1T4pN1cGZ2V5zWy+HXwwhe620lIZnJUlg7OyLBXAwW6vvyuBgxnT4pISSU1NldTU1KCfqV4hEnBMQ1Ggmwtuq1c8l5WXK88Dj+S2m+dJVQt040pyO3eOMH/5wN96g/29qBD1sQyhmMu6UKADQOhdc801yonBg2Vl2jNFoz1798pdd92ljFWXLl3kyNGj2rPBuS666CL3fLvgggtCssyHHnpImcdz583Tvp0AAEQj8yPxXC6XLF+xQnsmxA/Px+48+uij2jMBQDSiQLfJCQW6Uej5uhI5HMwFeqDy2Mp7vfF3q3SjSE1MTAxY5Adivvo70PO4wymYYtV8+/ZQ5jQX8+Es0O3cPcDbGIXy6v9gtr1CQleg2/0CQYX4fxyB3bE1fk8j+SiIcKBAB4DQ++Mf/6icmCn//nvtmaKR511y6tSpI0sKCrTngrOZC/Tzzz8/JMvs3LmzMpfnzJ2rfTsBAIg2GzZuVD6Hr732Wvn+0CHtuRAfcj/5RH7zm9+4599ll10mX+Tna88FANGIAt0mJxXooSwTAzGfIAz0XqvPFve1fd4KS3ORaKwjOyfH0lXHhrLy8krfHE1PT5fZeXkRLdMDPau9QkLz/PVtpaVSUFjovirfXEqHu0C3Mn/C8fN2tz3QfAx2DMx3GrB6V4ZA+6CqBXokjyPhQIEOAKFXp04d5XPy0OHD2jNFm9Vr1siNN96ojNOAAQO054LzXXzxxe45d95554VkmZ4FelW/qAwAgBN9NHq08nnJs6cRKSdOnpR7771XmX9PP/209lwAEK0o0G1yQoFufk54pIpeK7d7ruqzlQMVewWFhe5C2SwxMVFSU1NlcFZW0IV6WXm5cnW3WUpKiqSnp8uk3NywjnOg25vbuSX+ttJSyc7JkbS0tEpfEjCkpqYqV+FHc4EezDPWw7HtVuazv4xVvQK/Qnzfbp4CnQIdAELtqquuUj43ObZW1qtXL2WMGjduLFu//lp7Ljhf9erV3fPut7/9bUiW2aVLF2U+fzZ7tvbtBAAg2nTv3l35vHx32DDtmRAfRo8Zo8y9pKQkWbZ8ufZcABCtKNBtckKBbi6+7JZxngoKC93P9/ZWPkdTgW6YnZcnGRkZPkvS5OTkoJ8JbS5dzc/bNktLS7N1pXsw/N3G3crt28vKy5UvWKSkpMjgrCyZlJsrBYWFUlBYWGkZTinQw7HtVuYzBboeFOgAEHq1a9dW/gb68cgR7ZmiyZy5c+Wyyy5Txui94cO150J8MBfo55xzTkiW+fDDDyvzeeasWdq3EwCAaPLTqVPSsGFD5fNyRVGR9lxwvu8PHVLuRutyueTFF1/UngsAohkFuk1OKNDNhZmd5yl7Yy4et5WWVno9kgW63VvAF5eUyKTcXElPT1dK8JSUFMtXkJeVl7u/VOBZ0Nu5BXcg5tu4e5agwd6+vay83P3elJQUr/vRm1go0M3jE8lttzKfw1mg+7sFPAU6BToAhNqVV16p/O1z9Ngx7ZmixZmff5Z//vOfyvi0b99efvjxR+3ZEH1Onzkjt956q9SpUydkPL/kG4qc3bp18/oF4lCoVq2abNq8Wfu+AACgKpYUFCifb7fccov8UlGhPRecb8TIkcrcu/7662VNcbH2XAAQzSjQbXJCgV4h4i6I7T5n3KysvNy9vJSUFK/vsVKgm6+YtpOnqgW8sU3mgjA9Pb1KY1RQWKgU6cEWtHb2gTmr+fbtgZ5FaP7igZUvDESiQDffLt3O7fADlb3h2nYr89HfGJhv0x/sXRGC3QcU6BToABBqf/jDH5STNMdPnNCeKVp43j7x/PPPl8lTpmjPhejlOWdCLRQZw1mg9+jRQ/s+AACgqoa++aby+fbUU09pzwTnO33mjFxzzTXK3Mt86SXtuQAg2lGg2+SUAt1cUlf1imhzkZadk+P3PcGU2uarha3e8tzf88An5ea6b8kd7PJ8PS9+W2mp+5b1wZbh5quAQ3Xlv7esiYmJlfaz+b/5EmgfBvq5cBbo5tcDfRHAG/OXFyK57RUSmgK9QoK/k4A3/m7jT4FOgQ4AoVazZk3lJM3Jn2Lz7+VQ+27PHrnzzjuVsXn88ce150L08/XIKacX6JdccokcOnxY+/gDAFBVDzzwgPIZN278eO2Z4HxDhg5V5t2f//xn2bxli/ZcABDtKNBtckqBvq20VLkK3c5VvZ7LSUxM9LkcKwW6uQS3euW3v/LdSpls8FUumjNaKV1DcXW8L7Pz8iqVzEbpGmgc7Zao5nWGs0CvkP/dNcHq2Jm/uOBt+eHcdiv7PNAYmEtwq3cw8Fe+U6BToANAqHk+3/unU6e0Z4oGbwwerIzL1VdfbevRLIg/y1esiOoCvXfv3lW+tfzvf//7StmGvfee9rEHAKCq9u7bJ1dddZX78y0hIYESE2F36PBhqVGjhvK31X/eflt7LgCIBRToNjmlQK8QtQCzU+iWlZcrV0P4K5KtFOgVol75HexV6ObbmHtbj7lcD/YqZvOtwz1LS/Mzs4MdM2+3WQ8l8/Kt3L7d/N5gvxBgfm54JAp085ywcrLZKLB9LT+c225ef1ULdPMXAaxchW7+Pfc2bhToFOgAEGqeJ2pOnzmjPZNuq1avlnr16injkpmZqT0XYof5b2GXyyWNGjVy1Mn3p556Stm+1q1by779+7XnAgCgqqbPmKF8xv31r3/VngnO169fP2Xe3X777bJr927tuQAgFlCg2+SkAr1CRNLS0twfpCkpKZZuR24uzwMVwlYLdM/nqge6Qt6zzPdVulu56t5cknp7Vry5XA+meDW/v6q3zffFfBt3q1fcB3qOvb/xjkSB7nm3g2C+WGEeD3/LD9e2mzNUtUCvELW0DmYOmb804qt0p0CnQAeAUPvd736nfE7+/Msv2jPp9uyzzypjcuutt8rWr7/WnguxY9ny5XLttdcq86hfv37ac4XCjJkzpXr16sq2cWtbAIBT9O3bV/mM69+/v/ZMcLaly5ZJnTp1lHk3Mjtbey4AiBUU6DY5rUAvKy9XSvTExEQZnJXls5w0nv1tLiSDuZraaoFeIb9eGWwuTCfl5notvSfl5ipXA/srFs233U5OTvZ5ZXZBYaFSkvp6n/k9GRkZXr+AUFZerpSNVq5Yt8pchlrZP+Z9ZOwnb9viuf9TUlLcYxDuAt3Y157FtbecBYWF7iu/ExMTlS8vRHLbzcv294gDK2NgvvooLS3N6+/qttJS5X3+voRCgU6BDgChVqtWLeXzWnce3fLmzJFLL71UGZPhI0Zoz4XY8/IrryjzqHbt2rJw0SLtuari+IkT0qFDB2W7unTpoj0XAAChcscddyifczNnzdKeCc7meWeftm3byo9HjmjPBQCxggLdJqcV6IbsnBylFDcKv9TUVDdvrwd7y2s7BXqF/Fqim8txoww0MnnmCebW7J4lrJHL23Yaxb2vZXm7Gjk5Odm9LM/XUlNTbT9vPlie4xXsLfArpPKtIc3b4rn/09LSpKy83L0fUlJSpKCwsNJ4hbJAr5BfvwThmcVXTmP/Wb1FfKi23XPbPH+n7I6B+Xnonsv13P9GVl/LokCnQAeAUKtdu7byWRTPJ2tOnzkjnTp1Usbj3nvvlR9+/FF7NsSeHTt3SosWLZT59H//93/ac1XFqPffV7anZs2aMm/+fO25AAAIhfUbNshFF13k/pxLSkriESUIK8/zpmeddVbY7oQKAE5FgW6TUwv0Cvm1DM7OyalU+norm31dDe6L3QLdMCk312eu5ORkGZyVZSmPcYWuZzFqXqavK8qt5jNKzEj9sWIuV73dej6Q2Xl5lb6cYC5q09PTlaLVfFW/t0I11AW6MVcHZ2VVKos956nx5YFglx/qbfe2TwyedwawOgaB5nBaWlpQhTgFOgU6AISa522mD5aVac+kS+4nnyhjccEFF8jkKVO050Ls+uDDD5U5Va1aNZn48cfac9mxfccOuf3225Xt6d27t/ZcAACEykejRyufcx07dtSeCc720EMPKXOuc+fO2jMBQKyhQLfJyQW6p+KSEikoLHQLtkz2ZltpqRQUFlq6GtoXc6ZQXM3tuZ1VWVZZeXnIxiwUGao63sFui7F/vY2hOY+v/WV+T1XH3FtWO8sPxbZbGYeqjIE5g9V9Hsz+CbTOSMzrcKFAB4DQu+mmm5STNt/t2aM9ky533XWXMhadOnXSngmx7dTp05XuatCmTRvZf+CA9mxWed6Svn79+iH59yIAANGie/fuymfd0Dff1J4JzvXxpEnym9/8RrkYKG/OHO25ACDWUKDbFE8FOgA4HQU6AISe5115Srdv155Jh9l5eXLuuee6xyEhIUHyFyzQnguxL2/OHKlRo0ZMn5BfUVQk1113nbINQ4YO1Z4LAIBQ+enUKWnYsKHyWbekoEB7LjjT4R9+kLvvvluZbz169NCeCwBiEQW6TRToAOAcFOgAEHrNmjVTTtxs2rxZeyYdHnvsMWUcunXrpj0TnKNXr17K/GrQoEFMXb391FNPKflbt27NM2EBAI6ypKCg0mf1yZ84j4zwGDFypDLfrr76alm2fLn2XAAQiyjQbaJABwDnoEAHgNC78847lZM3sVTqhcqSggLlCuGzzjpLps+YoT0XnKO4pETq16+v/K49//zz2nMFY8bMmVK9enUl+7jx47XnAgAglIYMHap81j3++OPaM8GZduzcKU2bNlXmW79+/bTnAoBYRYFuEwU6ADgHBToAhJ7nrQOLVq7UninSPK8Ovv/++7VngvMMffNNZZ5ddtllMmfuXO25/Dl+4oR06NBByd2lSxftuQAACDXPz7sPPvxQeyY40+uDBilzrWHDhrJh40btuQAgVlGg20SBDgDOQYEOAKF3//33x/WzHtcUF8vVV1+tjMGEiRO154Lz7D9wQNq0aaPMtQcffFBOnzmjPZsvo95/X8lbs2ZNmTd/vvZcAACE0p69e+Wqq65yf96df/75snbdOu254DzFJSVy4403Kn9fZQ0Zoj0XAMQyCnSbKNABwDko0AEg9P75z38qJ3C+yM/XnimSMl96Sdn+1NRUOXb8uPZccKaPJ02SatWqKXPuw48+0p7Lm+07dsjtt9+uZO3du7f2XAAAhNq06dOVz7uWLVtqzwRneuGFFyrNtW+/+057LgCIZRToNlGgA4BzUKADQOj961//Uk7izM7L054pUraVllZ6LvXI7GztueBsnr9zLVu2lF27d2vP5enlV15RctavX1+KS0q05wIAINT69u2rfOa98MIL2jPBeRYvWSK1atVS5tqo99/XngsAYh0Fuk0U6ADgHBToABB6Tz75pHISZ+q0adozRYrnM6lvu+022bd/v/ZccLaFixYpt4l1uVzy6muvac9ltqKoSK677jol45ChQ7XnAgAgHO644w7lM2/ylCnaM8F5Hn/8cWWetW/fXo4eO6Y9FwDEOgp0myjQAcA5KNABIPSee+455UTOpNxc7Zki4cDBg9K0aVMKQmjRr18/Ze7VrVtXVhQVac9leOqpp5R8rVu35sslAABHWr9hg1x00UXuz7wrrrgiKu8Mg9g2Y+ZMZZ5Vq1ZNPvnvf7XnAgAnoEC3iQIdAJyDAh0AQs/zlpVjxo7VnikSckaNUrb7pptukm+2bdOeC/Fhy9at0rhxY2UOPvXUU9pzVcivJ3irV6+uZBs3frz2XAAAhMOHH32kfObde++92jPBWU6fOSMdO3ZU5tnDDz+sPRcAOAUFuk0U6ADgHBToABB6AwcOVE7m5IwapT1TuJ04eVLatGmjbHdmZqb2XIgvw0eMUObgxRdfLNOmT9ea6fiJE9KhQwclV5cuXbSPFQAA4eJ5W+3XBw3SngnOMnbcOGWO1ahRQ+bNn689FwA4BQW6TRToAOAcFOgAEHpvDB6snNB5d9gw7ZnC7eNJk5Rtvvrqq2VNcbH2XIgvR44elfvuu0+Zi/fdd58cOXpUW6ZR77+v5KlZsyYneAEAjnXyp5+kYcOGymffF/n52nPBOQ6WlUlqaqoyx5555hntuQDASSjQbaJABwDnoEAHgNB7+513lBM6Q998U3umcHvggQeUbe7Vq5f2TIhP06ZPl4svvliZjyNGjtSSZfuOHXL77bcrWXr37q19jAAACJfFS5Yon3s33HCD1i+ywXneefddZY4lJyfLiqIi7bkAwEko0G2iQAcA56BAB4DQG5mdrZzUee3117VnCqc1xcXK9larVk2+/uYb7bkQv5566illTt56662y9euvI57j5VdeUXLUr19fStau1T4+AACEy5ChQ5XPvk6dOmnPBOf4Zts2ady4sTLHBgwYoD0XADgNBbpNFOgA4BwU6AAQeqPHjFGfBf7SS9ozhVOfPn2U7e3cubP2TIhvRStXSt26dZV52b9//4hmWFFUJNddd52SYcjQodrHBgCAcLrrrruUz77RY8ZozwTnGPjyy8r8uvnmm2XT5s3acwGA01Cg20SBDgDOQYGOSJqUmyupqalBS09Pl8FZWVJQWKgtc3FJiaSnp7szTcrNrfS68Zru8UX0mDptmnJip0ePHtozhcvhH36QW265RdneTydP1p4LeO3115V5mZSUJIsWL47Y+j2vgm/durXs279f+7gAABAu20pLpWbNmu7PvgsvvFCKS0q054IzfLVqVaUvSL751lvacwGAE1Gg20SBDgDOQYGOSBqclaX8Y9eK5OTkSuV1uBUUFlbKMTgry+d7dI8vokf+ggXKvOnSpYv2TOEyecoUZVtvueUWOXT4sPZcwK7du6VVq1bK/HzkkUcisu4ZM2dKQkKCsu5x48drHxMAAMJp/IQJymffXXfdpT0TnOO5555T5tcdd9whe/ft054LAJyIAt0mCnQAcA4KdESSuUAvKCwMKDsnR9LT05V/JKenp0csb1pamru8n52XJwWFhZWuoKBAdxbjbgJVvVLmq1WrlHnbtm1b7dsWLp6/o3379tWeCTB8NHq0Mj/POeecsH8Z6/iJE9KhQ4e4+RINAACGJ598Un2MUWam9kxwhi/y85W7G7hcLvngww+15wIAp6JAt4kCHQCcJKVpAQAAIABJREFUgwIdkWQu0K383LbSUklJSVHK90jkNdY3Oy/P53vKysvdhb/u8UXo9nlV9+c327YpJ3eaN2+ufdvCYcfOnXLttde6t/Oss86S/AULtOcCDGd+/lkeeugh5ffx73//f+zdeXwU9f3H8e2voFQxkGrVWihgPBCUw6JySqwKeCCHyKGiSIVC5dSoEBJsRUFAWwXk8gIRgghyXyrhCPeZIBBukPsIyh1IgM/vj3bG/W72nOzOd3fy+uP5aM3OfL+f73cms+H73pl9XI4dPx6xPkeNHq30d9NNN8m8+fO1zwUAAJF07vx5qVatmvIeOHfePO11wRnat2+vnFvNmjWTc+fPa68LAJyKAN0iAnQAcA4CdNjJaoB+Rf4bVMfHx4vL5ZJWrVrZUi93lhc94QrQjx0/rizwVK1aVfvYIuGTTz8t8B3PumsCPM2dN6/AHUsf/PvfEelr9549Uq9ePaWvpKQk7XMAAECkeX6F0d133y2nTp/WXhdi3zeTJ8vVV19tnltXX321TPrmG+11AYCTEaBbRIAOAM5BgA47FSZAvyIiycnJ4nK5JD4+3pZ6CdCLnnAF6Bfz8uTaa6812ytXrpz2sUVCmzZtlIXSgYMGaa8J8CYpKUk5V6tVqyZZGzeGvZ+3+/VT+qlSpYpkZmVpHz8AAJHm+R7YsWNH7TUh9p3PzZXmzZsr59ZLL72kvS4AcDoCdIsI0AHAOQjQYafCBuiF3T9UBOhFTzi/JuCWW24x2ytdurT2sYXbhsxM+cMf/mCO8YYbbpD1GzZorwvwJmvjxgKPlQ33neErVq6UO+64Q+lj0ODB2scOAIAdHn/8ceU98PMvvtBeE2LfpG++Uc6rYsWKyfYdO7TXBQBOR4BuEQE6ADgHATrsZGeAfjwnRyakpUnnzp2lYcOG0rBhQ2nVqpWMGDlSdu7a5XO/5ORkc3ujL+O/GzZsKBPS0pTtN2Rmmq95tuXttZ27dsl7AwcqbSYnJ/v9nnVfdu7aJSNGjpRWrVqZbXXu3FkmpKXJ8Zwcv/t6q21JRkaB2t4bONDrfB3PySnQd3JycsjB84bMTMvzEa75nZCWVuCY16hRw+cxD9Zdd92lLPY47fo6+P33lfG1bt1ae02APx/8+98Fvps8nN/N+sorryjtP/roo3L4yBHt4wYAINI2b9kipUuXNt8Dr7/+etm6bZv2uhDbftq3T+rXr6/8fdWjRw/tdQFAUUCAbhEBOgA4BwE67BSuR7gnJCT43W5CWpr5fem+JCcne93XPUT15r2BA5Xtl2Rk+ByT+2vHc3LM+n1JSEiQDZmZIc2FL/Hx8X6DX8/aAo3bva1A89u5c+eA9QfTZ6D5CNf8up+XwRzzYNWsWVNpZ8/evdp/B8PpscceU8b3yaefaq8J8Od4Tk6Bu+Oee+45uXT5cqHbnjZ9upQqVUppe+yXX2ofMwAAdvj0s8+U98DGjRtrrwmxr/+AAcp5Vbp0aTl0+LD2ugCgKCBAt4gAHQCcgwAddipsgJ6QkBAwoO3cubMSmI4YOVKWZGTIkowM84504/VWrVoV2H9DZqa5vbGd8d9LMjIK3I0dbIBeo0YNM9g27ohekpEhs2bPluTkZDOQjo+P93uH/PGcHLMt4+74CWlpZn0jRo5UgukRI0d6bce9NmN7ozb3+XJvy/iZe1DuPg73ufUXOm/IzFQCePd2jLvgjWMdHx/v8672cM3vzl27Chxz9/PG3/Hwp1GjRsqCj5O+B3nhokVSvHhxc2x33HGH7P3pJ+11AYGkTZwoV111lfK7WdhHzJ7PzZUWLVoobbZt21b7WAEAsMvf/vY35X2w/4AB2mtCbFu7bp1UqlRJOa/6vfOO9roAoKggQLeIAB0AnIMAHXYqTIDuHs76CjRHjBwZMDi+Iv8NXo1A1V/QG0ytwQboRsjr69Hqx3NyzNDYW7BvaNWqVcBg2XMuvG3nWVurVq181mb02bBhQ4mPj5caNWr4vDPc6NfXUwLcx1mjRg2fx/J4To55zOPj473WFon59TdnoTLmzbBo8eJCtxktUlJSlLH94x//0F4TEKyXX35ZOX//+te/yr79+y23N2r0aKW9m266SebNn699nAAA2OGXkycLBJ1O+rsXevTs2VM5p+rVq+e4J3oBQDQjQLeIAB0AnIMAHXayEqAvychQ7pD29Vjy4zk5QYXihg2ZmQED+XAG6AkJCQG/l9z97u5AfQUT8PoLs0OpzTOoDvSYeX/bGeeAr1DckxFCe3vqQLjn1732cAToHTt2VOZt+owZhW4zGpw5e1Zq1aqljG3Kt99qrwsI1uIlS6R8+fLKOfxu//6W2tq9Z4/Uq1dPaSspKUn7GAEAsMvsOXOU98H77rtPLublaa8LsWvuvHly4403KufVyFGjtNcFAEUJAbpFBOgA4BwE6LCTe4DesGHDgNz/wdywYUO/wa3RdqDvR3dn3OHs6271cAbo/r6P3HA8J8dv+GzMSTDfMW4w7rr2bC/U2oxtg+nbqNMzhHb/kEMwfV6R/z5e3QjcIz2/7uMMR4D+xhtvKOfwl+PGFbrNaDB12jRlXA888ICcPnNGe11AKPr27aucxxUrVpRVq1eH3M7b/fop7VSpUsVRX9cAAEAgqampyntht27dtNeE2Pb8888r51Tz5s3l7Llz2usCgKKEAN0iAnQAcA4CdNjJPUAPlb9HjF8RMb8D29+j2z3Nmj3bDOe9vR7OAD2Yu63d+/QWPgd7B7i75ORkr3flu9cWzHd8hxJU+wrQjfn2Fob7Yxxbz/bCOb/Bvh6Kd959VzmHhwwdWug2o0GXLl2UcaWkpGivCQjV9h07pHbt2sq53KVLl5DaWLFypdxxxx1KG4MGD9Y+NgAA7PTwww8r74VpEydqrwmx68tx45TzqWTJkjztCgA0IEC3iAAdAJyDAB12cg/Ql2RkBDRi5EjlTnR/33FtJVz2F367t2m1jUDt++vTV1gcavhszLnnhwRCrS2UYNk4Zp4fZjBq8fcd5P7a8/chgMLOr5VxBjJ02DBl8affO+8Uuk3d8vLz5YYbblDGtSU7W3tdgBXDR4xQzuVSpUrJtOnTg97/lVdeUfZv0KCBHD5yRPu4AACwy4bMTLnmmmvM98IyZcrIT/v2aa8LsenosWPSqFEj5e+rTp06aa8LAIoiAnSLCNABwDkI0GEnK9+BfkXU7672doe5e5AazKPhDcadzbEQoLt/d3goYzQe4a4jQPcMvI2fJyQkhDQGX99tH+0B+rivvlIWf15//XVbf98iYfmKFcqYatSoob0mwKqz587J008/rZzTTz/9dFCPCJ02fbqUKlVK2Xfsl19qHxMAAHb6ePhw5b2wZcuW2mtC7Prg3/9WzqcKFSpIxtKl2usCgKKIAN0iAnQAcA4CdNjJaoB+RX59jLe3x627B6lWeeszGgN0q6IpQLcq1gL0GTNnKvV36NDBtt+1SOn71lvKmPr06aO9JqAwpk2fLqVLl1bO6+EjRvjd53xurrRo0ULZp23bttrHAgCA3dq2bau8H/7nww+114TYtGnzZvnLX/6inE+pqana6wKAoooA3SICdABwDgJ02KkwAbq/fXfu2qUEn1Z4ezR8NAXoxl34NWrUsDzGwtQWjgC9c+fO4nK5pHPnzpbq93w8f7QH6OkLFyoLQK1bt7b19y0SPD8EMWPmTO01AYXVtWtX5byuXbu2bN+xw+f2o0aPVra/6aabZP5332kfBwAAdjpy9Kjcdttt5vthsWLFZOWqVdrrQmxKTk5W/r66//77Zeu2bdrrAoCiigDdIgJ0AHAOAnTYKVIB+hWx9h3ogURTgG71O9Ct1B1KXd74CtCtfgd6uMYQzDjCGaBv/PFHZRHor3/9a9jOTR22ZGcrd+pWqFBBjh47pr0uoLBWr1kjd911l/L72rdvX6/b7t6zR+rVq6dsm5SUpH0MAADYbeq0acr7Yb169bTXhNi0cNEi+fOf/6ycTx8NGaK9LgAoygjQLSJABwDnIECHnQoToAcKS41HvHv7jvRA9SQkJHh9PZoC9OM5OZY+JGCE2Z07dy5UbeEI0GfNnm3pQwBG3xPS0iI2v1bGGciRo0flN7/5jdlm5cqVC92mTl+MGaMsarVp00Z7TUC49B8wQDm/y5cvL4uXLCmw3dv9+inbValSRTKzsrTXDwCA3d544w3lPfHNN9/UXhNiU4cOHZRz6YknnpATP/+svS4AKMoI0C0iQAcA5yBAh53CFaB7CzdHjBzpNwz3JiEhwWvQa4imAP2KiLRq1cprGO6L56PtC1NbOAL0KyISHx/vNQz3xXh0fXx8fIHH7Ed7gH5FRG666SazzT/84Q9y6fLlsLSrQ6dOnZSFLb7jEk5y4OBBefjhh5VzvEOHDso2K1aulDvuuEPZZtDgwdprBwBAB88nskybPl17TYg930yeLCVKlDDPo+LFiwf9b0UAQOQQoFtEgA4AzkGADjtFMkA/npNjhrPBBMzG93F7C2YN0Ragu7cXaFHheE6OeVd+w4YNC11buAJ04xyIj48PeCf9hsxM85h6aysWAvQqVaooC4uHDh8OS7t2y71wQapXr66MZfmKFdrrAsJpzNixyjl+9dVXy8SvvzZff+WVV5TXGzRoIIePHNFeNwAAdlu5apUUK1bMfE+8/fbb+WofhOzU6dPStGlT5e+rl156SXtdAAACdMsI0AHAOQjQYafCBOj+7qY2GI8IN0Jjb9ttyMw0A16XyyWzZs/22We0BehXRCQ5OdncpnPnzrJz1y6v82DcXR8fH+91G10B+hX59XH78fHx8t7AgQU+wHA8J0dGjBxphuc1atQIee6tjiOY8yIUjzzyiLIgFMrj96PJosWLlXHcf//9cvnKFe11AeHWqFEj5VyvVq2a5OXny+o1a5Sfu1wumTN3rvZ6AQDQ4T8ffqi8J7744ovaa0LsGT5ihHIe3XLLLfLDggXa6wIAEKBbRoAOAM5BgA47FSZAvyK+vwvb3YS0NDN4NULahg0bSsOGDc1Q2fh5oLu4ozFAvyJqiO5y/fex9cYY3ceekJDgM7DVGaAfz8lRPsRghOTGGNx/3rBhQ59PCIjE/BrhvtG3weo5/+yzzyrjmf/dd5bb0sn9d9flcknXrl211wREwpbsbOWOOpfLJcNHjJC6desqP2vUqJH2WgEA0MX4ainDiJEjtdeE2LJr926pU6eOch698cYb2usCAPwXAbpFBOgA4BwE6LDThsxM89HpVvavUaOGJCQkSHJyst87eXfu2iWdO3dWwmT34NzXndueojVAN9r2XLhyD8693dldmNrCGaAbJqSlKYG1Z6Ae6AMOkZjfDZmZygctjDv9rZ7zPXr0UNoa99VXltvSqXnz5o4YBxCMpKQk5Xx3/15Ol8slxYoVky3Z2drrBABAh33790vZsmXN98WSJUtK1saN2utCbPnX228rf19VrVqV8wgAoggBukUE6ADgHATo0MFfsOuPe+gdbBs7d+2SJRkZsiQjI+THZxv7BRqLr+38vRaoz1DmaENmprlfMB8MsFJbKHUZ9QRbi3v7oYw9kvMb6nz60n/AAGVh6P0PPihUezr8tG+f3HLLLeYYrr/+etm+Y4f2uoBI+fmXX+SGG27w+uEel8slXbp00V4jAAC6TPz6a+V9sUGDBtprQmxZuWqV3H777cp5NGjwYO11AQB+RYBuEQE6ADgHAToARM6nn32mLAy9+eab2msK1deTJiljePzxx7XXBETa6E8+8Rqely5dWn7+5Rft9QEAoEuXLl2U98a+b72lvSbElq5duyrn0KOPPiqHDh/WXhcA4FcE6BYRoAOAcxCgA0DkzJg5U1kcateunfaaQvXaa68pY/jnv/6lvSYg0vLy86VatWoFAvQhQ4dqrw0AAF1yL1yQ++67T3lvnDd/vva6EDtmzpolpUuXVs6hMWPHaq8LAKAiQLeIAB0AnIMAHQAiZ+WqVTF/93adOnWUMcydN097TYAdlmRkKOd+xYoVJS8/X3tdAADo8t333yvvjdWqVZPTZ85orwuxIS8/X1q3bq2cQ88++6xcunxZe20AABUBukUE6ADgHAToABA5u/fsURaIatSoob2mUKxes0Z++9vfmvXfeeedPL4aRYr7Iu+MmTO11wMAgE5933pL+du2a9eu2mtC7Pj8iy+U8+f666+X2XPmaK8LAFAQAbpFBOgA4BwE6AAQOefOn5frrrvOXCQqW7as9ppCMWToUGWR64UXXtBeE2Cnffv3S8mSJSUxMVF7LQAA6Pbwww8rfxt+PWmS9poQGw4eOiR//etflfOne/fu2usCAHhHgG4RAToAOAcBOgBE1m233WYuEl199dUxdQe35yMWR3/yifaaALv1HzBA1m/YoL0OAAB0WrlqlVx11VXm34W33XabHDx0SHtdiA0DBw0q8NU4q9es0V4XAMA7AnSLCNABwDkI0AEgsmrXrq0sFm3dtk17TcFyD/9dLpds37FDe00AAACw3/sffKD8XdiuXTvtNSE2ZGZlyT333KOcP/3eeUd7XQAA3wjQLSJABwDnIEAHgMhq2rSpsli0eMkS7TUFY8fOnVKiRAmz7oSEBDmfm6u9LgAAANjP82/aTz/7THtNiA2vv/66cu48+OCDsmfvXu11AQB8I0C3iAAdAJyDAB0AIqtjx47KgtE3kydrrykY06ZPV+p+6qmntNcEAAAA+23JzpYbbrjB/LvwpptuiqmnKkGf73/4QW6++Wbl3xWjRo/WXhcAwD8CdIsI0AHAOQjQASCyUlNTlQWjj4cP115TMN7t31+pu3fv3tprAgAAgP1GjR6t/F3YokUL7TUhNjz55JPKuVO3bl3tNQEAAiNAt4gAHQCcgwAdACJr+IgRyqJR37fe0l5TMJ5//nml7i/HjbOt78tXrhRw6fJlACiyPK+Jut8jABQtL7zwgvJ34X8+/FB7TYh+X44bJ//3f/9nnjclS5aUb6dO1V4XACAwAnSLCNABwDkI0AEgsiZPmaIsOLZv3157TcGoXr26Uve69esj3qdnYJ5/6VIBefn5AFBkuF//vIXput8rADjf/gMHpEKFCubfhNdcc42sXbdOe12Ibnn5+VKxYkXl3xPPP/+89roAAMEhQLeIAB0AnIMAHQAia9Xq1crC0aOPPqq9pkC2bd8uV111lVnz7bffLhcuXoxYf56heV5+vlzMy5MLFy/K+dxcOZ+bK+fOnweAIul8bq7kXrggFy5elIt5eWawboTput8zADhb2sSJyt+yDRs21F4Tot+A995Tzpvbb79dli1frr0uAEBwCNAtIkAHAOcgQAeAyDp0+LAUL17cXDy68847tdcUyNRp05QFryZNmkSsL8/w/GJenuReuKD0DwD41bbt2wnRAdjmlVdeUa5Bb/frp70mRLfVa9ZIpUqVOG8AIIYRoFtEgA4AzkGADgCRl5CQYC4eXXPNNXLs+HHtNfnzzrvvKgteycnJEevLPTy/cPGinDt/Xk6fOaM9oAKAaLVp82Y5n5srF/PyJP/SJR7nDiBiTp0+LVWrVlWuQQsXLdJeF6Jbt27dlHMmMTFR9v70k/a6AADBI0C3iAAdAJyDAB0AIi8xMVFZRIr274189tlnlXq/Gj8+Yn1dvnLFvPP83Pnzcur0ack5cUJ7QAUA0SozK0vOnD0ruRcuSF5+PnehA4iY2XPmKNef2rVry6XLl7XXheg1bfp0KV26tHLefPrZZ9rrAgCEhgDdIgJ0AHAOAnQAiLy2bdsqi0hTp03TXpM/1apVU+pdv2FDxPq6dPmy5OXnS+6FC3L6zBnJOXFCDh46pPRfrFgxKVeuHAAUSSVKlFCuiWvWrpWff/lFzp0/LxcuXiRABxAxvXv3Vq4/b775pvaaEL3OnD0rTz/9tHLOPPvss5KXn6+9NgBAaAjQLSJABwDnIEAHgMjr06ePspA0ZOhQ7TX5snXbNuU72++44w65mJcXkb6Mx7cbd5///MsvcvjIEdm1e7cyX6VLl5YLFy4AQJH04IMPKtfEZcuXy7Hjx+X0mTOSe+GC+Rh33e8fAJynXr16yvVnxsyZ2mtC9Pp4+HDlfLnxxhtl7rx52usCAISOAN0iAnQAcA4CdACIvBEjRyqLSa+//rr2mnyZ8u23Sq3NmjWLWF/G49svXLwoZ8+dk+M5ObJv/37J3rqVAB0A/sczQF+0aJEcOnxYTp46JefOn5f8S5d4pDKAsFuSkaFce+655x7WC+DT1m3bpGbNmso5k5SUpL0uAIA1BOgWEaADgHMQoANA5M2aPVtZTGrdurX2mnx5u18/pdaUlJSI9WUE6Mbj248eOya79+yRrI0blRpKlSolubm5AFAkeQbo3//wg+zbv19O/PyznD13zvwedN3vHwCcpf+AAcq15x//+If2mhC9PJ+4Vb16dcnauFF7XQAAawjQLSJABwDnIEAHgMjzDIRr166tvSZf2rRpo9Q6fsKEiPVlBOjnc3Pl1OnTcvjIEdmxc6esW7+eAB0A/sczQJ83f77s2btXck6ckDNnzxKgA4iIxx9/XLn2TEhL014TotOC9HT585//rJwvH/z739rrAgBYR4BuEQE6ADgHAToARN4vJ09KXFycuaBUtmzZqP2+2ipVqiiLX5lZWRHryz1AP3nqlBw8dEi2bd8uq1avLhCgnz9/HgCKJM8AffacObJr9245npMjp8+ckYt5eQToAMIqMytL+du1QoUKsm//fu11ITq99NJLyvvUE088IcdzcrTXBQCwjgDdIgJ0AHAOAnQAsEflypWVhaW9P/2kvSZPW7Kz5be//a1ZY8WKFSX/0qWI9eceoP9y8qQcOHhQtm7bJitXrSJAB4D/8QzQZ82eLTt37ZJjx48ToAOIiKHDhinXnbZt22qvCdFp3FdfKf9+KFGihEz8+mvtdQEACocA3SICdABwDgJ0ALDHY489pixELsnI0F6Tpzlz5yo1PvnkkxHtzwjQz50/bwbo2Vu3yoqVKwsE6OfOnQOAIqlevXrKNXHmrFmyY+dOOXrsmJw6fVou5uVF9MNOAIqe1q1bK9edUaNHa68J0efQ4cPSoEED5Vzp0KGD9roAAIVHgG4RAToAOAcBOgDYo2PHjrZ9t7hVHw8frtSYlJQU0f48A/T9Bw5I9tatsnzFCgJ0APgfAnQAdtq1e7eUKVPGvObccMMNsiU7W3tdiD7vDRyovD/deuutUfkhYQBA6AjQLSJABwDnIEAHAHu83a+fssA04L33tNfkqXfv3kqNH370UUT7CyVAP3v2LAAUSZ4B+oyZMwnQAUTM2C+/VK45zZo1014Tos+atWsLfEXVP//5T+11AQDCgwDdIgJ0AHAOAnQAsMcXY8YoC0yvvPKK9po8Pf/880qN306dGtH+CNABIDACdAB28nxq0vsffKC9JkSf7t27K+dJ3bp1ZeeuXdrrAgCEBwG6RQToAOAcBOgAYI8F6enKItNTTz2lvSZP9evXV2pcs3ZtRPsLJUA/c+YMABRJBOgA7HI8J0fuuusu83pz9dVXy6rVq7XXhegyfcYMiY+PV96bRo0erb0uAED4EKBbRIAOAM5BgA4A9ti+Y4eyyFStWjXtNXm69dZbzfpKlCghR48di2h/BOgAEBgBOgC7TJ02TbnePPLII9prQnQ5e+6ctGjRQjlPWrZsKbkXyAcAwEkI0C0iQAcA5yBABwD7lChRwlxoKlasmPZ63B06fFiKFy9u1nf77bdHvM9QAvTTp08DQJFEgA7ALj169FCuN2/366e9JkSX4SNGKOfI9ddfLzNnzdJeFwAgvAjQLSJABwDnIEAHAPvcfffdyoLTluxs7TUZVq1erdT217/+NeJ9hhKgnzp1CgCKpLp16xKgA7BFmTJllOvN+g0btNeE6LFt+3apVauWco707NlTe10AgPAjQLeIAB0AnIMAHQDs89xzzykLTt9Mnqy9JsPkKVOU2tq1axfxPgnQASAwAnQAdpgxc6ZyralTp47k5edrrwvRIyUlRTlH7rnnHlm3fr32ugAA4UeAbhEBOgA4BwE6ANinb9++yqLTewMHaq/J8J8PP1RqS01NjXifoQToJ0+eBIAiiQAdgB1ee+015VrTp08f7TUheqQvXCjlypVTzpFBgwdrrwsAEBkE6BYRoAOAcxCgA4B9xowdqyw6dezYUXtNBs9F01GjR0e8TwJ0AAiMAB1ApJ0+c0Zq1KihXGvmf/ed9roQPdq3b6+cH40aNZIjR49qrwsAEBkE6BYRoAOAcxCgA4B9MpYutf17xoPVsmVLpba58+ZFvM9QAvRffvkFAIokAnQAkeb5+PbatWvLxbw87XUhOnw1frwUK1bMPD+KFSsmX40fr70uAEDkEKBbRIAOAM5BgA4A9jl46JBce+215uJTuXLloua7JWvVqqUsnG7avDnifRKgA0BgBOgAIs3zSUTJycnaa0J0OHzkiDRs2FA5P9q3b6+9LgBAZBGgW0SADgDOQYAOAPaqUqWKsgCVvXWr9pouX7kiZcqUMWuKj4+X02fO2NJvsAH6zz//DABFEgE6gEjy9vj2efPna68L0WHgoEHKufHnP/9ZFi5apL0uAEBkEaBbRIAOAM5BgA4A9mratKmyCDVr9mztNe396SelpipVqtjSbygB+okTJwCgSKpTpw4BOoCI8fb49gsXL2qvC/qtXbdO7rnnHuX8SElJ0V4XACDyCNAtIkAHAOcgQAcAe3k+IvOjIUO01+T53exPPPGELf0WlQD9rbfeMr/zPtR9Z8+ebc6D7nEA0IMAHUAkef5t2rt3b+01ITq8/PLLyrlRpkwZW55SBQDQjwDdIgJ0AHAOAnQAsNfHw4crC1Hdu3fXXtOEtDSlps6dO9vSbygBek5OTsxyD9BD3XfWrFnmPOgeB2DVrFmz5K233pJZs2ZpryUWEaADiBQe3w5fvp06VUqXLq2cG8ONrw/2AAAgAElEQVRHjNBeFwDAHgToFhGgA4BzEKADgL3mzZ+vLEQ9+eST2mvy/G7Dd/v3t6VfAvTACNDhBMbvwFtvvaW9llhEgA4gUjwf316rVi3JvcA6L0Rq1qypnBt169bVXhMAwD4E6BYRoAOAcxCgA4C9duzcqSxG3XXXXdpr6tq1q1LTl+PG2dIvAXpgBOhwAgL0wiFABxApno9v79Wrl/aaoN9/PvxQOS9uuOEGmTFzpva6AAD2IUC3iAAdAJyDAB0A7JeQkGAuSBUvXlz2/vST1noaNWqkLJKtXrPGln5DCdCPHz8es/r27Ssul0seeuihkPd1D9B1jwOwyvgd6Nu3r/ZaYhEBOoBI8Pb49rnz5mmvC3qt37BBqlWrppwXSUlJ2usCANiLAN0iAnQAcA4CdACwX4MGDZRFqQXp6VrrSUxMVOrZkp1tS7+hBOjHjh2LWe4Beqj7znR7tKrucQBWuQfoumuJRQToACLB8/HtNWvWlPO5udrrgl49evRQzov77rtPfty0SXtdAAB7EaBbRIAOAM5BgA4A9uvcubOyMDX6k0+01lO1alWlnkOHD9vSLwF6YL4C9IceekhcLpdMmDAhqHaM7WfOnFmgbSPUnDlzZoE7jkqXLi0PPfSQjBo1Kuia16xZI+3atZPy5cub7ZQvX17atWsna9as8buv+1gXLlyotONeuzGnxs8GDx6s9Gf02bRpU2W/YObbs/bSpUtL06ZN/c6BMZfGMZ4wYYI0bdpUSpcu7ffDD6NGjVK2c58rf3W7H881a9ZIjx49lGNntLFt2zZzn23btknfvn0DbueLt/2NufFVq1GnN77CdCv9hHr+xBoCdACR4Pn49jfffFN7TdBr6rRpyt8kLpdLhg4bpr0uAID9CNAtIkAHAOcgQAcA+w1+//2o+r7JcuXKmbWUKFHCtruPQgnQjx49GrNSU1PNcDXUfWfMmGHOg/vPR40aJS6XS5o0aRKwjdWrV5thqbe2U1NTzfb8qVatmqSnpwc1Vn9GjRrlc39jm/T09AILuDNmzCjQz4wZM6Rdu3YB+2zSpIls3brVb+3du3cP2E67du38Hifjwwae+3luv3XrVr/hcqC5MvYdPHhwgXnyPGZbt26VrVu3FvhwhLftfM3N+PHj/fbja278jTE1NTVs/YR6/sSa2rVrE6ADCCtvj2+fM3eu9rqgz8+//CJNmzZVzolnnnlGzpw9q702AID9CNAtIkAHAOcgQAcA+307dWqBxSldteRfuiRxcXFmLTfffLNtfROgB+YrQD969KgZEAYKho3+Bw8e7LXtJk2amH10795dCcnT09MlNTXV7Kt8+fI++3MPz9u1a+e3HV/BsLG/EbympqZ6De2NvozaS5cuLYMHD5bVq1cr43MP1/192GDw4MFmO6NGjVLaWb16dcDajbmsVq2alC5d2ms77oy6q1WrJuPHj1fmND09XanbWxuewbTnfI8fP94MzNu1a6f8f1/beQu0Pc/Bhx56SMaPH6/MzahRo8y7vH2F28bx8tVHuPoJ9vyJNQToAMLN8/HtDzzwgJw7f157XdDnPx9+qJwTN954o8yaPVt7XQAAPQjQLSJABwDnIEAHAPtlbdyoLFDde++92mo5npOj1FKxYkXb+g4lQD9y5EjMCuau7GB4tmvcMT1o0CC//Ruh46pVq5SfT58+XZnjBQsW+GxjwYIFUqpUKTO89Hzdva3p06cHbKdUqVKSnZ1d4HX38Y4cOTKoOa1atarXtgwjR47022Z2drZZk785GDRokBnO+ht/oHaMbQPVbYTsqampBV5zD9B9zZN7TcFsV7VqVZ9z46sO9+2Mr4LwdvzdA3Rf+4ejn2DPn1hDgA4g3Hh8O9xtyMyU6tWrK+fE66+/rr0uAIA+BOgWEaADgHMQoAOA/c6eOyc333yzeof1sWNaatm+Y4eyWFazZk3b+iZAL1yAvmrVKp/Bp8EIR5s0aeLztWBCePftvR0Pf2Gvr/nw1qf7HdXBzqm/sNpze2/zYATs3bt3D9iOr/l2n8tAwa1xd/n48eODmm9vdRkBurcw3537HdvBbOf5c38fGgjlXAsUoIern2DPn1hDgA4gnLw9vn32nDna64I+PXr0UM6H+++/XzZt3qy9LgCAPgToFhGgA4BzEKADgB6e30e8fsMGLXWsXrNGqaNRo0a29R1sgB4XFyeHDx+OWSkpKeJyuSQxMTHkfd2DWW+vJyYmisvlkh9++MHr6y+++KK4XC756quvfLZdqlSpoOtxv/vX+NmWLVvMdrZs2RKwDWN7b/NhjNVbvd7mtEmTJkHVbfTpbR5HjBghiYmJyph88dWG+3EKNAfdu3eXxMTEgNsZbXqbJ+O4jxgxwm8bxnaB5tPYLpjjHcz54et4paSkBH1eWekn2PMn1hCgAwgnz8e333///Ty+vQibOm2axMfHK+fEx8OHa68LAKAXAbpFBOgA4BwE6ACgx8svv6wsVI3+5BMtdXz3/fdKHa1bt7at71AC9EOHDsUs9wA91H2nTZtmzoO310eMGCEul0u6detW4LXNmzebjyb313YodXXr1k1cLpcMHDiwUO34GpPx882bNwc1pykpKUH3aYSuP/zwg6XjYHwYwVvdxhxUrVq10OfL5s2bZdy4cWao7W1ejdemTZvmty33D1gEs12wxylQO551BTpe4eon2PMn1hCgAwgnz8e3v/HGG9prgh6/nDwpzZo1U86Hli1b8oEKAAABulUE6ADgHAToAKDH+x98oCxWvfbaa1rq+HrSJKWOTp062dY3AXpggQL0Q4cO+QzJ/YXr7m2HEkJ7C0LdawyVZ/vBBqlGHYECZHeBQmcjuE5JSSnA2CdQgB7KMV6xYoWMGDGiQF8DBw6UH374wW+boQbowc6Nr+MRKqsBemH7CTWIjxUE6ADCxdvj22fNnq29Lujxnw8/VM6Fm266icf5AwDkihCgW0aADgDOQYAOAHrMnjNHWbB6/PHHtdQxavRopY5evXrZ1ncoAfrBgwdjVp8+fcwgNNR9p06das6Dr22Mu8LHjRun/NwIRZcvX+637T59+oQ8Fvd9xo0bZzkA3bRpk9J+oLF61jF16tSgazfmw9s+ffr0kapVqxaYQ0++6jPmMphjvGnTJnnhhRckMTFRvv/++4DH3lub/sbibbtg58azTqvH1XMevZ03kegn2PMn1tSqVYsAHUBYeD6+/b777pOz585prwv225CZKdWrV1fOhzfffFN7XQCA6ECAbhEBOgA4BwE6AOixe88e+d3vfmcuWFWoUEFyL9j/d/V7AwcqC2f9BwywrW8C9MCCCdC//99j+J966inzZ8uXLxeX67+PFA/Udih1vfDCC+JyuWT48OGFaseXUAP0UML/cuXKef1AgfEBBF8fNAimvlDmoGrVqlKuXLmgj72uAD2U41HY4xWufgjQ9b+3AYhuno9vf/3117XXBD169uypnAsPPPCAbN6yRXtdAIDoQIBuEQE6ADgHAToA6HPvvfcqC1cbMjNtr6F3795KDcNHjLCt71AC9AMHDsSs5ORkcblcUr9+/ZD3/fbbb8158LddlSpVxOVyyY8//qj0+fHHHwdsu1SpUuZ+gRgh9HfffWf+zAjrq1SpElQby5cvl/r168tTTz1V4LVgxmplTo0aS5Uq5fXnwbRjbOutPmMuA7Xz8ccfi8vlkuTk5ID9Gdt6a7N+/fricrnk22+/9duGsV2gvnxtZxzvYM+Pp556SurXry/Lly/3erx8jTtc/QR7/sQaAnQA4eDt8e0zZ83SXhfsN236dImPj9f2bwAAQPQjQLeIAB0AnIMAHQD0efbZZ5WFqwlpabbX0KlTJ201EKAHFmyAboSt7733nhw4EFwg6d52KIFuuXLlCrxm9Bco0HWfj65duxZ4LdQAPdg+jTvnX3jhBa9zEMyxce/T11wGaidQkOzOCLV1BujGvAVTrzEH3j5IEWjc4eqHAF3/+xqA6OXt8e1nzp7VXhfs9cvJk9KsWTPlXGjdurWcz83VXhsAIHoQoFtEgA4AzkGADgD6vN2vn7J41fett2yvoXXr1koNc+bOta3vUAL0/fv3xyz3AD3Ufd1Dbn/bbdy4UUqVKiVVqlQx92nbtm3QbRt3q/vadv78+VKqVCkz5PR83T1cX7Zsmd92jDvBvW0XzFjd59Roa/78+T63NWozAmdvc1CqVCnZuHFjUG14q889QA/HudC2bVuzL2/bugfo/toxtgs0n762W7Zsmc+58zz/jA9RjB071ue4vZ074ewn2PMn1hCgAwgHz8e3JyUlaa8J9vvwo4+U8+Dmm2+29e9/AEBsIEC3iAAdAJyDAB0A9Plm8mRlAatly5a219CwYUOlhuUrVtjWdygB+r59+2KW8Zj8+vXrh7zvlClTzHkItK0Ruhph6JQpU4Jqu23btmY43rZtW5k3b565zbx586R3797m61WqVPHZntFvqVKlpHfv3l7bMcYybNgwr20EO1ajrS5duih9Ll26VBmfexDdpUsXr225j23MmDHmz5cuXSpjxoxRxuWrPmMuAx3jefPmmW00bty4wBwNGzbMDIiN/ry1GewxNrYLNJ/+tnM/bm3btlX6XLp0qQwbNkw5f/yda/Xr15esrCxz33D3E+z5E2sI0AEUFo9vxxURyczKkurVqyvnQa9evbTXBQCIPgToFhGgA4BzEKADgD6bNm9WFrCqVKliew0PPPCAUsOW7Gzb+iZADyyUAN09nC1XrlzQbRthtxHc+uIefnqTlZUljRs39tuGv/B8377QA/QpU6YowaovvsJzY94C7V+uXDlljsaMGaMEvMEG6Pv27ZNhw4YFnKP69eubx7NcuXIyZcoUJWy3M0B3n29/fIXa+/b9NwD3NsZw90OArv99DUB0mjZ9unIdqVGjhpw+c0Z7XbBXz549lfOgVq1akr11q/a6AADRhwDdIgJ0AHAOAnQA0OfylStSsWJFcxGrePHismPnTltruOOOO5SFtEOHD9s6fgJ0/0IJ0Pft2ydVqlQxQ/Fg2za2zcrKkgEDBphhqsv137ugGzdu7Df09tZu48aNlUC+XLly0rZt2wJ3HXuyEqDv2/ffgLZLly7m+N37DBQyu+/vXrO3sbuH3+7HM5QA3dje/c5/X/W630HvfkztDtCNOWrbtq0yx8YcBTPH7nfXlytXTgYMGBD2fgjQ9b+vAYhOnTp1Uq4jPXr00F4T7DVt+nSJj49XzoMRI0dqrwsAEJ0I0C0iQAcA5yBABwC9mjVrViAYsbP/G2+80ey7RIkScj4317a+QwnQf/rpJwSQmZlpzllGRkbA7Sf/7ysEevfurb32UBkB+uTJk7XXAkRazZo1CdABWHbk6FG5++67lesI33ldtJw8darAvznatGkjuRdY0wcAeEeAbhEBOgA4BwE6AOiVnJysLGYNGjzYtr7PnD0rV111ldn3zTffbOvYCdDDa+jQoeJy/fe7tYPZngAdiA0E6AAKY/yECco1pF69enIxL097XbDPhx99pJwDt9xyi8ybP197XQCA6EWAbhEBOgA4BwE6AOj15bhxyoJW+/btbev70OHDSt/ly5e3deyhBOh79+5FAMbjsb/55pugtv/mm2/E5XJJr169tNceql69eoU0ViCWEaADKIyXX35ZuYb0fest7TXBPplZWVK9enXlHOjdu7f2ugAA0Y0A3SICdABwDgJ0ANBrzdq1yoJW7dq1bev72PHjSt+33367rWMPJUDfs2cPPCxevNj8/88//7y4XC558MEHg97fPUDXPZZQuQfoumsBIo0AHYBVu3bvlgoVKpjXj+LFi8viJUu01wX79OzZs8C/NbZu26a9LgBAdCNAt4gAHQCcgwAdAPQ6e+6ceeewy+WS+Ph4OXzkiC19Hzl6VFlQq1ixoq1jJ0AvHCNENpQqVUrmzJkT9P4E6EBsIEAHYNXoTz5Rrh+NGjXSXhPsM236dPn973+vnAOjRo/WXhcAIPoRoFtEgA4AzkGADgD6NWrUSFnYSl+40JZ+PR/hXrlyZVvHHUqAvnv3bnh48803zTm65557ZPbs2SHtP2nSJHG5XPLmm29qH4vVsU+aNEl7LUCkEaADsKpNmzbK9WPgoEHaa4I9Tp46Jc2bN1eO/7PPPisX8/K01wYAiH4E6BYRoAOAcxCgA4B+no9WHD5ihC397j9wQOm3SpUqto6bAB0AAiNAB2DFxh9/lBtvvNG8dpQuXVrWrlunvS7Y48OPPlLeO/70pz/J/O++014XACA2EKBbRIAOAM5BgA4A+o0cNUpZ4OrWrZst/f60b5/Sb/Xq1W0ddygB+q5duwCgSHrggQcI0AGEzDNAbd68ufaaYI+ff/lFbrjhBuX49+rVS3tdAIDYQYBuEQE6ADgHAToA6Ld4yRJlgatBgwa29Ltn716l3xo1atg6bgJ0AAiMAB2AFU899ZRy7Rj28cfaa4I9unXrphz7unXryvYdO7TXBQCIHQToFhGgA4BzEKADgH55+flSrFgxc5GrZMmSkpefH/F+d+3erSyuPfDAA7aOO5QAfefOnQBQJBGgAwjVipUrpWTJksrju7dkZ2uvC5G3JCNDec9wuVzy7dSp2usCAMQWAnSLCNABwDkI0AEgOjz88MPKQtfCRYsi3uf2HTuUPmvXrm3rmEMJ0Hfs2AEARRIBOoBQvdu/v3LdaNu2rfaaEHkHDx2SRo0aKce+Xbt2cunyZe21AQBiCwG6RQToAOAcBOgAEB169uypLHZ9NGRIxPvcum2b0me9evVsHTMBOgAERoAOIFSeH8z8YswY7TUh8vq9845y3BMSEmTR4sXa6wIAxB4CdIsI0AHAOQjQASA6fPb558qC18svvxzxPrdkZyt9JiYm2jrmUAL07du3A0CRRIAOIBQL0tPlN7/5jXnNuP322+Wnffu014XIWrhokSQkJCjvF++8+672ugAAsYkA3SICdABwDgJ0AIgOa9auVRa87r///oj3+eOmTUqfDz/8sK1jDiVA37ZtGwAUSffffz8BOoCg9enTR7lmdOrUSXtNiKz8S5fkxRdfVI77Y489JgcPHdJeGwAgNhGgW0SADgDOQYAOANHhYl6eVKxY0Vz0KlGihGzbvj2ifWZt3KgstDVo0MDWMROgA0BgBOgAgnX23DmpVauWcs34etIk7XUhskaNHq0c8+uuu47jDgAoFAJ0iwjQAcA5CNABIHq0bNlSWfz6ZvLkiPa3ITOzwJ0qdo43lAB969atsOj777+XpKQkqVu3rsTFxSnzWrduXUlKSpLvv/9ee53eJCUlicvlkqSkpCJdQ2HVrVtXXC6XjB8/XnstCB0BOoBgzZg5U7leVKtWTY7n5GivC5GzecuWAh+a6Natm/a6AACxjQDdIgJ0AHAOAnQAiB5v9+unLH717ds3ov2tW79e6e/JJ5+0dbzBBujXXXedZGdnI0QrVqyQNm3aKHPpT5s2bWTFihW21piUlCRJSUl+XzfCa13zGA01+PPdd99JUlKSfPDBBz63MQL0r776Snu9CB0BOoBg9ejRQ7levPbaa9prQmS9/vrryjG/9957Zf2GDdrrAgDENgJ0iwjQAcA5CNABIHpMmz5dWQBr2rRpRPtbvWaN0l+TJk1sHS8BeuRMnTpV7r77biUcHzVqlBKQr1ixQkaNGqWE7HFxcTJ16lTb6jT61T1fseyrr74Sl8sldevW1V4LIoMAHUAwjh0/LlWqVFGuF7Nmz9ZeFyJn2vTpcv311yvHfMjQodrrAgDEPgJ0iwjQAcA5CNABIHrs3rNHrrvuOnMB7NZbb5XTZ85ErL+Vq1YpC27Nmze3dbyhBOhbtmxBkJYvXy5ly5YVl8slZcuWlalTpwbcZ/78+WbgHhcXJ/Pnz7elVuMY656zWOYeoOuuBZFBgA4gGGkTJyrXijp16sj53FztdSEyck6ckCZNmijHvFWrVnL23DnttQEAYh8BukUE6ADgHAToABBd6tSpoyyELV22LGJ9eQbVzzzzjK1jJUCPjMcee8wMz5cvXx70fsuXLzdDdLvCWAL0wiNAdz4CdADB6Nixo3KtSE1N1V4TImfQ4MHK8f7Tn/4k8+bP114XAMAZCNAtIkAHAOcgQAeA6NKpUydlMWz4iBER62vpsmVKX61bt7Z1rKEE6Js3b0YQxo0bZ87bt99+G/L+y5Ytk7i4OHG5XDJ48OCI12vUqnveYplxzOvUqaO9FkTGfffdR4AOwK89e/dKQkKCeZ347W9/K+kLF2qvC5GxfMUKqVSpkvLekJKSor0uAIBzEKBbRIAOAM5BgA4A0eXj4cOVxbDOnTtHrK/FS5YofT333HO2jpUAPfxat25tfhjCahuvvvqqz0DWCGtfffVV878rV66sHK+4uDipU6eOzwDePeT3xlstRn/u3LcfN26ctG7d2nx0vcvlksqVKxfYb/78+UFtF0wNgcYRaGyedXXs2LHAXNapU0feeustWbZsmc+6vPE8dsaTLcaNG+e3Bs+5iYuLk8ceeyzghync21+2bJm8+uqryliMdvz1D98I0AEE8ulnnynXiQYNGmivCZHj+bSBxMRE2bV7t/a6AADOQYBuEQE6ADgHAToARJeMpUsLBGGR6mvhokVKXy+88IKtYw0lQN+0aROCYNw9Pnz4cMttzJs379evEFi6VHntyy+/NMPkwR6PDvWmcuXKMmXKFK9t+OK+rXt47VmnsX2gOlq1aiWbNm2SKVOmmPPjbztPvmoINA5PcXFxXtsfPHiw37qMefQ8FoECdPdtjYD7yy+/9FpDhw4dAtZfp06dAjV4tt+3b18lgA9lnuEbATqAQJ577jnlOjHgvfe014TIGDN2rBQrVsw81sWKFZOxX36pvS4AgLMQoFtEgA4AzkGADgDR5eSpU1K+fHklPI7UHSXpCxcqi63t2rWzdayhBOg//vgjApg8ebI5Z4VtywhBx44dq/x87Nix4nK5pFGjRmZfHTp0kMmTJyt19OzZ0wyFy5YtKxkZGV77CVRvz549xeVySc+ePX3ua4TTPXv2lLlz58qPP/4oGRkZMmjQILMGo55A23mON1ANwTDC5eHDh/s9Zj179lTm0ajNOBatWrXy2r5xTOrUqROwBm/jcw/PW7VqpdQwd+5cZX4qV67s9Vga7RsaNWpUoB1jHn3NBXwjQAfgz6bNm+Xmm29W3hNXrV6tvS6E385duyQxMVF5T+jQoYP2ugAAzkOAbhEBOgA4BwE6AESfxo0bKwtjU6dNi0g/q1avVvpp1qyZreMkQA8vI0itXLlyodsyAlHP0Njow1igdw9JPU2ePNkMXn2Fv+EI0P3V4R7aBrNdhw4dQqohkFatWonL5ZJBgwb5nWdfrxvz6G+eChOgux9PfzVkZGSYj2T3Ng/uAXrfvn0DHs9wnKNFCQE6AH+GDB2qXCOaNm2qvSZERkpKinKs77rrLlm+YoX2ugAAzkOAbhEBOgA4BwE6AESfPn36KItj/3r77Yj086PbY7BdLpc0bNjQ1nGGEqBv3LgRARhhaO3atQvdVu3atc2w1FsfLpdLUlNTg64pLi7O6+tGW772dw+vfe3r7TXDnDlzlIA40Hbe5s5fDf6kpqaKy+WSli1b+u2zcuXKQR+PJUuWWDruxv5jx45Vfm48SSCYsfk7lkb7gc69JUuWBDzmKIgAHYA/TZs2Va4RHw0Zor0mhN/cefPklltuUY71oMGDtdcFAHAmAnSLCNABwDkI0AEg+kz8+mtlcaxFixYR6WfX7t1KP3Xr1rV1nATo4fXxxx/bFqD7CsS9Me5c9gxvN24MT4A+Z84cv/0b23kLnz23C1eAPmjQIPNR5r62+eabb6R27dpBfRDBVwDufkysBOjBzmGgY2m07+9DCsEecxREgA7Al3379yvXhxIlSsix48e114XwOnP2rLRs2VI51k2aNJHjOTnaawMAOBMBukUE6ADgHAToABB9Nm/ZIsWLFzcXyO644w45n5sb9n4OHT6sLMTde++9to4zlAA9KysLAYwZM8a8o7mwbRmBaI8ePbz2Ubt27aDbevnll8071j1fM46xr3179OjhtY5g9nXfLi4uLqjtvI3LXw3eTJo0SeLi4qRy5cqyePHiQh2HSZMmSY8ePcxH4Y8ZM8bncfd3TIzj6b6/lfPFOJaec+GtfX/zHMxxw69q1KhBgA7Aq/4DBvD49iLgoyFDlOP8+9//PmJf8QQAwBUhQLeMAB0AnIMAHQCi07333qsslK1ctSrsfZw8dUrp484777R1jATo4TVp0qSwhZNly5b1GogaoWuwYXJWVuFC8HAF6MEE/uEI0GfPni1xcXESFxcXUng+ZswY6dGjRwHDhg2TxYsX+w2oCxugh/JhCF9zQYAeWQToALy5mJcniYmJyvXh8y++0F4Xwmvd+vVSrVo15TgnJSVprwsA4GwE6BYRoAOAcxCgA0B0at26dcQXRPPy8+Wqq64y+yhTpoytYwwlQM/MzEQQjDuVv/jiC8ttzJo1y5z7xYsXK6998cUXZoAabHvuoavna0Y/kdjXfbvatWtb3s5fDe4WL14slSpVkri4OJk0aVJQczNs2DCpVKmSpKSkFJhrd0ZA7e24GsfE3xi97R/MfsHOhb/6rB43/IoAHYA3s2bPVq4NlStXlv0HDmivC+HVpUsX5TjXrFlTNm3erL0uAICzEaBbRIAOAM5BgA4A0enf//mPsljWrl27iPRTunRp5XGQdo4xlAB9w4YNCMIzzzwjLpdLnnnmGcttdO/e3QxWPV/7/PPPfb4WqKb33nuvwGvGMQ5US/fu3UPe1327YOr1tZ2/GtwZIfLQoUODmpehQ4f6nBdfbX/++eeWjom3/Y39KlWqFPSx/Nvf/uZ1LvzVZ/W44VcE6AC8MT7UZOjRo4f2mhBeaRMnyrXXXqsc55GjRmmvCwDgfAToFhGgA4BzEKADQLI4YmEAACAASURBVHRavGSJslh23333RaSfW265xezj6quvtjWEIUAPPyMUdblc8vXXX4e8/6JFi8y72L0Fu0b7cXFxsmjRoqDaLFOmjM96nBKg+/uQQKB5CWXbcAbo7nMY6rH0bIcAPbII0AF4OnDwoFSuXFm5NsyaPVt7XQif/QcOSMOGDZVj3LZtW7mYl6e9NgCA8xGgW0SADgDOQYAOANHpzNmzcuedd5oLZr/97W9lQ2Zm2Pu57bbblIW5k6dO2TbGUAL09evXI0gNGjQw7yxeuHBh0PstXLhQKlWqJC6XS2rVquV1G/eAvnv37gHbHDBggPn1AN5eN9rytb97eB3qvu7b+RpPMNv5q2H9+vXSp08f867/UI5TsPW7z/nnn3/u83V/Y6xVq5bX/Y1zJZhj6f7hiWDbL8y48SsCdACevhgzRrkuJCYmEqw6zNv9+inHuEKFCrIgPV17XQCAooEA3SICdABwDgJ0AIhebdq0URbOPv3ss7D3UaVKFaWPg4cO2TY+AvTIWLhwoXkXeaVKlWTixIkB95k5c6YZnsfFxcnMmTO9buce5rpcLhkwYIDPNidOnGjW4SugjfUA3fiAQKjhuXv9/kJn9zmMRIAeKJwP9lgSoEcWAToAT88995xyXXjn3Xe114TwSV+4UCpUqKAc43+9/bb2ugAARQcBukUE6ADgHAToABC9Br//vrJw9sorr4S9jwceeEDpY8fOnbaNL5QAfd26dQhBWlqa+bhtl8slLVq0kCFDhkh6erq5TXp6ugwZMkRatGhhbhcXFydpaWk+2/3ss8/M9oxAtUWLFso+aWlp0q1bNyXE99WeEbwOGTLErMm9xm7duonL5ZJu3boV2NeoOdBcGOGy1e181ZCWliZxcXFSqVIlpeZgGXd/x8XFSf/+/c020tPT5bPPPitwXFwul3z22Wc+a4+Li5MZM2bIunXrzP/1nGdv+7dv3145T9yP5YwZM4I6lv7at3rc8Ku//OUvBOgATBsyM+XGG280rwnx8fGyavVq7XUhPPLy86Vt27bKdb9Bgwayb/9+7bUBAIoOAnSLCNABwDkI0AEgei1IT1cWz2rVqhX2Ph566CGlj8ysLNvGR4AeWenp6UoIG0iDBg0CBsFGgN6tW7cCIb03tWrV8tumt/rcQ9hoDtDd7wwPlnsb6enp5l3/vhjhujFP3bp1Mz9s4M7bcXB/PVDAbYzR6vlBgB5ZBOgA3A0aPFi5JrRs2VJ7TQifkaNGKcf3mmuukQlpadrrAgAULQToFhGgA4BzEKADQPT65eRJSUhIMBfQrrrqKtn4449h7eOJJ55QFumWr1hh2/hCCdDXrl0Li6ZPny7dunWTWrVqFQh9a9WqJe3bt5fp06cH1dann35qBrlr166VBQsWSHJyshmgGqFvgwYNpH///gHbW7BggXknthHSutfiHl577mvsE6gPY5xWt/NVQ6jhubc2jPnzDNJr1aolycnJsmDBAlm7dq1MmDBBOXaeNU6YMEF5BH+LFi2U143j8+mnn/o9T9q3b6/UYhxLf/sF236oxw2/IkAH4M79fdPlcsnoTz7RXhPCI2vjxgJPh4rEE6gAAAiEAN0iAnQAcA4CdACIbs8884yyiDZm7NiItv/9Dz/YNjYC9NjjGaADiDwCdACG777/Xn7zm9+Y14M77rhD9uzdq70uhEf37t2V633VqlVlzdq12usCABQ9BOgWEaADgHMQoANAdBvw3nvKQlr37t3D2v6LL76otD9t+nTbxhZKgL5mzRpEgU8++URcLpd07dpVey1AUUGADsDwxhtvcHeyQ6UvXFjgyTWff/GF9roAAEUTAbpFBOgA4BwE6AAQ3eZ/952ykFa3bt2wtt+pUyelfTu/Y5EAPfYQoAP2I0AHcEVEjh0/LtWrV1euB1OnTdNeFwpvz9698uijjyrHtk2bNnLm7FnttQEAiiYCdIsI0AHAOQjQASC65Zw4IeXKlTMX06655hrZkp0dtvZfffVVZbHuk08/tW1soQToq1evRhQYPXq0GaDrrgUoKgjQAVwRkQlpaQU+VHn23DntdaHwUlNTlWNboUIFW79WCQAATwToFhGgA4BzEKADQPRr3ry5sqj21fjxYWs7JSVFafujIUNsGxcBeuwhQAfsR4AO4IqItG/fXrkW/PNf/9JeEwpv9pw5cssttyjHtt8772ivCwBQtBGgW0SADgDOQYAOANGv3zvvKItqr776atjafrd/f6Xt/gMG2DauUAL0VatWIQoYAXqXLl201wIUFffeey8BOlDEbcnOljJlypjXgZIlS8qy5cu114XCOfHzz/L0008r1/gnnnhCDh0+rL02AEDRRoBuEQE6ADgHAToARL/Zc+YoC2uJiYlha/vf//mP0nZKSopt4wolQF+5ciUAFEkE6AA+GjJEuQ40a9ZMe00ovEGDByvH9frrr5cp336rvS4AAAjQLSJABwDnIEAHgOh35OhR5a6juLg42b5jR1ja/vyLL5SFu169etk2LgJ0AAiMAB1A48aNlevAx8OHa68JhZOxdKlUrFhROa5vvPGG9roAALgiBOiWEaADgHMQoANAbHjqqaeUBba0iRPD0u6EtDSl3Xbt2tk2pmAD9JIlS8qKFSsAoEgiQAeKtsVLlkiJEiXMa8Ctt94atg9SQo/8S5fkpZdeUq7tDz74oGzdtk17bQAAXBECdMsI0AHAOQjQASA2/POf/4zIHSo/LFhQ4HsX7RoTAToABEaADhRtqampyjXg73//u/aaUDgjR41Sjmnx4sVlzNix2usCAMBAgG4RAToAOAcBOgDEhhkzZyoLbY888khY2s3auFFp94EHHrBtTKEE6MuXLweAIokAHSi6Tp0+LTVr1lSuAd9Mnqy9LliXtXGj3H///cox7dSpk/a6AABwR4BuEQE6ADgHAToAxIYDBw/KzTffbC60xcfHy67duwvd7qHDh5UFvFtvvdW2MYUSoC9btgwAiqTq1asToANF1OQpUwp80PHkqVPa64J13bt3V45ptWrVZM3atdrrAgDAHQG6RQToAOAcBOgAEDsSExOVBbc5c+cWus38S5fk97//vdnmddddJ7kX7Pn7ngAdAAIjQAeKrk6dOim//ykpKdprgnUT0tLk2muvVY7pkKFDtdcFAIAnAnSLCNABwDkI0AEgdqSkpCgLbr169QpLu3feeafS7r79+20ZTygB+tKlSwGgSCJAB4qmnbt2SUJCgvm7X6JECVm0eLH2umDNnr175ZFHHlGu588995ycz83VXhsAAJ4I0C0iQAcA5yBAB4DYMX3GDGXRLTExMSzt1qtXT2l33fr1toyHAB0AAiNAB4qmESNHKr/7jRs31l4TrEtNTS3wtUkL0tO11wUAgDcE6BYRoAOAcxCgA0DsOHL0qJQvX95cePvd734nWRs3Frrd5s2bKwt687/7zpbxhBKgZ2RkAECRRIAOFE1PP/208rv/0ZAh2muCNbNmz5Y//vGPyvF8t39/7XUBAOALAbpFBOgA4BwE6AAQW1q2bKksvn3y6aeFbvPvf/+70uZX48fbMhYCdAAIjAAdKHpWrlolcXFx5u992bJlZUt2tva6ELoTP/9c4MOqjRs3liNHj2qvDQAAXwjQLSJABwDnIEAHgNjy/gcfKAtwHTp0KHSbnt+t/p8PP7RlLAToABAYATpQ9Lzdr5/ye9++fXvtNcGaQYMHK8fyD3/4g0ybPl17XQAA+EOAbhEBOgA4BwE6AMSWjKVLlUW4qlWryvnc3EK1+eFHHyltpqSk2DKWUAL0JUuWAECRRIAOFC1nz52TBx98UPm9n5CWpr0uhG5JRobceeedyrHs1auX9roAAAiEAN0iAnQAcA4CdACILXn5+XLvvfcqC3GLFi8uVJvjJ0xQ2vv73/9uy1hCCdAXL14MAEVStWrVCNCBIiR94ULld75MmTKSl5+vvS6EJv/SJWnXrp1yLBMTE2X7jh3aawMAIBACdIsI0AHAOQjQASD2dO7cWVmMGzhoUKHa+/6HH5T2mjdvbss4fAXoK1auJEAHgP/xDNBnzppFgA44WIcOHbQ8GQjhNXLUKOU4Xn311fLluHHa6wIAIBgE6BYRoAOAcxCgA0Ds+WLMGGVBrkWLFoVqLzMrS2nvwQcftGUcngH6gYMHfQbo7dq1A4Ai6eabbyZAB4qIHzdtkrJlyyp/A2UsXaq9LoQmMytL7rvvPuXa/Y9//EN7XQAABIsA3SICdABwDgJ0AIg9m7dskbi4OHNBrmzZsnLw0CHL7R08dEhZ4LvrrrtsGYcRoJ/PzTUD9K3btsnKVauUegAAv5o1e7bs3LVLjh0/LqfPnCFABxxk8PvvK7/vhf2QJPTo1q2bchzvvfdeWbd+vfa6AAAIFgG6RQToAOAcBOgAEJseffRRZWHu26lTLbeVl58vv//97822brjhBlvG4B6gnzx1Sg4eOiTbtm+X1WvWaA+oACBazZ4zR3bt3k2ADjhMXn6+PPLII8rv+yeffqq9LoRmQlqaXHvttcpxHPbxx9rrAgAgFAToFhGgA4BzEKADQGzq06ePsjDXu3fvQrV35513Ku0dPXYs4mNwD9BPnT4th48ckZ27dsm69eu1B1QAEK3mz58ve/bulZwTJ+TM2bOSl58vly5f1v6+BKBwZsycqfyu33333bL/wAHtdSF4u/fskYcfflg5jm3btpULFy9qrw0AgFAQoFtEgA4AzkGADgCxafqMGcri3MMPP1yo9urWrau0t3nLloiPwQjQcy9ckNNnzsiRo0dl9549krVxoyQnJ8urr70mr7zyinT8+9+l/d/+Ju1eeklefPFFeQEAHO7FF1+Udi+9JH97+WX5e6dO0rVbN0l6/XVJTU2VtevWyb79++XEzz/L2XPnCNABh3jllVeUv8WSkpK014TQpKSkKMfwtttuk4WLFmmvCwCAUBGgW0SADgDOQYAOALHpyNGjUr58eXOBrmTJkvLjpk2W22vWrJmy4Ldo8eKIj+HylSty6fJluXDxopw9d05yTpyQ/QcOSPbWrbJ23TpZvGSJzJ03T6bPmCHfTJ4sX0+aJGkTJ8qEtDQAcLS0iRPl60mTZMq338qMmTPlu++/l6XLlklmVpbs3LVLDh0+LCdPnZJz589L/qVLBOhAjNu2fbskJCSYf4cVL15cvv/hB+11IXizZs+WP/7xj8rf0wPee097XQAAWEGAbhEBOgA4BwE6AMSuVq1aKYt0n33+ueW2OnbsqLT1zeTJtozh0uXLcjEvT87n5sovJ0+ad6Fv2rxZ1q5bJxlLl0r6woUy/7vvZO68eTJn7lyZPWcOADjanLlzZe68efL9Dz/IwkWLZPmKFbJ+wwbJ3rpV9u3fb37/ee6FC5J/6ZJcvnJF+3sSAOs+GjJE+TvsySef1F4TgpeXny81a9ZUjmGNGjUkLz9fe20AAFhBgG4RAToAOAcBOgDErg/+/W9loa5Tp06W2/J85OSIkSNtGcPlK1ckLz9fLly8KKfPnJETP/8shw4flt179kj21q2StXGjrFu/XlatXi0rV62SFStXyvIVKwDA0VasXCkrV62S1WvWyLr16+XHTZtk2/btsvenn+TI0aPyy8mTcu78ebmYlyeXLl8mQAdi3OOPP678HTZ02DDtNSF4/QcMUI7fTTfdJDNmztReFwAAVhGgW0SADgDOQYAOALErY+lSZbGuevXqcuHiRUttffjRR0pbb/frZ8sYjO9BN+5CN0L0w0eOyP4DB2T3nj2yc9cu2bZ9u2zdtk2yt24FgCJh67Ztsn3HDtm5a5fs/eknOXDwoBw9dkx+OXlSzpw9KxcuXjS//5wAHYhd8+bPl//7v/8z/wa7/fbbZcfOndrrQnC2ZGdLiRIl+P56AICjEKBbRIAOAM5BgA4AsSsvP1/+8pe/KAt2SzIyLLU1IS1NaadLly62jMH4HnTPEP2Xkycl58QJOXrsmBw+ckQOHjokBw4eBIAi5eChQ3L4yBE5euyY5Jw4ISdPnZKz585J7oULkpefbz6+nQAdiF09e/ZU/gbr2rWr9poQnJOnThX4SqVHHnlEdu/Zo702AAAKgwDdIgJ0AHAOAnQAiG2dO3dWFu3e/+ADS+0sXLRIaadp06a2jcE9RM/Lz5fcCxfk3PnzcvbcOTl95oycOn1aTp46JSf/n707j2+i2v8/Xr+WKygCRUAQRKCKsqhcLRQRqLJYEFEQfxREtIogRVFEuUrViuxFBRWQRQEXFlldoCiisoPspew7yA6VtXtLP78/vJPb0yRNMk17ksnrj+fjXpqZyeecOTOJ552ZuXRJLly8CBTKtqSkIvPzL7/IwkWL5PTp09rbCf9nnPcuXb4sl69ckZTUVElLT7ddeU54Dvi/w0eOSJ06dZTvYAsXLdJeF9zz4UcfKfuubNmyMnvOHO11AQBQWAToJhGgA4B1EKADgH+b9tVXysRd586dTW3n4KFDynbuu+++YmuDEQDlXL0qOVevSlZ2tmRmZUlGZqakZ2RIekaGpKWn26SmpQGmlS1bVhnrRWHX7t3a2wn/Z5zzjPNgRmamZGZlSXZOju227YTngH+bMHGi8vnRunVryc7J0V4XXFu2fLnUrl2bW7cDACyJAN0kAnQAsA4CdADwb+cvXFAm7kqXLi1Z2dkebycrO1uqVKli206FChUkNS2tWNtihEF5w/TsnBxFVnY2UCjBwcFFHqDv379fezthDfnPgca5kfAcsIYOHTp45U5CKF4pqanSrVs3Zd9FRETI3n37tNcGAIA3EKCbRIAOANZBgA4A/q9x48bKBN6vS5ea2k54eLiynd179mhtV95AHfCWGjVqFHmAfvDQIe3thHXp/swB4B1/LFsmJUuWtH123HrrrbJ9xw7tdcG1MZ98onzuX3/99TJ9xgztdQEA4C0E6CYRoAOAdRCgA4D/GzRokDKJ179/f1Pb+X//7/8p21ny66/a2wZ4W/4A/aGHHiq0cuXKKds8dPiw9nYCAHzbW2+9pXx29OzZU3tNcG31mjVSr149Zd+99tpr2usCAMCbCNBNIkAHAOsgQAcA//fr0qXKJF54eLip52f2799f2c4XX36pvW2At5UvX14Z5zlXrxZ6my1atFC2eeDgQe3tBAD4rhMnT8q9996rfHbMmz9fe10oWGZWlkRHRyv7rUmTJrJj507ttQEA4E0E6CYRoAOAdRCgA4D/S01Lk/vuu0+ZzFu+YoXH28l/O8q4uDjtbQO87aabblLGuZkfm+TXsmVL9RnoBw5obycAwHdNmTpV+dxo1qyZpKSmaq8LBRs7bpyy30qUKCHTvvpKe10AAHgbAbpJBOgAYB0E6ABgDX379lUm9IYNH+7xNuYvWKBsIzo6Wnu7AG+rUKGCMs6zsrMLvc38Afq+/fu1txMA4Ls6d+6sfG4MHTZMe00o2J/r19vdNaBPnz7a6wIAoCgQoJtEgA4A1kGADgDWMOu775QJvXbt2nm8jQ0bNyrbaNGihfZ2Ad5WFAF6q1atCNABAG5ZvWaNlClTxvaZUbFiRdm0ebP2uuDc1dxcefHFF5XP+oYNG8rWxETttQEAUBQI0E0iQAcA6yBABwBr+OvYMbnttttsk3rlypWT7Tt2eLSN02fOyHXXXWfbxh133KG9XYC3VaxYUZkAz8zKKvQ2W7durWxz77592tsJAPBN7733nvKZ0b17d+01oWATJ01S9llQUJBM/uIL7XUBAFBUCNBNIkAHAOsgQAcA63j66aeVib2JkyZ5vI077rjDtv51110np06f1t4uwJsqVaqkHCcZmZmF3uYjjzyibHPP3r3a2wkA8D3nkpOlYcOGymfG9BkztNcF5zZv2SJhYWHKPuvZs6f2ugAAKEoE6CYRoAOAdRCgA4B1jBs/Xpnce/bZZz3eRosWLZRtrN+wQXu7AG/KH6CnZxT+v2cJ0AEA7vh2+nTl86JRo0aS/Pff2uuCc71791b2WYMGDfh+DACwPAJ0kwjQAcA6CNABwDq2JiZK6dKlbRN8oaGhHl9BHh0drUwSzp03T3u7AG+6+eabvR6gR0ZGKtvcvWeP9nYCAHzPM888o3xevPfee9prgnNfTpki1157rbLPxo0fr70uAACKGgG6SQToAGAdBOgAYC35g7x58+d7tH5cXJyy/sejR2tvE+BNlStXVsZ4Wnp6obfZpk0bZZu7du/W3k4AgG/ZsHGjVKhQwfZZUaZMGVm9Zo32uuDYtqQkady4sfL5Hh0dLZlZWdprAwCgqBGgm0SADgDWQYAOANbyweDBykRf//79PVp/8hdfKOv369dPe5sAb6pSpYoyxlPT0gq9zfwB+s5du7S3EwDgWwYPGaJ8VnTu3Fl7TXCub9++yv6qV68eP3gAAAQMAnSTCNABwDoI0AHAWn77/Xdlsi88PFyyc3LcXv+XJUuU9Tt16qS9TYA3FUWA3rZtWwJ0AECBatSooXxWzJw1S3tNcOzrb76RkiVLKvtrzCefaK8LAIDiQoBuEgE6AFgHAToAWEt6RoaEhYUpE37LV6xwe/1du3cr6zZs2FB7mwBvuuWWW5QxnpKaWuhtPvroo8o2d+zcqb2dAADfMWPmTOVz4p577pHjJ05orwv2du7aJU2bNlX2V7du3bzyfQEAAH9BgG4SAToAWAcBOgBYz2uvvaZM+g0bPtztda+kpEj58uVt6958882SnsH3fVhH1apVlePjSkpKobeZP0DfvmOH9nYCAHxHt27dlM+Jt99+W3tNcOz1119X9lXt2rVl2fLl2usCAKA4EaCbRIAOANZBgA4A1jN7zhxl4q9du3Yerd+gQQNl/b379mlvE+AtRRGgt2vXjgAdAODQ6jVrJCQkxPYZceONN8qKlSu11wV7M2bOlNKlSyuf6aM+/FB7XQAAFDcCdJMI0AHAOgjQAcB6jp84ITVr1rRN/JUrV86jQO/xxx9XJg6X/vab9jYB3lKtWjVlfF++cqXQ23zssceUbSZt3669nQAA3/DOO+8onxFdunTRXhPs7du/Xx5++GFlX3Xu3Jk5EgBAQCJAN4kAHQCsgwAdAKzpmWeeUSYAJ06a5Pa6L7/8srLulKlTtbcH8JZbb71VGd+XLl8u9Dbbt2+vbHNbUpL2dgIA9Dt+4oTdnX2+/uYb7XXB3n/+8x9lP9WsWVN+XbpUe10AAOhAgG4SAToAWAcBOgBY0+cTJiiTgM8++6zb646Mj1fWHTRokPb2AN6SP0C/eOlSobdJgA4AcGTS5MnK50Pjxo0l+e+/tdcF1ew5c6RcuXLKvho2fLj2ugAA0IUA3SQCdACwDgJ0ALCmbUlJUqZMGdskYGhoqJw6fdqtdefMnatMIEZHR2tvD+AtNWrUUMa3N7b50EMPKdtcuWqVHDp82GuysrO19xsAwHMdOnRQPh8GDxmivSaoDh0+LK1bt1b2U8eOHeXsuXPaawMAQBcCdJMI0AHAOgjQAcC62rZtq0wGzps/3631NmzcqKwXFhamvS0IXNHR0cp49DZv1Jg/QPem+vXrE6ADgB/6ZckSKVGihO18XrlyZdm0ebP2uqCKjY1VPnerVasmCYsXa68LAACdCNBNIkAHAOsgQAcA6xoydKgyIdivXz+31jt56pRy9Xq1atUkJTVVe3sQmE6eOiWlS5cO2AB98c8/a98HAADPvfbaa8r5vEePHtprgmrB999LxYoVlf006IMPtNcFAIBuBOgmEaADgHUQoAOAdSVt3253RY2764aFhSnrbk1M1N4eBK7BQ4YEZIDeqlUr7X0PAPDcnr175fbbb1fO6fMXLNBeF/7n6F9/2d2t6bHHHpMTJ09qrw0AAN0I0E0iQAcA6yBABwDrupqbK02bNlUmBn9auNCtdZ9++mllvdlz5mhvDwJXWnq6XRBRWNWqVZMaNWp4pb4uXbpIjRo1CiX/VfbBwcGStH279r4HAHju49GjlXN6y5YtJT2D+VNf8s477yj76Oabb5YffvxRe10AAPgCAnSTCNABwDoI0AHA2vJPDg4YMMCt9QYNGqSsN3TYMO1tQWD7csoUZUyWL1/e7R+E+Lq9+/ZJeHi40j53H7kAAPAt6RkZ0qpVK+Wc/vHo0drrwv+sXbdOgoODlX0U9/772usCAMBXEKCbRIAOANZBgA4A1vbLkiXK5GCjRo0kLT3d5XozZs5U1nvuuee0twWBLTMrS7p27aqMy86dO7s1nn3de++9p7Srbt26smnzZu11AQA8N2/+fOWcfvvtt8vuPXu014V/HDp8WB555BFlH7Vr107+OnZMe20AAPgKAnSTCNABwDoI0AHA2tLS06VRo0bKJOHPv/zicr2NmzYp6zRp0kR7W4CExYulYsWKyticNHmy9roKY+WqVVKjRg2lTcNHjNBeFwDAnB49eijn9FdffVV7Tfift99+W9k/t9xyi/z400/a6wIAwJcQoJtEgA4A1kGADgDW9+abbyoThQMHDnS5zsVLl6Ry5cq2dSpUqCB/nz+vvS1A//79lfHctGlTOXjokPa6zOrVq5fSnhYtWsix48e11wUA8NymzZuV70/BwcHyy5Il2uvCP2bPmSMhISHK5+6gDz7QXhcAAL6GAN0kAnQAsA4CdACwvh9/+snuavKs7GyX6zVv3lxZb92ff2pvC7A1MVHuuecedfJ70CDtdZkxd948KVWqlNKWKVOnaq8LAGDOB4MHK+f0J554QntN+Mf+AwekZcuWdvvn5KlT2msDAMDXEKCbRIAOANZBgA4A1nfh4kW59957lQnDpb/95nK9F198UVnnm2+/1d4WIFdEPvzoI2VshoaGyqrVq7XX5YmLly7JE088obSja9eubv24BQDge84lJ0vjxo2V8/rESZO014V/DBgwQNk31atXl4TFi7XXBQCALyJAN4kAHQCsgwAdAAJD3759lUnDuLg4l+vEjxqlrPPee+9pbweQKyKnz5yRNm3a8lKg3QAAIABJREFUKOPzpZde0l6XJ8aNH6/Uf9NNNzGRDwB+7OtvvlHO6/fee6/8deyY9rogMnPWLClTpoyyf4YOG6a9LgAAfBUBukkE6ABgHQToABAY5sydq0waRkREuFzn+x9+UNbp0qWL9nYAhukzZkhwcLBtfJYqVUrmzJ2rvS537N23z+4qxX79+mmvCwBgXlRUlHJeHzhwoPaaILJn71556KGHlH3TqVMnOXvunPbaAADwVQToJhGgA4B1EKADQGA4feaM1KlTR5k8XL5iRYHr7Ny1S1n+vvvu094OIK/nn39eGaPt27eX8xcuaK/Llbi4OKXuevXqyabNm7XXBQAwZ/mKFVK6dGnbeb1s2bJ+92gRq+rfv7/ymVurVi1Z8uuv2usCAMCXEaCbRIAOANZBgA4AgeOll15SJhA/GDy4wOWzc3IkNDTUtnzp0qXlxMmT2tsBGP5YtkxuvfVWZVx/8umn2usqyKrVq6VmzZpKzSNGjtReFwDAvP/85z/Kef3pp5/WXhNEvp0+XW644QZl34yMj9deFwAAvo4A3SQCdACwDgJ0AAgc02fMUCYQW7Zs6XKdtm3bKussW75cezuAvN555x1ljIaFhcmOnTu11+VM/h+ytGjRQo6fOKG9LgCAOYePHJF69eop5/Zvp0/XXleg27lrlzRr1kzZL1FRUcx5AADgBgJ0kwjQAcA6CNABIHD8deyY1KpVyzaJWKJECVm9Zk2B67z22mvKxOPkL77Q3g4gr9179kh4eLgyTt9++23tdTkyb/58uf7665Vap06bpr0uAIB54z//XDmvN2nSRP4+f157XYEu/3fY2rVry+9//KG9LgAA/AEBukkE6ABgHQToABBYoqOjlcnEYcOHF7j8uPHjleUHDBigvQ1AfmPHjVPG6S233CJLf/tNe115Xbp8WTp06KDU2bVrV8nOydFeGwDAvHbt2inn9iFDh2qvKdB99fXXUrJkSWW/fPTxx9rrAgDAXxCgm0SADgDWQYAOAIFlytSpymRimzZtClz+16VLleU7dOigvQ1AfpcuX5aOHTsqY/XZZ5/VXlde+a9QrFChgiQsXqy9LgCAeYsSEux+wLVl61btdQWybUlJ0qRJE2W/dOvWTa6kpGivDQAAf0GAbhIBOgBYBwE6AASW/QcOSNWqVW0TiqVKlZL1GzY4Xf7I0aNy3XXX2ZavW7eu9jYAjsxfsEBKly5tG6vXXHONfP3NN9rryhWRffv3ywMPPKBM5r/++uva6wIAFE6fPn2Uc3vPnj211xToXnnlFWWf1K1bV1asXKm9LgAA/AkBukkE6ABgHQToABB4unbtqkwsjvrwwwKXv/vuu5Xnph88dEh7GwBH8gcZrVu3lhMnT2qvK+7995W66tWrJ5u3bNFeFwDAvO07dshtt92mnN8XfP+99roC2ZSpU6VEiRLKPvnk00+11wUAgL8hQDeJAB0ArIMAHQACz+cTJigTi4899liBy3fq1ElZ/pclS7S3AXBk7bp1Urt2bWW8joyP11rTqtWrpVatWkpNI0aO1N5XAIDCGfXhh8q5vX79+tprCmRbtm6V8PBwZZ8899xzkp7BvDUAAJ4iQDeJAB0ArIMAHQACz46dO6VixYq2ycUbb7yxwKthBw4cqExGfjZ2rPY2AM4MHjLE7mrvTZs3a6und+/eSj0tW7aU4ydOaO8nAIB5Fy5elObNmyvn9zGffKK9rkAWExOj7I977rlH1qxdq70uAAD8EQG6SQToAGAdBOgAEJhatWqlTDKOHjPG6bJTp01Tln311Ve11w84c+ToUXnooYeUMfvaa69pqWXe/Plyww03KLVM++or7X0EACicnxYuVM7t5cqVk8tXrmivK1BN/uIL+b//+z9ln4wbP157XQAA+CsCdJMI0AHAOgjQASAwffLpp8ok4+OPP+502dVr1ijLtmnTRnv9QEG+nDJFGbPly5eXnxYuLNYaLl+5Ih07dlTqePrppyU7J0d7/wAACqdz587K+f3NN9/UXlOg2rhpk4SFhSn7o0ePHnzeAgBQCAToJhGgA4B1EKADQGDampgoN910k3Ib9/UbNjhcNis7W4KDg23LVqhQQXv9QEEys7Kka9euymR6586dJS09vdhqGP/558r7V6xYURb//LP2vgEAFM6vS5dKqVKlbOf3smXLyvIVK7TXFYiu5uZKr169lM/b++67z+l3WgAA4B4CdJMI0AHAOgjQASBw5b96asTIkU6XbdCggbLsvv37tdcPFCRh8WKpWLGiMm4nTZ5cLO+9/8ABadKkifLer7/+uvY+AQAU3quvvqqc37t37669pkA1YeJEZV9cc801MnHSJO11AQDg7wjQTSJABwDrIEAHgMCVf9IxMjLS6bIvvfQSz3GG33njjTeUcdu0aVM5eOhQkb/voEGDlPetX7++bN6yRXt/AAAKJ2n7dqlZs6Zyjp89Z472ugLRn+vXy7///W9lX7z00kva6wIAwAoI0E0iQAcA6yBAB4DAtXffPqlevbpt0rFEiRKyYuVKh8uOHTeOZ33C72xNTJR77rlHGbuDBg0q0vdcvWaNhIaGKu85Mj5ee18AAApv6LBhyvn9kUcekfQM5kWLW1Z2tvTo0UPZF40aNeLHagAAeAkBukkE6ABgHQToABDYoqOj1XDxgw8cLrds+XK3r1YHfMmHH32kjN3Q0FBZtXp1kb1fTEyM8n4tW7aUEydPau8HAEDhnDl7Vho3bqyc4z8bO1Z7XYFo3Pjxyn4oUaKEfDlliva6AACwCgJ0kwjQAcA6CNABILB9/c03ygRkRESE5Fy9arfcueRkqVy5sm25qlWryt/nz2uvH3Dl9Jkz0qZNm2K5xev8BQukdOnSPO4AACzoyylTlPP7vffeK0eOHtVeV6BZs3at3d1lXn75Ze11AQBgJQToJhGgA4B1EKADQGA7dvy43HXXXcok5K9LlzpctnXr1spyy1es0F4/4I4ZM2dKcHCwbeyWKlVK5syd69X3uJKSIk8++aRyjHTr1s3hD1IAAP6nQ4cOyjn+3Xff1V5TIHrssceU/VCtWjU5f+GC9roAALASAnSTCNABwDoI0AEAffr0USYiBw4c6HC5119/XVlu3Pjx2msH3PXCCy8o47d9+/ZenXD/fMIEZfsVK1aUn3/5RXu7AQCFtyghQa699lrbOb5y5cqyfsMG7XUFmo9Hj1Y+a0uVKiVfff219roAALAaAnSTCNABwDoI0AEAc+fNUyYjGzduLCmpqXbL5b91aUxMjPbaAXf9sWyZ3HrrrcoY/uTTT72y7QMHD8qDDz6obLt///7a2wwA8I7evXsr5/iePXtqrynQ7Nu/3+4xKb1799ZeFwAAVkSAbhIBOgBYBwE6AODv8+flvvvuUyYkf1q40G65P9evV5Zp1qyZ9toBT7zzzjvKGA4LC5MdO3cWeruDBg1Stnv33XfLlq1btbcXAFB4mzZvlqpVq9rO8ddcc438+NNP2usKJGfOnpVOnTopn7UPP/yw7N6zR3ttAABYEQG6SQToAGAdBOgAgFwRefPNN11ePZuSmiq1atWyLVOuXDn569gx7bUD7tq9Z4+Eh4crY/3tt98u1DbXrF0rt99+u7LNkfHx2tsKAPCO/D+Sevzxx7XXFGgGffCBsg9uuukmmT1njva6AACwKgJ0kwjQAcA6CNABALkikrB4sTIx2aBBA/n7/Hm75R5//HFlucU//6y9dsAT48aPV8bwLbfcIkt/+8309mJiYpTttWrVSk6cPKm9nQCAwjt+4oTcf//9ynl+8hdfaK8rkCz4/nupUqWKsg/eeecd7XUBAGBlBOgmEaADgHUQoAMAckUkPSNDmjZtqkxOzp03z2652NhYZZn4UaO01w544tLly9KxY0dlHD/77LOmtrXg++/lxhtvVLb11ddfa28jAMA7JkycqJzjw8PD5fSZM9rrChQHDx2SyMhIZR+0b99ejh0/rr02AACsjADdJAJ0ALAOAnQAgCEuLk6ZoOzTp4/dMjNmzvRK8AjoNH/BAildurTyPNuvv/nGo22kpKbKk08+qRwP3bp1k6u5udrbBwAovJyrV6Vdu3bKeX7I0KHa6wokAwYMUPq/evXqsighQXtdAABYHQG6SQToAGAdBOgAAMOy5cslODjYNkl511132d2KeltSkjKRed9992mvGzCjT58+ylhu3bq1R7dez39VYqVKleTnX37R3i4AgHd8/8MPynm+Ro0asi0pSXtdgeKbb79VfuwWFBQkw0eM0F4XAACBgADdJAJ0ALAOAnQAQF6PPPKIMlH57fTpyutXc3OlXr16ttdLlCghu/fs0V434Kl1f/4ptWvXVsb7yPh4t9Y9eOiQ3SMP3njjDe1tAgB4T48ePZTzfN++fbXXFCgSt22TJk2aKP3fpUsXOX/hgvbaAAAIBAToJhGgA4B1EKADAPIaMXKkMlnZo0cPu2WioqJcPisd8AdDhg5VxnK9evVk46ZNLtcb9MEHynp33323bE1M1N4eAIB3rF23TipVqmQ7z5cqVUp+XbpUe12BIiYmRvmcrVu3rixfsUJ7XQAABAoCdJMI0AHAOgjQAQB5rd+wQcqUKWObsKxZs6YcOnxYWWbwkCHKpGbc++9rrxsw48jRoxIREaGM59dee63AddauWyd33HGHsk78qFHa2wIA8J7Y2FjlPN+5c2ftNQWKzydMUPo+KChIPhs7VntdAAAEEgJ0kwjQAcA6CNABAPl16NBBmbT8csoU5fUF33+vvN6pUyftNQNmfTllijKey5cvLz8tXOh0+fzPTm/VqpWcPHVKezsAAN5x6PBhufvuuwt8pA2Kxuo1a+See+5R+v7FF1+UrOxs7bUBABBICNBNIkAHAOsgQAcA5PfpZ58pE5fdunVTXt+3f7+ULFnS9vqdd94pGZmZ2usGzMjKzpauXbvaXWmYlp5ut+z3P/yg3KEhKChIvvr6a+1tAAB4T/7vQREREXLx0iXtdVnd5StX5JlnnlH6vlGjRrJp82bttQEAEGgI0E0iQAcA6yBABwDkd/bcOQkODrZNXpYsWVLOX7igLBMWFqZMcDK5CX+2+OefpWLFisqYnjR5srJMalqadOrUSVnmmWeekau5udrrBwB4R1p6urRu3Vo513/08cfa6woE8aNGKf1+3XXXyZSpU7XXBQBAICJAN4kAHQCsgwAdAODI008/rUxifvrZZ8rr0dHRXIULS3njjTeUMd20aVM5cPCg7fWJkyYpr1eqVEl+WbJEe90AAO+ZPWeOcq6/6667ZO++fdrrsrqff/lFatWqpfR9v379tNcFAECgIkA3iQAdAKyDAB0A4MiUqVOVScz27dsrr3/40UfK6wMGDNBeM1AYWxMT7Z67OmjQIMmVf56H27RpU+W1N954Q3vNAADv6t69u3Ku/89//qO9Jqs7eeqUdOjQQen3hx9+WHbv2aO9NgAAAhUBukkE6ABgHQToAABH/jp2TO666y7lNprLV6ywvf7zL78oE51t2rTRXjNQWJ+NHauM65IlS8pfx47J4CFDlL+XK1fO7rEGAAD/tmLlSilXrpztXB8SEiIrV63SXpfVxcXFKZ+xN910k8yeM0d7XQAABDICdJMI0AHAOgjQAQDO9O3bV5nQfPfdd22vHTt+XMqXL297rVq1agSK8HtZ2dlSv359ux+HlC5dWvnbZ2PHaq8VAOBdAwYMUM71zz77rPaarG7uvHlSqVIlp983AQCAHgToJhGgA4B1EKADAJz58aeflAnN8PBwuXjpku315s2bK6+vWLlSe81AYf26dKkyrvO76667JCs7W3udAADvOX/hgnL1eVBQkPyxbJn2uqxs77590qpVK7tHBh07flx7bQAABDoCdJMI0AHAOgjQAQDOpGdkSLNmzZSJzbnz5tlef/HFF5XXPp8wQXvNgDfkfxZrXot//ll7fQAA7xo9Zoxyrm/QoIH2mqyuf//+Sp/fdtttkrB4sfa6AAAAAbppBOgAYB0E6ACAgnwweLAyufnSSy/ZXps4aZLy2gsvvKC9XsAb9u3fLyVLlrQLz9u0aaO9NgCAd50+c0YeeOAB5Xw//vPPtddlZdO++kpKlSql9PnwESO01wUAAP5BgG4SAToAWAcBOgCgIGvXrZMbb7zRNrlZq1Yt2X/ggOSKyIaNG+2u1sq5elV7zYA3vP3228r4Dg4Oll27d2uvCwDgXfl/ENioUSM5cfKk9rqsavOWLRIeHq70edeuXZmLAADAhxCgm0SADgDWQYAOAHDlySefdHir9pyrV6VBgwbKaxs2btReL+ANl69ckcqVK9vG9iuvvKK9JgCAd2VkZkrbtm2V7zLDhg/XXpdVZefkSM+ePZX+rlu3rixfsUJ7bQAA4H8I0E0iQAcA6yBABwC48vmECcpE55NPPml77YUXXlBemzhpkvZ6AW+ZOm2aBAUFSbly5eT8hQva6wEAeNd3s2cr32PuuOMO2bFzp/a6rOqzsWPtHo/y2dix2usCAAAqAnSTCNABwDoI0AEAruw/cEBq1aplm+i88cYbZe26dZIrImPHjXP6jHTACsLCwpjcBwCLevrpp5XvMQMGDNBek1UtX7FC6tWrp/R3z549JSs7W3ttAABARYBuEgE6AFgHAToAwB29evVSJjw/GDxYckVkzdq1ds8N9eb7Xs3NBbTalpQkmVlZ2utAYNP9GQBY0S9Llsj1119v+w5TsWJFWb1mjfa6rOj8hQvStWtXu++MmzZv1l4bAACwR4BuEgE6AFgHAToAwB1z5s5VJj2bNWsmqWlpkp6RoVxNFBwcLInbtnm8/bxBUc7VqzbZOTkAEPCMcyLBOuA9ffr0sbsaWndNVjV8xAilr0uWLClTp03TXhcAAHCMAN0kAnQAsA4CdACAOy5euiSNGjVSJj9/+PFHyRWR7t27K3/3dEI0b3CenZMjWdnZkpWdLZlZWZKRmSnpGRmSnpEhaenpABAQjPNeekaGZGRmSmZWlmRlZzsM03V/PgD+aP2GDXLLLbcoPwBcuGiR9rqsaMvWrVKyZEnlu2Lv3r211wUAAJwjQDeJAB0ArIMAHQDgrnfeeUeZ/HzllVckV0RGjxmj/L1v374ebTd/eJ6RmSnNmzeXZs2bS7NmzaRZs2bS1NC0KQBYW55znnEObNa8uTT/r7+OHbMF6YTogDmxsbHKd5ennnpKe01WdOjwYXn00UeVvm7RooXs3rNHe20AAMA5AnSTCNABwDoI0AEA7lq2fLn861//sk2A3nnnnXLk6FFZvmKFMjH64IMPur3NvOF5ZlaWpKWny5WUFGV7AID/2bN3r2RmZSkhuu7PB8Cf7N23T+rWrascV99On669Lit65ZVXlH4ODg6WtevWaa8LAAAUjADdJAJ0ALAOAnQAgCfatWunTIR+8eWXcvnKFaldu7btb6VKlZJdu3e73JZx5aRx5bkRnp+/cEF7QAUAvmrHzp2SnpEhWdnZXIUOmBA/apRyTLVs2VIuX7mivS6rmTptmlx//fVKX8fFxWmvCwAAuEaAbhIBOgBYBwE6AMATYz75RJkIjYqKklwR6dKli/L36TNmuNyWEfoYt203wvNTp09rD6gAwFdtS0qSlNRUycjMlOycHAJ0wANnzp6VBx98UDmmPhs7VntdVrN+wwZp2LCh0s9PPfWUnDp9WnttAADANQJ0kwjQAcA6CNABAJ7YsXOnVK1a1TYZWr58edm4aZPd1VxvvPGGy20Zt283bt1+4eJFOX3mjBw5elTZVtWqVWX//v0AEJDCw8OVc+LmLVvk0uXLkpaeLplZWdzGHfDApMmTlePp/vvvl6N//aW9Liu5kpIizz33nNLPderUkd//+EN7bQAAwD0E6CYRoAOAdRCgAwA8FR0drUyKDh8xQpb+9pvyt4cfftjldowAPSMzU1JSUyX577/l+IkTsnffPmVb5cqVk6ysLAAISBEREco5cf2GDXL+wgVJTUuTjMxMAnTATZlZWXaPovlg8GDtdVlN/h9VcpU/AAD+hwDdJAJ0ALAOAnQAgKemz5ihTIq2aNFCzpw9KzVr1rT9rWzZsnLg4MECt2M8/zw9I0MuX7kiZ86elcNHjkjS9u12AXpmZiYABKTmzZsr58S169bJueRkuZKSIukZGZKdkyM5V69q/2wAfN2cuXOVY6lWrVqyLSlJe11WsnDRIqlRo4bSzzExMfzIBwAAP0OAbhIBOgBYBwE6AMBTZ86elQYNGiiTowmLF0unTp2Uv82ZO7fA7eRcvSrZOTmSlp4uly5fllOnT8uBgwdly9atBOgA8F/5A/RVq1fLmbNn5fKVKwTogAe6deumHEv9+/fXXpOVHDp8WB599FGlj5s3by5J27drrw0AAHiGAN0kAnQAsA4CdACAGf369VMmSF955RUZOmyY8reBAwcWuI28AfrFS5fkxMmTsnffPtmwcSMBOgD8V/4AfcXKlXLq9Gnbc9CzsrMJ0AEXfl26VG644QbbcVS+fHlZvmKF9rqsZMCAAcq5qkKFCvLd7Nna6wIAAJ4jQDeJAB0ArIMAHQBghqOrxH/48Uflb5GRkQVuwwjQU9PS5MLFi3L8xAnZs3ev/Ll+PQE6APxX/gB9+YoVBOiAh15++WXlOHr++ee112QlU6dNU36gEBQUJHFxcdrrAgAA5hCgm0SADgDWQYAOADAr/206R4wcKbfeeqvt3xUrVpSjf/3ldP38Afqx48dl9549su7PPwnQAeC/7AL05cvl5KlTcvHSJQJ0wA0bNm6UatWq2Y6ha665Rn748UftdVnF+g0bpGHDhsp56qmnnpJTp09rrw0AAJhDgG4SAToAWAcBOgDArE8/+0yZLG3fvr088cQTyt++/+EHp+s7C9DXrltnF6BnZGQAQEAiQAcK591331WOoY4dO2qvySqupKRIdHS00r916tSR3//4Q3ttAADAPAJ0kwjQAcA6CNABAGbt3bdPQkNDbROmJUqUkGeffVa9fef77ztdnwAdAFzLH6AvI0AH3LZv/36pX7++cgxN++or7XVZRfyoUUrfBgUFyWdjx2qvCwAAFA4BukkE6ABgHQToAIDCyP9M0Q4dOthdle5sXQJ0AHCNAB0w78OPPlKOn4ceekjOX7igvS4rWJSQIDVq1FD6NyYmRq7m5mqvDQAAFA4BukkE6ABgHQToAIDC+GnhQmXitHbt2lKxYkXbv6tWrer0GZgE6ADgGgE6YM655GRp2rSpcvyMHjNGe11WcOjwYXn00UeVvm3evLkkbd+uvTYAAFB4BOgmEaADgHUQoAMACiM7J0dat26tTKDmv1VqwuLFDtd1N0AvW7aspKenA0BAIkAHzPniyy+VY+fee++VQ4cPa6/LCgYMGKD0bYUKFeS72bO11wUAALyDAN0kAnQAsA4CdABAYX308cfKJOqdd96p/HvI0KEO1yNABwDXCNABz2Xn5Mhjjz2mHDtx77+vvS4rmDptmtxwww1q38bFaa8LAAB4DwG6SQToAGAdBOgAgMLasXOnVK9e3TaJ+q9//UuZVG3Tpo3D9QjQAcA1AnTAc3PnzVOOm9tuu002b9mivS5/t37DBmnYsKHSt0899ZTTx/UAAAD/RIBuEgE6AFgHAToAwBt69eqlTKb+3//9n+3/lyxZUtLS0+3WIUAHANcI0AHPdejQQTluevfurb0mf3clJUWio6OVfq1Tp478/scf2msDAADeRYBuEgE6AFgHAToAwBvmL1igTKjeeOONyr/nL1hgt44nAXpaWhoABCQCdMAzvyxZIqVLl7YdM2XKlCHk9YL4UaOUc1FQUJCMHTdOe10AAMD7CNBNIkAHAOsgQAcAeENaero89NBDdhOrhrfeestuHQJ0AHCNAB3wTP6rpDt06KC9Jn+3KCFBatSoofRrTEyMXM3N1V4bAADwPgJ0kwjQAcA6CNABAN4yYuRIpwF6RESE3fIE6ADgGgE64L4VK1dKxYoVbcdLcHCw/PDjj9rr8meHDh+WRx991O57XdL27dprAwAARYMA3SQCdACwDgJ0AIC3bE1MlCpVqjh9DvrWxERleQJ0AHCNAB1wX79+/ZTjpXPnztpr8ncDBgxQ+rRChQry3ezZ2usCAABFhwDdJAJ0ALAOAnQAgDc9//zzTq9CnzhpkrKsJwF6amoqAASkZs2aEaADbli/YYNUr15dOV5mffed9rr82dRp0+SGG25Q+jQuLk57XQAAoGgRoJtEgA4A1kGADgDwpu9mz3YaoD///PPKsgToAOAaATrgnrfffls5Vtq3by+ZWVna6/JX6zdskIYNGyp9+tRTT8npM2e01wYAAIoWAbpJBOgAYB0E6AAAb7p0+bI8+OCDDgP0unXryqXLl23LEqADgGsE6IBrSdu3S+3atZVjZeq0adrr8ldXUlIkOjpa6c86derI73/8ob02AABQ9AjQTSJABwDrIEAHAHjb4CFDnF6FvuTXX23LEaADgGsE6IBrgz74QDlOWrVqJRcvXdJel7+KHzXK7jvc2HHjtNcFAACKBwG6SQToAGAdBOgAAG/bsHGjVKhQwWGAPnjIENtyBOgA4BoBOlCw/QcOyL333qscJ+M//1x7Xf5qy9atUrJkSaU/u3Tpor0uAABQfAjQTSJABwDrIEAHABSFZ555xmGA/thjj9mW8SRAT0lJAYCARIAOFCz/1dIPPvggz+k2af+BA9KmTRulP5s3by5J27drrw0AABQfAnSTCNABwDoI0AEAReHb6dMdBugVK1aU/QcOSK4QoAOAOwjQAeeOnzghjRs3Vo6Rj0eP1l6Xv+rdu7fSl8HBwbJy1SrtdQEAgOJFgG4SAToAWAcBOgCgKGRlZ0u1atUchujTZ8yQXCFABwB3EKADzn02dqxyfNx///1y+MgR7XX5o88nTJDg4GClPwcNGqS9LgAAUPwI0E0iQAcA6yBABwAUlbi4OIelVlMSAAAgAElEQVQB+quvviq5QoAOAO4gQAccS/77b3n44YeV42PosGHa6/JHv//xh9SrV8/uuefnkpO11wYAAIofAbpJBOgAYB0E6ACAonLo8GG7K5mCgoIkPDxcrubmehSgX7lyBQACEgE64NjkL75Qjo26devKrt27tdflb46fOCFPPvmk0pf//ve/ZdXq1dprAwAAehCgm0SADgDWQYAOAChK3bt3d3gV+tp16wjQAcANBOiAvdS0NGnbtq1ybLz77rva6/JHsbGxSj+WKlVKvvjyS+11AQAAfQjQTSJABwDrIEAHABSlWd995zBAH/PJJwToAOAGAnTA3rfTpyvHRc2aNWXzli3a6/I3X339tZQpU0bpywEDBmivCwAA6EWAbhIBOgBYBwE6AKAoXb5yRZo3b24XoHfp0sWjAP3y5csAEJAI0AF7+W85/sYbb2ivyd+s+/NPadiwodKP7du3lyNHj2qvDQAA6EWAbhIBOgBYBwE6AKCoxY8aZReg16xZU06eOkWADgAuEKADqnnz5yvHRJUqVWTN2rXa6/In5y9ckGeeeUbpx9q1a8svS5Zorw0AAOhHgG4SAToAWAcBOgCgqO3YuVNq1KhhF6L/8OOPBOgA4AIBOqDq1q2bcky8/PLL2mvyN0OGDrX7XvbpZ59prwsAAPgGAnSTCNABwDoI0AEAxeHll1+2m6gdOHAgAToAuECADvxPwuLFUqpUKdvxUK5cOfnt99+11+VP5sydK5UrV1bOK3369OE8AgAAbAjQTSJABwDrIEAHABSHhMWL5ZprrlEmaxs2auR2gH7p0iUACEhNmzYlQAf+68UXX1SOhxdeeEF7Tf5kW1KSREREKH3YokUL2blrl/baAACA7yBAN4kAHQCsgwAdAFBcIiMjlQnbf/3rX7ItKYkAHQAKQIAO/OP3P/6Q8uXL246F6667ThYuWqS9Ln+RkZkpvXr1Us4nVatWlfkLFmivDQAA+BYCdJMI0AHAOgjQAQDFZcLEiXa3cR8zZgwBOgAUgAAd+Effvn2VY6Fr167aa/InH48ebfc9bPiIEdrrAgAAvocA3SQCdACwDgJ0AEBx+evYMalataoycRsREUGADgAFIEAHRNauW2f3HWLO3Lna6/IXixISpFatWkr/Pffcc3L5yhXttQEAAN9DgG4SAToAWEdxBOiJSdtl+ozZAAALSkza7tFnQnR0tF04fi452WWAfvHiRQAISATogMiAAQOU46Bjx45yNTdXe13+YP+BA9K2bVul/xo3biwbNm7UXhsAAPBNBOgmEaADgHUUR4C+fOUa5T0AANaxfOUajz4TVq9ZI8HBwcok7sj4eAJ0AHCCAB2BbmtiooSGhirHwTfffqu9Ln/Rr18/pe/KlStH/wEAgAIRoJtEgA4A1kGADgAoDE8D9FwRueOOO5SJ3BdffJEAHQCcIEBHoIuLi1OOgTZt2khKaqr2uvzB5xMm2P1w8d1339VeFwAA8G0E6CYRoAOAdRCgAwAKw0yAPmnyZGUit/add8qWrVsJ0AHAAQJ0BLI9e/dK/fr1lWNg0uTJ2uvyB38sWyb16tVT+u6pp56SU6dPa68NAAD4NgJ0kwjQAcA6dAToS39bJhcuXgQA+KG1f24odIB+6fJlad68uXob95EjCdABwAECdASyocOGKeM/IiJCziUna6/L1504eVI6deqk9N3dd98ty5Yv114bAADwfQToJhGgA4B1FEeA/ueGTYUOWwAAviExabvdj6LMbGdkfLwyqduiRQs5fOSI0wD9woULABCQCNARqNLS06Vy5crK+J/8xRfa6/IHsbGxSr+VKFFCJk6apL0uAADgHwjQTSJABwDrIEAHAHjCWwH69h075LbbblMmd7/88ksCdADIhwAdgWrEyJHK2H/ggQfk2PHj2uvydV99/bWUKVNG6bvXX39de10AAMB/EKCbRIAOANZBgA4A8IS3AvRcEYmJiVEmd7t27UqADgD5EKAjEB08dEjCwsKUsf/x6NHa6/J1f65fLw0bNlT6rW3btnLg4EHttQEAAP9BgG4SAToAWAcBOgDAE94M0BcuWiTXXHONbYK3UqVKMm/+fAJ0AMiDAB2BKH7UKGXch4eHy9G//tJely+7cPGidO/eXem3WrVqyaKEBO21AQAA/0KAbhIBOgBYBwE6AMAT3gzQc65elXbt2ikTvX379nUYoJ8/fx4AAhIBOgLN4SNHpFGjRsq4H/Xhh9rr8nVDhg5V+oyr9gEAgFkE6CYRoAOAdRCgAwA84e0A/auvv1YmeqtWrUqADgB5EKAj0Hz40UfKmG/YsKEcOnxYe12+bM7cuVK5cmWl33r16iUZmZnaawMAAP6HAN0kAnQAsA4CdACAJ7wdoF9JSZGbbrpJypYtKy/17i2//f47AToA5EGAjkDy17Fj0rhxY2XMj4yP116XL9uWlCQRERFKn0VERMi2pCTttQEAAP9EgG4SAToAWAcBOgDAE94O0LNzcmTZ8uVy6vRpOXb8uOzes4cAHQDyIEBHIPl49GhlvN9///1y4OBB7XX5sg4dOih9FhwcLGvXrdNeFwAA8F8E6CYRoAOAdRCgAwA8URQBempamly4eLHAAP3vv/8GgID04IMPEqAjIBw/cUKaNGmijPfhI0Zor8uXjfrwQ7vnng8eMkR7XQAAwL8RoJtEgA4A1kGADgDwBAE6ABQvAnQEik8+/VQZ6w0aNJB9+/drr8tXbdi4UYKDg5U+a9WqlWRlZ2uvDQAA+DcCdJMI0AHAOgjQAQCeIEAHgOJFgI5AcPLUKbvHFQwdNkx7Xb4qaft2efjhh5X+Cg8Plz/Xr9deGwAA8H8E6CYRoAOAdRCgAwA8QYAOAMWLAB2B4LOxY5Vxfs8998ievXu11+WL0tLTpVevXkp/VahQQabPmKG9NgAAYA0E6CYRoAOAdRCgAwA8oStAT05OBoCARIAOqzt95oxEREQo4/yDwYO11+Wr4keNsnvu+aAPPtBeFwAAsA4CdJMI0AHAOgjQAQCeIEAHgOJFgA6rGzd+vDLG69evLzt37dJely+av2CBVKtWTemvZ599Vs5fuKC9NgAAYB0E6CYRoAOAdRCgAwA8QYAOAMWLAB1Wdi452e5Z3oMGDdJely/alpQkDz30kNJXTZo0kQ0bN2qvDQAAWAsBukkE6ABgHQToAABPEKADQPEiQIeVfT5hgjK+69atK9t37NBel69JTUuTnj17Kn1VqVIlmfXdd9prAwAA1kOAbhIBOgBYBwE6AMATBOgAULwI0GFVf58/Ly1btlTGd1xcnPa6fNHI+Hi7554PGTpUe10AAMCaCNBNIkAHAOsgQAcAeEJXgH7u3DkACEgE6LCqSZMnK2P7zjvvlG1JSdrr8jXz5s+XqlWrKn0VHR0tly5f1l4bAACwJgJ0kwjQAcA6CNABAJ4gQAeA4kWADiu6cPGitG7dWhnb7777rva6fE3itm0SERGh9FOzZs1k85Yt2msDAADWRYBuEgE6AFgHAToAwBME6ABQvAjQYUVffPmlMq7vuOMO2ZqYqL0uX5KSmiovvvii0k9VqlSR2XPmaK8NAABYGwG6SQToAGAdBOgAAE8QoANA8SJAh9VcunxZ2rRpo4zrgQMHaq/L14wYOdLuuefDR4zQXhcAALA+AnSTCNABwDoI0AEAntAVoJ89exYAAhIBOqxmytSpypgODQ2VTZs3a6/Ll8ydN09uueUWpZ969OghV1JStNcGAACsjwDdJAJ0ALAOAnQAgCcI0AGgeBGgw0pSUlPl0UcfVcb0W2+9pb0uX7I1MVGaN2+u9FFERIQkbtumvTYAABAYCNBNIkAHAOsgQAcAeIIAHQCKFwE6rGTaV18p47lmzZqyYeNG7XX5iispKdKjRw+lj6pVqybz5s/XXhsAAAgcBOgmEaADgHUQoAMAPEGADgDFiwAdVpGWni6PPfaYMp4HDBigvS5fMnzECLvnno+Mj9deFwAACCwE6CYRoAOAdRCgAwA8oStAP3PmDAAEpCZNmhCgwxK+/uYbZSxXr15d/ly/XntdvmLO3LlSpUoVpY969eolaenp2msDAACBhQDdJAJ0ALAOAvSiFRsbK5GRkQWKjY2VmbNmaa91UUKCREVF2WrSXQ+KRt4xuXLVKo/W3ZqYqIxb3W3Jz6hNdx1WR4AOAMWLAB1WkJGZKY8//rgylvv376+9Ll+xZetWadasmdI/LVq0kKTt27XXBgAAAg8BukkE6ABgHQToRSsyMtLuFnzOhIaGytbERC11rly1SqmFENK68o7JmJgYj9aNjY0tsjFihPOF+TGJUZvuPrY6AnQAKF4E6LCCBd9/r4zjkiVLyslTp7TX5QsuX7kiL7zwgt3V+d//8IP22gAAQGAiQDeJAB0ArIMAvWgZYeWEiRNl5apVdhYlJEhsbKyEhoZKUFCQhISEyLnk5GKvc2R8vC1QNWrT3XcoGsaYDAsLk6CgII/GW2hoqG09bwfoxo84CvOMR8Zu8dAVoJ8+fRoAAhIBOvxdalqatG/fXhnH/fr1016Xrxg2fLjdj6s//Ogj7XUBAIDARYBuEgE6AFgHAXrRMsJKV6HeueRkWzA5YeLEYq8zKiqKK3cDhDEmZ86aZftfd9ZblJCgrOeLATqKBwE6ABQvAnT4O64+d272nDlSuXJlpX969+4tmVlZ2msDAACBiwDdJAJ0ALAOAvSi5W6Aniv/3MJa1+3TjTp19xeKb1+vXLVKwsLCJCwszK31YmJiJCwszBZ0E6AHLgJ0ACheBOjwZxcvXZI2bdooY/jNN9/UXpcv2LxlizRt2lTpm9atW8vOXbu01wYAAAIbAbpJBOgAYB0E6EXLkwA9V6TAYPJccrLMnDVLoqKiJDIyUiIjI2VkfLwcOHjQ6fZiY2Nt2ztw8KDt38ZVx8a/Q0JCbO8dGRkpsbGxbr1/bGxsgW2bOWuWREZGytbERDmXnCwTJk50uP28f1uUkCAxMTHKe+Rv48xZs5RlJkyc6NatyD2tP29frVy1ytZfkZGREhMTI4sSEtzar47a5O6Y2JqYaPe+hXlOeN4xOWHiRAkKCipwDBn7Pu+jCFwF6J6MVePZ58YdGEJDQ23rOBsjK1etsvXn1sREh+PdW8eQsd6EiRM9Xs+qCNABoHgRoMOfTZo8WRm/tWrVkvUbNmivS7dLly/L888/r/RNzZo15cefftJeGwAAAAG6SQToAGAdBOhFy5MA3QgpHQWAWxMTbSG3I84CVeP9jdtvG4yrfI3X88tfw6KEhALfPzIy0mGAbTxbfeasWcr6+bdv/C0mJsbpeyxKSFBudZ9fWFiY0xB9a2Ki7TnzjsTExDhcz+irguqKiooqcJ86q7eg9zUU9L4FtdfdMWmMOUc/mMjLuG37ueRklwG6p2PV2J4jjsZIbGysskzeY6ugOymYPYbMrmdlBOgAULwI0OGvzp47Jy1btlTG78CBA7XX5QuGDhtm971y9Jgx2usCAADIFQJ00wjQAcA6CNCLlicBunE1cP4wM2+AZ1wRvXLVKtsV0cZrjq6GNt4/NDRUQkJCbFc+G1fObk1MtN3K26hz5apVylW9eQPO/O8/Mj7eFkw7uhW4EaAbyxhXbefdfq6IMnEUGhpqu9LZuNLY+Lvx/yMjI2VRQoKsXLVKZs6aZavf0e2/zyUn2/rIeH9H/ecoCC2orgkTJ9rWdfa+ea+qzrtu3vd1Fl4bbc2734z2GvvV3duvFzQmo6KiJDQ01OU6xg8FCgrQzYxVI5Q3xn9MTIxtnfz7whhHefsz748InAXozuoy7gyQ90ca+dc13rOg9rh7NwGr0BGglylTRk6dOgUAAYkAHf5q3Pjxyti966677P47IBB9N3u23HzzzUrfvPzyy5Kdk6O9NgAAgFwhQDeNAB0ArIMAvWi5E6CfS062Bc0hISF2t4U2AjxnV7oeOHjQFpA7e/+QkJACJ6sKunLX1fvnDYrzB8lGu1xdqZs3oHd0VXVUVFSB2zFCckeBshGQOtsHRiDs6EpyV1d7G8+td9T3xvs6u8r8wMGDtgDW0S3qXV1lbvTthIkTCzUmjbsTOOufAwcPKv1eUIBemLHq6hno7lx572wcu6rL6IP8PyQw9q+zHyoYrxd0FwIrIkAHgOJFgA5/dOLkSWnevLkyduPef197Xbpt2rxZHnzwQaVfIiMjZc/evdprAwAAMBCgm0SADgDWQYBetPJeKWw8OzmvvLcVDwkJsQv4jGDP1a2+jeXyX0FrvL+zUDL/cs626yogNELW/AGkEfIW9FzqXPlfOOrsmdJ5A2VP2+AsWM///o5qNOoq6FbpRrif92/GrdFDQ0MLXNfo3/z7x/hBgqtnbIeFhXl8FbqjH3WEhIQ4HWPGlfbGv50F6IUdq+4G6K6eWZ9/X7g7ho1bw+fdvjGuCzp+jB9KeLIP/B0BOgAULwJ0+KPRY8Yo4/buu++Wnbt2aa9Lp6zsbGnTpo3SL6VLl5ak7du11wYAAJAXAbpJBOgAYB0E6EXL2TPG8zJuTe4oLDVCPVdBaq78EzDmvx248f6u1ncWPhsBuKNbWzvbRt7AOO8z0F3VXlAQ7CpcddUGV7fYLihAdxX+G23M+zcjtHX1bHFj/bz9Y4TvroLovO/tybPQHQXoxu3IHW3HGJ/590X+finsWHUnQHfnVvP594VRl6sxfODgQYdjxfihi7N2HTh40O5W8lZHgA4AxYsAHf7myNGj8sADDyjjdsjQodrr0i3u/fft/lvwk08/1V4XAABAfgToJhGgA4B1EKAXLSPQy/v867xchW7G+o6uXs/PUahZ0K3Z3VnOuLranXDQCHPzBpCO/uaIq6DaCFcLCkHdaavxvO38CgrQXV297yhAd7fdBbU1NDTU5T437mDgyfs4CtCNW5Hn/6GD8fe8t/931l+FHavuBOiufszgaAy4ewwUNGZGxsdLSEiIREVFycxZswL+2Z26AvSTJ08CQEAiQIe/iR81Shmz999/v+zbv197XTot/vlnCQ4OVvolOjpae10AAACOEKCbRIAOANZBgF603HkGujvru8vbAbon4WNxBOie3r47V/4JQI0fMDgLPn0xQPdEYQP0XBFbYJ/3bzExMXZXfbsK0M2OVV8N0PPXOGHiRImNjZXIyEiJiooyfWz7MwJ0ACheBOjwJ/sPHJD7779fGbPxo0Zpr0un5StWyL///W+lT9q3by/7DxzQXhsAAIAjBOgmEaADgHUQoBctbwXojq6adiR/QFzYAN14vrM7V9w6WlZ3gH4uOVlCQ0MLdQv3wgTorm5dnyv/PN8973sYbY2JiXF7vxf2Fu658s+zzoOC1Fuwh4SE2LXfVYBudqwWdYDuzq3l899O35UDBw9KWFiYW7fbtxICdAAoXgTo8CdDhw1TxusDDzwgR44e1V6XLkeOHpWOHTsqfVK/fn1Z+ttv2msDAABwhgDdJAJ0ALAOAvSiVdgA3QhiXQXYzp65XdgA3QhVJ0yc6HIboaGhEhIS4rB+XQG68fzrgt77wMGDXg/Q84bgBa1rPO88KirK7n3z/82RsLAwCQoq/DPQ8/aD0V5jTOUPnp0F6IUdq0UVoLv7Ywajrrxj3Rj/BT06wKjbk+Dd3xGgA0DxIkCHv9i5a5fcc889yngdPWaM9rp06t+/v9IfN9xwg0z+4gvtdQEAABSEAN0kAnQAsA4C9KJV2ADdeAa1qzDV2VW2hQ3QjVA1JCSkwJDWCBrzB8a6A3R3rj42nvPuzQA9V/65ettVoOws3DVqKmhdd0N6T8ZkVFSU7ZbtUVFRDvvEWYBe2LFaVAG6UVdoaGiBY9hRXca6Bb2vEby7GidWoitAP3HiBAAEpAceeIAAHX5h0KBBylht3ry5nDh5Untdunw2dqxce+21Sp/k/xEpAACALyJAN4kAHQCsgwC9aBU2QM+7jaioKLvQ8cDBg7aw1VGAV9gAPVf+dxV3WFiYXTvOJSfbQuCQkBC7+nQH6MZt5cPCwuzC062Jiba+K4oAPW+/OLo62Xi9oJDa2bozZ82SkJAQlz9s8HRMzpw1y3bFtbOrqp0F6IUdq0UVoOf9u7MxXFBdeV9zNIZCQ0PdvkuDVRCgA0DxIkCHP0jctk3q1KmjjNVx48drr0uXnxYutH1PNHTt2lVOnzmjvTYAAABXCNBNIkAHAOsgQC9a3gjQzyUn227VbYSAkZGRyt+cXYXsjQA97+vGlbyRkZHK35yFrboDdOMK4rwheWRkpDKZFRYWZuOoLrMBeq78L8A3wnDj/Y2r0x0F+wYjzHa2bkhIiFvPpvdkTJ5LTpaQkBBb/ziqraAAvTBjNe++MtbxZIwUNI7z1+VoDDurK/+6xnr52+npDxn8GQE6ABQvAnT4A+NHt4ZWrVoF1PejvLbv2CGtWrVS+qNx48ay7s8/tdcGAADgDgJ0kwjQAcA6CNCLljcC9Fz5J8SLiYmxhad5g9WCAl5vBei58s9t2vNfRWFcbewsyNUdoOfKP8Fs3rAzb4hq9F3eq8Hz9mdhA/SC+i0mJsblpOKihASHtUdGRpoKz90Zk0bo7yxQLihAL8xYzVubsbwnY8TVOD6XnCyxsbGm6jLalH8/GOsG2uQwAToAFC8CdPi6jZs2ye23366M00B9zndKaqr07NlT6Yubb77Z4Y+NAQAAfBUBukkE6ABgHQToRWtrYqKsXLXKqwGbsU13QnljWW8tlyv/3IrbeH9X7TKWdbXcylWrCgyEzyUnu9yOqzbkrdvRM9EdveZsWUfb9Wa/OWu/O/UUdkwadTp7H6MWdwJ8T8aqq/rceU9Px7unP2zx5n7wZ7oC9OPHjwNAQCJAh68bMGCAMkbbtm0rFy9d0l6XDkOHDbP70eWw4cO11wUAAOAJAnSTCNABwDoI0AEAniBAB4DiRYAOX7Z23TqpXr26MkanffWV9rp0mDFzplSqVEnpi549e0pKaqr22gAAADxBgG4SAToAWAcBOgDAEwToAFC8CNDhy/r166eMzyeeeELS0tO111Xc1q5bJ+Hh4XbPgd++Y4f22gAAADxFgG4SAToAWAcBOgDAEwToAFC8CNDhq5avWCFVqlRRxueMmTO111XcTp46JVFRUUo/3H777fLTwoXaawMAADCDAN0kAnQAsA4CdACAJ3QF6MeOHQOAgESADl/18ssvK2PzqaeeCsix+Pbbbyv9cO2118pnY8dqrwsAAMAsAnSTCNABwDoI0AEAniBAB4DiRYAOX7T0t9+kQoUKSmg8Z+5c7XUVtwkTJ0qpUqWUY7R///7a6wIAACgMAnSTCNABwDoI0AEAniBAB4DiRYAOX9SzZ09lXD799NPaaypuvyxZInXq1FH6oWPHjnLk6FHttQEAABQGAbpJBOgAYB0E6AAATxCgA0DxIkCHr1n8889StmxZ25gsVaqU/PDjj9rrKk579+2TRx99VDk2GzRoIMuWL9deGwAAQGERoJtEgA4A1kGADgDwBAE6ABQvAnT4mujoaGVMRkdHa6+pOGVlZ9s9/71s2bIyddo07bUBAAB4AwG6SQToAGAdBOgAAE/oCtD/+usvAAhIBOjwJT/+9JPyzO8yZcpIwuLF2usqTqM+/FA5JoOCgiQuLk57XQAAAN5CgG4SAToAWAcBOgDAEwToAFC8CNDhS9q0aaOMxy5dumivqTjNnTdPqlWrpvRB9+7dJfnvv7XXBgAA4C0E6CYRoAOAdRCgAwA8QYAOAMWLAB2+4rvZs+Xaa6+1jcUKFSrI0t9+015Xcdm4aZM0a9ZMOR6bNm0qGzdt0l4bAACANxGgm0SADgDWQYAOAPAEAToAFC8CdPiKxo0bB+yzz5P//lu6d++utL9q1aoyZ+5c7bUBAAB4GwG6SQToAGAdBOgAAE/oCtCPHj0KAAEpf2hJgA4dvpwyRRmH1atXl1WrV2uvq7jExcXZPfc8ftQo7XUBAAAUBQJ0kwjQAcA6CNABAJ4gQAeA4kWADt3OnD0rrVq1UsbhW2+9pb2u4jJl6lQpW7as0v4+ffpIRmam9toAAACKAgG6SQToAGAdBOgAAE8QoANA8SJAh26ffPqpMgbr1KkjWxMTtddVHP5Ytkzuvfdepf1t27aV3Xv2aK8NAACgqBCgm0SADgDWQYAOAPj/7N1nfFRl3vDxWeVGgbghCtI0CwRXlISlBBvFVRCQssoqBAFFVwWCDVdIABFBUCnSkSKKCigdERKQ3pFOBKQHlBYgkRYg1PzvF37O7FzTZzIzV3Lm9+L7eZ6FzDn/6zon7r3+5sz4goAOAKFFQIdO6YcOOdyDfT/6SPtcoXD4t9/k2WefVdZeuXJlWfjTT9pnAwAACCYCup8I6ABgHgR0AIAvdAX03377DQDCEgEdOvX/+GPl/qtVq5bsP3BA+1yh8Nprrzl87/n3U6dqnwsAACDYCOh+IqADgHkQ0AEAviCgA0BoEdChyy87dkhsbKxy/w0ZOlT7XKEwZOhQh3ielJSkfS4AAIBQIKD7iYAOAOZBQAcA+IKADgChRUCHLj169FDuvSeeeEJOZGRonyvYZs6aJdHR0craW7ZsKceOH9c+GwAAQCgQ0P1EQAcA8yCgAwB8QUD3z6hRo6RevXoetWvXTj755BNZvXq19plDZeHChV7tTbNmzaR79+6ycOFC7TNDZVwj3XOYFQEdOqxbv17Kly+v3Hvjv/hC+1zBdiIjQ+655x5l3aVLl5YjR49qnw0AACBUCOh+IqADgHkQ0AEAvtAV0A8fPlygde/e3eGjYD1p1qyZbNu2TfvsrsycOVNmzpwZkOP4ujdxcXGyYMEC7XuAPxnXRfccZkVAhw5vvfWWct81b95cLmRna58rmE5kZMgLL7ygrLtMmTJ87zkAAAg7BHQ/EdABwDwI6AAAXxDQ/WME9Hbt2lnDszPdu3eXuLg4JRTrnt2VQEVTI6DHxcW53ZuPP/5YmjVrZj1vZKQ+ExgAACAASURBVGSkrFq1Svs+IHBvpoBzBHSE2qLFi6VEiRLKfTflu++0zxVsSUlJDm/YGjhokPa5AAAAQo2A7icCOgCYBwEdAOALArp/jIDevXt3r35+5MiR1vWPHDlS+/zOBDqg16tXz6ufX7BggURGRlrfkKB7H4BgI6Aj1F555RXlnmvdurXczM3VPlcwjRo9WgoXLqys+80335Sr165pnw0AACDUCOh+IqADgHmEIqCvXL1OOceU76bLytXrAAAF0MzZcwP2pigCuntvvPGG9aPcdc/vjK6AfvjwYZk4caL1KXTd+wAEGwEdoTR7zhy57bbbrPdbsWLFZO6PP2qfK5jm/vijxMTEKL9nzzzzjBxMT9c+GwAAgA4EdD8R0AHAPHQEdACAeYQqoB86dKhAS05OFovFIsnJyV6/ZsaMGdawrHt+Z4zrk9fj+LvOQJ0fyO8I6AiVa9evS8uWLZX77bXXXtM+VzBt275dnnjiCWXN1atXl+UrVmifDQAAQBcCup8I6ABgHgR0AEBeENC9k5eAHhcX5/Jntm7dKv3795dmzZpJvXr1pF69etK2bVsZMWKEbN261eM53L3e2c+npqZaf864PsZ/9jf05zWg265zxIgRUq9ePev8qampkpycLPXq1ZPOnTsHZQ9t19G5c2frMZo1ayb9+/eXlStXen0MZ7N07txZZsyY4dXrV65caV2vP6+3X0O9evUkOTnZ4xpcXX/jfjH2Pq/rc3UM45oZc9rfBwUdAR2h8u2kScq9VqpUKVm6bJn2uYIlMytLXnrpJWXNJUqUkG8nTdI+GwAAgE4EdD8R0AHAPHR8BzoAwDxC9R3ohw7pj1h54U9A79+/v9uwnJycbP0ucGciIyNl4sSJLo8/YsQIt6+Pjo6W1NRU5TVG7HbFn73xJ6CnpqY6PaftPo8YMUKZzdnx87qHhw79GXRt31DgjDfXvX///m5nqVevntug37lzZ7czuHu9N2tw9QaEQ4dcfxqA7bWdOHFintbnzR5FRkbKiBEj/Pp9y88I6AiFM2fPSuPGjZV7rUuXLtrnCqZevXo5/HOkX//+2ucCAADQjYDuJwI6AJhHKAJ6xslTkrZjJwDAhDJOnvL7vx8I6K5t3bpVoqOjxWKxSP/+/R3+vm3btkp4HDFihMyYMUNmzJgh/fv3V2Kos6dwV65c6fb1cXFx1iBp+/Tx1q1brT9nvN74z748RWzLn4DerFkzsVj+/H54Z/ts7E9kZKR07txZJk6c6PBmgLzuobEfRtA1zmUcw3gK2psAbRu/7WdJTk623gtxcXFOI7PtmwXatm0rEydOtL6+c+fOyuudnd9+v4zXTpw4Udq2bWtdo6s1eArottHb2XzG39tfT1d7FB0dLcnJyS732vj/E9AB743+/HPlPqtYsaL8vGGD9rmCZdz48VKsWDFlzR07dpSLly5pnw0AAEA3ArqfCOgAYB6hCOgAADjjS0BPT08v0GwDuqef/eqrr6wB2wim9n9vG3ZdHcd4gt1iscjKlSuVvzNiZNOmTV2+3oiqbdu2dfr3xrHzujfTp0+3Rk9PP5uSkiJNmza1RtmUlBSn++zq7wO5h+np6dZQ6+w6GWzj9vTp013OEhkZKV999ZVf18O4X/r37+/0tVu3brX+jP16t27dap3P1X6lpKRYI7ezfXB1LxjX1lifs/Ubx3c3g+1xXN2Pxl7axnpvft8KgocffpiAjqD6/cgRqVOnjnKfvf/++9rnCpYFCxdK5cqVlfU+/fTTsmfvXu2zAQAA5AcEdD8R0AHAPAjoAABdwjGgR0dHK9/bbMsInIa4uDinsdL2yXRP53UVXY3w6y7YGk9XR0ZGOv37QAf0yMhIl3tj//HirmKsbUB3FWsDtYe2c7uK5/ZzOYu/vsxi/Kz9fWGs2d0cxrz2b5ow/jwuLs6rNTib05uA7ml9xj47i97G37l7w4fB9k0PBHTAOwMGDlTusapVq8rOXbu0zxUMO3ftkoYNGyrrjY2NlUWLF2ufDQAAIL8goPuJgA4A5kFABwDoEo4B3RtNmzZ1+VS08aSuq6htz/iodvufN55A9xQYO3fuLPXq1fPpqWNf2UZWT+Li4qR///4uQ7HtGxVcnS9Qe2hEXW/Ct/GUt/1cxizu5rVlPM1uf07jzRfu3jSQnv7nGyfsI7Qxm6c3AqSkpEi9evWc3jOeAro3e+3uUxrcPf3ujPFGAwI64Nmvu3dLtWrVlHvsk08/1T5XMJw7f15effVVh/8b48uvvtI+GwAAQH5CQPcTAR0AzIOADgDQJRwDetu2bWX69OlOeRMHjadr3X2MtauYaPvR2CtXrrQ+Xe4uSLsT6IAeFxfncm9cfbS4u30O9h76GnXdzett6HX1FLnxMfDR0dFuP1XAFeMNFfXq1fN6r725F3z5eH5Xe2G8gcHbNxnYroeADnj2wQcfKPfXY489Jod/+037XMHQp29fhzdm9f7wQ+1zAQAA5DcEdD8R0AHAPAjoAABdfAnoBw8eLNCSkpLEYrFIUlJSyI9Tt25dsVgsMm3aNOXPV6xYYf07I8omJSU5/JwrxutcndMd25+dNm2aWCwWhz8P1v4Eag/drd/XeaOjoz3uWd26da1Pmjvbq2nTpllDf2RkpLRt21b69esn8+fP92qWfv36Wd8UEB0dLYmJiTJ8+HBZsWKF3/eCL9fW1XXx5/4I1O9bfkFAR7Bs3LRJKlWqpNxfI0eN0j5XMHw1caIUL15cWet//vMf/vcvAACAEwR0PxHQAcA8COgAAF0I6KE5jquAblixYoUMHz5cEhMTHYK6u5juLiB7+ih2258N54CemJjo9cfX23K3V/Pnz5d+/fpJ27ZtrcHdCOrexPBp06ZJUlKSNG3a1Brko6OjJSkpSbZs2eLTvUBADwwCOoLl3XffVe6tp556Sk5nZmqfK9CWLF1q/eehoUGDBvLLjh3aZwMAAMiPCOh+IqADgHkQ0AEAuhDQQ3McTwHdmS+//FKaNm1q/ahzZz/jLiBPmzbNLfufDdeAbszStm1bj3vmbg/d2bJliwwfPtwaj4YPH+7TjCtWrLA+nR4ZGen0ifZQBPS4uLiA3gcFCQEdwbBs+XIpXbq0cm99NXGi9rkCbe++fdb/PjPcf//9kpKaqn02AACA/IqA7icCOgCYRygC+u49+2T0mC8AACa0YdMWv//7wZeAfuDAgQLNNujl5TgTJkywBklvfn7z5s3Wfdy8ebMyjzezGNFh2LBhDn9nHDevezN16lSf1pTXfQ7UHhpPZ0+dOtWr4xg/v3z5cuuf9evXz6f7Yv78+ZKUlKRcj+XLlzv8mat1OJth6tSpkpSU5HEd8+fPtz6N7u294Mu1dXftnO2/N/dtXn/f8gsCOoLh9ddfV+6rFi1ayOWcHO1zBdLlnBzp1KmTss4iRYrImLFjtc8GAACQnxHQ/TR6DAEdAMwiFAE9bcdO5RwAAPNYuXqd3//9QED3nW3MtY2grgwbNsz69K7tnxvfde3pGN5EzbzuTagDeqD2sE2bNmKxWKRNmzZer9H+GO6itDPGOW1juS/HMJ6kt43lRsT3Zh2urnmwA7ovQXz58uXWeQjogHM/zpsnERER1nuqUKFCMn3GDO1zBdrHn3zi8BUYPXv21D4XAABAfkdA9xMBHQDMg4AOAMgLArp3AhXQDxz4X0T1FCXnz59vDeX2Tyd7G3+Nn0tMTHT4u4Ia0AO1h0a4tlgsMmHCBLfHMT4+3dlT4kbU9jSzsU+RkZEOT2IbT5Z7egrd+DnbeW2Ds7s3FNj+nP35gx3QjTcxGB8h7+oYmzdvVr7nmIAOOPfCCy8o99SLL76ofaZAmzR5spQsWVJZZ7t27Uz5He8AAACBRkD3EwEdAMyDgA4AyAsCuncCGdA3b95sjbpxcXFOP3p72LBh1p9xFi+XL19u/fvExESHILp582brzK4+ptwIld48xe2OjoAeiD08cOCAJCYmKrHWfh+XL19uDeSujmEb4ps2bep0P43vIHcV642PpY+MjJR+/fo5vd7GU9zOAryxjujoaKd7MXXqVOv1draOYAf0Awf+90aDyMhIp28UsJ2Rj3AHXJs8ZYpyPxUvXlxSFyzQPlcgrVy1SmrWrKms8/HHH5ctW7dqnw0AAKAgIKD7iYAOAOahI6AvWbpCzp47BwAogNZv2KQloO/fv79A69atm1gsFunWrVtAjjdv3jzr08RG+Kxbt67UrVvXGlqNcLlp0yanx5gwYYLys7GxsdZj2O5/mzZtnL6+SZMm1qBZt25diY2NlalTp/q8FtvIGsp9DsQe2u6D7c/XrVtXOXZsbKzbY9jGevtZbI89bNgwj2u3nyM2NtarY9iey7im9uuIjIyUefPmObzW+Pu8XFtP127Tpk0Oa3E2Y5s2bQL++6YbAR2Bcu36dYffo5dffln7XIGUfuiQPPvss8oaK1SoID/Mnat9NgAAgIKCgO4nAjoAmIeOgJ6X2AIA0MvZm6L8PRYBPW82bdok3bp1U+KhbYB1F1sN8+bNc4i0hiZNmsiECRPcvtY2+rqKq57oCuiB2sP9+/8M4PZRytiTbt26uY3nhmXLllk/Wt5e3bp1vXpzwoQJE5yuJTIyUtq0aePx+nTr1k25prZ70alTJ5frCEVAt/05Z2uMjY213q8EdMC54SNGKPfS3/72N1m9Zo32uQLl+o0b8tZbbylrLFSokIwYOVL7bAAAAAUJAd1PBHQAMA8COgDAFwR0/yxbtkymTp0qy5YtC+rx/T3Hpk2brK/39Slyf17j7Nz+xPdA7nNe99B+H/Oynnnz5lmP4018d7cWf+awPb83e+HqHvDl2vp67WzXaL9HxhsR3L0BpCAhoCMQ9u3fLw899JByL/Xs2VP7XIE0aPBghzfXdOvWTftcAAAABQ0B3U8EdAAwDwI6AMAXBHQAodapUyepW7eu128GMJ6iD9YbVkKNgI5A6P3hh8p9VL16ddn166/a5wqUqdOmSdmyZZU1JiQkyLHjx7XPBgAAUNAQ0P1EQAcA8yCgAwB8oSug79u3D0CYMj6SvUmTJh5/tlOnTtaPdNc9d6DYPzVMQIev1v/8s8TExCj30eDPPtM+V6CsW79eHnnkEWV9jz32mPy8YYP22QAAAAoiArqfCOgAYB4EdACALwjoAEJt48aN8te//lUsFou88MILsnHjRoefWbp0qTRp0sT6z43vv/9e+9yBQkBHXr355pvKPVS/fn05kZGhfa5AuHb9ukM8L1SokKz/+WftswEAABRUBHQ/EdABwDwI6AAAXxDQAejw448/SnR0tPWfC7GxsVKnTh2pU6eO8ucWi0WGDh2qfd5AIqAjL1JSUyUqKkq5h76aOFH7XIFw/cYNeeeddxy+9/yzIUO0zwYAAFCQEdD9REAHAPMgoAMAfKEroO/duxdAmNuwYYN07drV+jS6vSZNmsjcuXO1zxloBHT462ZurrRp00a5f1q2bClXrl7VPlsgjBw1yuGfA6+99pr2uQAAAAo6ArqfCOgAYB4EdACALwjoAPKDuXPnynfffSffffedKaO5LQI6/PXtpEnKvRMRESE/zJ2rfa5AmDxlipQqVcrhzQG/HzmifTYAAICCjoDuJwI6AJgHAR0A4AsCOgCEFgEd/jidmSmNGjVS7p2OHTtqnysQli1fLjVq1FDWVrt2bfl5wwbtswEAAJgBAd1PBHQAMA8COgDAFwR0AAgtAjr8MWz4cOW+iY6OltVr1mifK6/27tsnzZo1U9ZWoUIFmTV7tvbZAAAAzIKA7icCOgCYBwEdAOALHQH9jjvukD179gBAWCKgw1d79+2TWrVqKfdNz549tc+VVxeys6VDhw7KugoXLiwjR43SPhsAAICZEND9REAHAPMgoAMAfEFAB4DQIqDDVx988IFyz1SvXl12/fqr9rnyqk/fvsq6LBaL9OjRQ/tcAAAAZkNA9xMBHQDMg4AOAPAFAR0AQouADl+sW79eKlasqNwzgz/7TPtcefXFhAny17/+VVnXSy+9JKczM7XPBgAAYDYEdD8R0AHAPAjoAABfENABILQI6PDFG2+8odwv9evXlxMZGdrnyovUBQvkgQceUNbVoEEDSfvlF+2zAQAAmBEB3U8EdAAwDwI6AMAXugL67t27ASAsEdDhrfkpKVK8eHHlfvlq4kTtc+XF9rQ0qV+/vrKmBx98UFIXLNA+GwAAgFkR0P1EQAcA8yCgAwB8QUAHgNAioMMb12/ckNatWyv3SsuWLeXK1avaZ/PXqdOn5aWXXlLWFBkZKRO+/FL7bAAAAGZGQPcTAR0AzIOADgDwBQEdAEKLgA5vfPPtt8p9EhERIT/Mnat9rrzo3r27siaLxSJ9P/pI+1wAAABmR0D3EwEdAMyDgA4A8AUBHQBCi4AOT06dPi0NGzZU7pOOHTtqnysvRowcKYULF3ZYU/bFi9pnAwAAMDsCup8I6ABgHgR0AIAvdAX0X3/9FQDCUq1atQjocGvI0KHKPRIdHS2rVq/WPpe/Zs2eLeXLl1fW1Lx5c9m3f7/22QAAAMIBAd1PBHQAMA8COgDAFwR0AAgtAjrc2b1nj9SsWVO5R3r06KF9Ln+t//lnqV27trKemjVryvIVK7TPBgAAEC4I6H4ioAOAeRDQAQC+IKADQGgR0OFOr169lPujWrVqsnPXLu1z+eP3I0ekZcuWynpKly4tU777TvtsAAAA4YSA7icCOgCYBwEdAOALAjoAhBYBHa6sXbdOKlSooNwfgwYP1j6XP67fuCHvvPOOspaCvB4AAICCjIDuJwI6AJgHAR0A4AtdAX3Xrl0AEJYI6HAlMTFRuTeefPJJOX7ihPa5/DFw0CCHeN6lSxfubQAAAA0I6H4ioAOAeRDQAQC+IKADQGgR0OHMj/PmyV//+lfl3vjyq6+0z+WPyVOmSKlSpZS1tGrVSo4cPap9NgAAgHBEQPcTAR0AzIOADgDwBQEdAEKLgA57165fl4SEBOW+aNmypVy5elX7bL5avmKF1KhRQ1lLnTp15OcNG7TPBgAAEK4I6H4ioAOAeRDQzedgerqsXrNGVq9ZIwfT031+vfHa1WvWaFvD9rS0gJ/f2Bfd++vPXmxPS9N2LXyl+95B8OkK6Dt37gSAsERAh72vv/lGuSciIiLkh7lztc/lq7379kmzZs2UtVSoUEFmz5mjfTYAAIBwRkD3EwEdAMyDgG4+AwYOtP4LqISEBJ9eezA9XfkXWLrW0KhRo4Cf39gXf16bmZUlAwYOlKioKIfvZoyJiZGx48YFdS8aNWqk/b6ytXrNGpdRX/e9g+AjoANAaBHQYeva9etSqVIl5Z5o166d9rl8dSE7Wzp27Kis47bbbpNRo0drnw0AACDcEdD9REAHAPMgoJuPEYqN2OvLU9Jjx41TIrGuNeSngL49LU3Zk6ioKGvUjomJsf55o0aNJDMrKyh7kd8CurHegjIvAouADgChRUCHLds3y1osFomOjpZVq1drn8tXffr2dXhjao8ePbTPBQAAAAK63wjoAGAeBHTzMf6lWmJiolgsFp+ejo6JibG+joD+vz2xWCwSHx/v9KPJD6anW7+DMjExMSh7kd+CtLuADvMjoANAaBHQYTidmSnFixdX7ofu3btrn8tXX0yYIJGRkco62rdvH5Q3owIAAMB3BHQ/EdABwDwI6OZjhOIBAwdKQkKCxMTEePW67WlpYrFYrP8vAf3Pjyo3Pqbd07/QM2YO9Pd/E9CR3+gK6Dt27ACAsERAh6FLly7KvfDQQw/Jnr17tc/li9QFC+SBBx5Q1vHUU09J2i+/aJ8NAAAAfyKg+4mADgDmQUA3H9uA/v3UqdYo7ul1iYmJ1tjubUDfnpYmq9eskdVr1vj8xEhmVpb1tfYfM+9tQD+Ynu71+f0J6LZ76c1eWCwW6dmzp8efNWb25rp4G9Btr4Wv94y3+2j8jO0T+favMebwdg+8+dntaWkOe+XLHiKwCOgAEFoEdOSKSEpqqtx1113KvTBy1Cjtc/lie1qaNGjQQFnDgw8+KAsWLtQ+GwAAAP6HgO4nAjoAmAcB3Xxso29mVpZERUV59dHiUVFR1lDsKaAPGDhQ+f5v2+8B9xRED6anKx8Tb4iJiZHvp06VXPEc0FNSUyU+Pt7p+V0F1bw8ge5NQDf2zVXszszKksTEROX71I3vVHd3fE8B3dW1SExM9PimAl/30f7nDLbX3N21c7UHxrz2b6Sw3wPj9e7uHQQfAR0AQouAjqvXrknr1q2V++CZZ56Rc+fPa5/NW9euX3eI5xaLRebNn699NgAAAKgI6H4ioAOAeRDQzcf+qWkjWLp7TUpqqlgsFmvAdBXQM7OylOAaExNjjZu2/yLMVczcnpamxNP4+Hhp1KiRcszExES3EdZ4qt6Iz8b5jeNGRUU5jb95+Q70+Pj4PF0T+31ztW5nr3UX0G1jsrNrER8f7zKiu9pH2z+z30fbn7F9je3Pubp23lx7V9euUaNG1utgG/mNPzf+bOy4cdp//8IBAR0AQouAji+/+kq5B4oWLSozZ83SPpcvunXr5hDP+370kfa5AAAA4IiA7icCOgCYBwHdfOwDuvEUdUpqqsvXJCQkKJHYVUDv2bOn8vHd9n8/dtw462vtQ2hmVpY1diYkJDg8bXwwPV2Js87Ob4T+qKgop5F+7LhxEhUV5fQ7y/0N6Eb4dbVmbxjh19O6nQVgVwHd3bXIzMqy/n1CQoJP+2j7WuMj/e25e9LeVUB3twe2T5Y7u3a2Yd/Zk/XGmwGioqJ8/ioB+E5XQP/ll18AICzZf1oMAT28/H7kiPzzn/9U7oFOnTppn8sXY8aOdYjnrVu31j4XAAAAnCOg+4mADgDmQUA3H2ff2x0TE+M0pObKn/HS/qlxZwH9YHq6V5HSiOj25zMip6s5DLax1P7vjADv7nuvjThsH4b9DejGHg0YOFDi4+MlKipKEhISZMDAgV4FdW/XHR8f7zRYOwvoxrVwFpttGSHcPlgb++hufiNoO3ujgq8B3dgDT9/lnpCQ4PSNBMYx3X0VgTGvv29ygPcI6AAQWgT08Navf3/l+sfExMjadQXnf09NmjxZSpcurazh2Weflf0HDmifDQAAAM4R0P1EQAcA8yCgm4+zgG78mbPYasRN279zFrCNMO7Nx2Qbgdb2z4wI6up7rg3b09Kcnt/4c2++z93ZGwbyEtBtHUxPl5TUVBkwcKB1TY0aNXL5sfVGFPa0buM6uPrYdGfXwtP3fhuh3faaGfvoKegbr3W2374GdGMP3L3xwfac9sf25t4x3jhBQA8+AjoAhBYBPXxt2LhR7r//fuX69+nbV/tc3lq8ZIn84x//UOZ/9NFHZc3atdpnAwAAgGsEdD8R0AHAPAjo5uMsoDsLqYb4+HiHSOosYBtPM3uKoLnyv6eBbX/W+Gh1b9bgLMDbBvzVa9a4ZTwp7mxfAr3fmVlZ8v3UqdaPebePvLYf/+6OqzcoOAvoRpD2dEzj4/ttY7m38d0dXwO6s+vh7trb/6zxXefuXmeslYAefAR0AAgtAnr4evPNN5VrX6dOHUk/dEj7XN74ZccOadiwoTJ/hQoVZNbs2dpnAwAAgHsEdD8R0AHAPAjo5uMsoOfKnxHT9nvOc+V/Yd3++9GdBXRX323tbgbbmOnNR3i7O5dxTF84e32w9t32u9Kd7aW37K+bs4Bu+zH33rB9vbNr4ytfA3per72r74G3RUAPHQI6AIQWAT08zf3xR4mMjFSu/fgvvtA+lzdOnjolL774ojJ70aJF5fMxY7TPBgAAAM8I6H4ioAOAeRDQzcdVQHf2EeE9e/Z0+mSwu4Du7ju37WcIRkCPj4+3BlVPnL3el700/oW1tz/v7Ml7i+XP7433dmb7J8PdBXRvj9mzZ0+318ZX/gR0+zcW+HLtCej5i66AnpaWBgBhiYAefi5dvizPP/+8ct1btWoll3NytM/mjW7dujm8obN3797a5wIAAIB3COh+IqADgHkQ0M3HVUDPzMoSi8WixNSYmBjlPxvcPcFt/7S6M85iu7OP5nbF2fmNNwB4c/4BAwc6fBS6PwHdWIc3H1ufK//7mHvbiBsTE+NVPF69Zo0MGDjQq+9AN0K9pzczHExPlwEDByp7Zuyj/f3hTExMjNOPTvc1oPvy5gtnsZ2Anr8Q0AEgtAjo4Wfc+PHKNY+KipJ58+drn8sbgz/7TP7yl78o83fs2FEuZGdrnw0AAADeIaD7iYAOAOZBQDcfVwE9V/4Mr0bENoKjszjsLGCnpKaKxaJ+n7YzxsfC20dQI/p6+u5t4zu67c9vHNf++9rtGeuy/zl/Aroxi6c1G4zvbreNuMa67b8b3Z4Rme1/zlk8NiK4p7001mz7c8Y+evud4q7eYOFLQDfeWGD/pgZ7xrrsz0lAz18I6AAQWgT08HIwPV1q166tXPN33nlH+1zemDR5spQuXVqZ/dlnn5X9Bw5onw0AAADeI6D7iYAOAOZBQDcfdwHdiOApqamSmJjo8sloZwE7V/4XiF2F28ysLOu/5LX/GSNwRkVFuXyi2/gecVfnN+Ksp/NHRUU5hGh/AnpmVpZ1zc5Csi0jlNs/ZW+sOz4+3uUT2K7CsbFm+3icmZUlUVFRXu2ls2ts7KOrNyO420fj/vAloBvR3ttr782bCOwR0EOHgA4AoUVADy99+vRRrveDDz4om7ds0T6XJ4sWL5Z//OMfyuyPPvqorFm7VvtsAAAA8A0B3U8EdAAwDwK6+bgL6LkiEhUVJQkJCRIVFeXyiWBXAXt7Wpr174zv6169Zo2sXrPG+n3q7uJqQkKC9fWJiYmSkpoqq9essQZ9I7Ia0drZ+W3P4er8zgK7PwHd/pwxMTEyYOBA6zmNj1035nV1btu19ezZ0/ra76dOtQZnV4HdVTw2orunvXQWrO3XNHbcOOtMY8eNc7uPxv0RExNjPadt8HYWp/e0MwAAIABJREFU0HNF/WQBV/O6um8J6PmLroC+fft2AAhLBPTwsXbdOuX/rrRYLPLpgAHa5/Ik7ZdfpGHDhsrcFStWlFmzZ2ufDQAAAL4joPuJgA4A5kFANx9PAd34OG13HyvuKqDnyp+h0v5f7NlKSEhw+aR1ZlaWEtGdsY3Kzo5h/5S6s9e72xd/9nS7k6e/7EVFRbn9fnbbSGzP3dPp7uKxbUR3No+7727fnpbm9jq6+3h4+72wjdburp1tnHfG1T1LQM9fCOgAEFoE9PDRqVMn5VrXr19fjh0/rn0udzJOnpQXX3xRmbtYsWLy+Zgx2mcDAACAfwjofiKgA4B5ENDNxwjQrgLo9rQ0adSokduPJPcULDOzsuT7qVMlMTHR+rM9e/Z0G2xtGU+MG69t1KiRJCYmWoO+8Xe+nt/d94wb+5KXvU1JTXWYe8DAgW7Duf3eDxg40PrahIQEj99j3rNnT7fX6mB6uowdN04SEhKsxx07bpzLIJ/XfTTOabwmMTFROZena+dqXnfn9LQHtve1t/cg/EdAB4DQIqCHh1mzZ0uxYsWUa/3Nt99qn8uTrl27OrwpsveHH2qfCwAAAP4joPuJgA4A5kFABwD4goAOAKFFQDe/8xcuyLPPPqtc53bt2snN3Fzts7kzaPBgh3jeqVMnuZCdrX02AAAA+I+A7icCOgCYBwEdAOALXQF927ZtABCWCOjmN2r0aOUaly5dWhYtXqx9Lne+nTRJSpUqpczdokULOXDwoPbZAAAAkDcEdD8R0AHAPAjoAABfENABILQI6Oa2d98+efjhh5Vr3K1bN+1zufPTokVStWpVZebHHntM1q7jf+cBAACYAQHdTwR0ADAPAjoAwBcEdAAILQK6ufXq1Uu5vtWrV5cdO3dqn8uV7Wlp8tRTTykzx8TEyOw5c7TPBgAAgMAgoPuJgA4A5kFABwD4goAOAKFFQDevlatWyd/+9jfl+g4ZOlT7XK6cyMiQdu3aKfNGRETImLFjtc8GAACAwCGg+4mADgDmQUAHAPhCV0DfunUrAISlmjVrEtBN6rXXXlOubZMmTSQzK0v7XM7czM2V9957T5nXYrFInz59tM8GAACAwCKg+4mADgDmQUAHAPiCgA4AoUVAN6dp06fLbbfdZr2uhQsXlu+nTtU+lysDBw1yiOeJiYmSffGi9tkAAAAQWAR0PxHQAcA8COgAAF8Q0AEgtAjo5pP1xx/StGlT5bq++uqr2udy5Ztvv5VSpUop8/773/+Wg+np2mcDAABA4BHQ/URABwDzIKADAHxBQAeA0CKgm8+w4cOVa/q3v/1NVqxcqX0uZ35atEiqVq2qzFu7dm1Zt3699tkAAAAQHAR0PxHQAcA8COgAAF8Q0AEgtAjo5nLm7FkpUaKEck179eqlfS5ntqelyVNPPaXMGhMTI3N++EH7bAAAAAgeArqfCOgAYB4EdACAL3QF9C1btgBAWCKgm0vXrl2V6/nII4/Ivv37tc9l70RGhrRr106ZNSIiQsaOG6d9NgAAAAQXAd1PBHQAMA8COgDAFwR0AAgtArp57Ni5UwoVKqRcz0mTJ2ufy97N3Fx57733lDktFov06dtX+2wAAAAIPgK6nwjoAGAeBHQAgC8I6AAQWgR0c8i+eFGef/555Vq2bNlSLl66pH02ewMHDXKI54mJiflyVgAAAAQeAd1PBHQAMA8COgDAFwR0AAgtAro5jBo9WrmOJUuWlJTUVO1z2VuwcKHDU/Lx8fFyITtb+2wAAAAIDQK6nwjoAGAeBHQAgC90BfTNmzcDQFgioBd8O3ftklq1ainXsWvXrtrnspeSmipVqlRR5qxdu7asW79e+2wAAAAIHQK6nwjoAGAeBHQAgC8I6AAQWgT0gq9bt24OT3Tv3LVL+1y2NmzcKI8//rgyZ6VKlWTODz9onw0AAAChRUD3EwEdAMyDgA4A8AUBHQBCi4BesKWkpkrJkiWVazhq9Gjtc9k6mJ4uzz33nDJjZGSkjBs/XvtsAAAACD0Cup8I6ABgHgR0AIAvCOgAEFoE9ILr4qVL0rJlS+X6Pffcc/nq+8TPnT8vHTt2VGa0WCzS/+OPtc8GAAAAPQjofiKgA4B5ENABAL7QFdA3bdoEAGGJgF5wjf78c+Xa3XXXXTJv/nztc9l6//33HeL5u+++K9euX9c+GwAAAPQgoPuJgA4A5kFABwD4goAOAKFFQC+Ydv36qzz00EPKtfvvf/+rfS5bw4YPl8KFCyszvvjii3IiI0P7bAAAANCHgO4nAjoAmAcBHQDgCwI6AIQWAb1gSkpKUq5bjRo15JcdO7TPZZg8ZYqULVtWmfHpp5+WHTt3ap8NAAAAehHQ/URABwDzIKADAHyhK6Bv3LgRAMJSjRo1COgFTOqCBXL33Xcr1234iBHa5zIs/OknqVq1qjJfrVq1ZPmKFdpnAwAAgH4EdD8R0AHAPAjoAABfENABILQI6AXLpcuXpVWrVso1a9GihZw7f177bLkisnnLFnnyySeV+SpUqCAzZs7UPhsAAADyBwK6nwjoAGAeBHQAgC8I6AAQWgT0guXzMWOU6xUVFSU/zJ2rfa5cETn8228Ocf+OO+6QMWPHap8NAAAA+QcB3U/2AX1+ykIAQAE1eMiIkAf0LydO0r5uAIB/Jk2eGrA3RRHQAcAzAnrBsXvPHnn44YeV69WlSxftc+WKSPbFi9K5c2dlNovFIh/166d9NgAAAOQvBHQ/2Qd0AIB5hCKgAwDMg4AOAMFFQC84kpOTlWtVrVo12Z6Wpn2uXBHp3bu3Qzx/5513JOcKnyoJAAAAFQHdTwR0ADAvAjoAwBehCugbNmwAgLBEQC8YFixcKKVKlVKu1dBhw7TPlSsiI0aOlCJFiiiztWnTRo4eO6Z9NgAAAOQ/BHQ/EdABwLwI6AAAX4TqO9B1BywA0IWAnv9dzsmR1q1bK9fpmWeekTNnz2qf7bvvv5d7771Xma1hw4b55sl4AAAA5D8EdD8dPX5CDv9+BABgQteuXw/4f29cuHhR+7oAAMGRlzdeEdABwDMCev43dtw45RpFRkbK7DlztM+1aPFiqV69ujJbjRo1ZMnSpdpnAwAAQP5FQAcAAAAATQjoAOAZAT1/27N3rzzyyCPKNXr77be1z7Vt+3Z56qmnlLmio6Nl6rRp2mcDAABA/kZABwAAAABNvA3oERER8vPPPwNAWCKg52/du3dXrk/VqlVly9atWmc6cvSovPDCC8pcRYsWlVGjR2vfLwAAAOR/BHQAAAAA0ISADgCeEdDzr4U//SRlypRRrs9nQ4ZonelyTo689dZbykwWi0X69Omjfb8AAABQMBDQAQAAAEATAjoAeEZAz59yrlxxeMq7efPmkpmVpXWuPn37OsTzN998Uy5dvqx9zwAAAFAwENABAAAAQBMCOgB4RkDPn8aNH69clzvuuENmzpqldabRn38uERERylytW7eW348c0b5fAAAAKDgI6AAAAACgiS8Bff369QAQlgjo+c/effvk0UcfdXjKW+dM06ZPl/LlyyszNWjQQLZu26Z9vwAAAFCwENABAAAAQBMCOgB4RkDPf3r06KFck9jYWNm0ebO2eZYuWybx8fHKTNWqVZNFixdr3ysAAAAUPAR0AAAAANCEgA4AnhHQ85efFi2SsmXLKtdk0ODB2uZJ++UXady4sTLPPffcI999/732vQIAAEDBREAHAAAAAE0I6ADgGQE9f2nQoIHD0+fXrl/XMsux48elXbt2yjy33367DB8xQvs+AQAAoOAioAMAAACAJr4E9HXr1gFAWKpevToBPZ8YM3asci2KFi0q02fM0DLLlatXpUuXLso8FotFPvjgA+37BAAAgIKNgA4AAAAAmhDQAcAzAnr+cObsWSldurRyLdq1a6dtnn79+zvE88TERLmQna19rwAAAFCwEdABAAAAQBMCOgB4RkDPH/773/8q1yEuLk42bd6sZZYZM2c6xPM6derI5Zwc7fsEAACAgo+ADgAAAACaENABwDMCun6z58yR4sWLK9dh6LBhWmaZNn26VKhQQZnliSee0BbzAQAAYD4EdAAAAADQxJeAvnbtWgAISwR0vU6dPi3NmzdXrsFzzz0nZ8+dC/ksixYvlho1aiizVK1aVRYsXKh9nwAAAGAeBHQAAAAA0ISADgCeEdD1GjBwoLL/d999t8xPSQn5HCcyMqRy5crKLIUKFZLlK1Zo3yMAAACYCwEdAAAAADQhoAOAZwR0fdauW+cQrbt37x7yOQ4cPCjPP/+8MkexYsVk5KhR2vcIAAAA5kNABwAAAABNCOgA4BkBXZ/XXntN2fs6derIvv37QzrDH2fOyOuvv67MYbFYpE/fvtr3BwAAAOZEQAcAAAAATQjoAOAZAV2Pr7/5Rm655RZl77/86quQz5GUlOQQz7t06SI5V65o3yMAAACYEwEdAAAAADTxJaCvWbMGAMISAT30Dhw8KI8//riy76+88krI5/jk008d4nn79u3lREaG9j0CAACAeRHQAQAAAEATAjoAeEZAD733339f2fP77rtPVq9ZE9IZxo0fL8WLF1fm+Ne//iW/7t6tfX8AAABgbgR0AAAAANCEgA4AnhHQQ2vBwoVSpkwZZc8/+fTTkM4wfcYMqVChgjJD3bp1Ze26ddr3BwAAAOZHQAcAAAAATQjoAOAZAT10LmRnS6tWrZT9btq0qWScPBmyGRYvWSI1a9ZUZoiNjZX5KSna9wcAAADhgYAOAAAAAJr4EtBXr14NAGGJgB46I0aOVPY6MjJSZs6aFbLzb96yRRo0aKDMUK5cOZk0ebL2vQEAAED4IKADAAAAgCYEdADwjIAeGlu3bXPY6y5duoTs/AfT06Vly5bK+YsWLSojRo7UvjcAAAAILwR0AAAAANCEgA4AnhHQQ+Ott95S9jk+Pl5+2bEjJOf+48wZ6dChg3J+i8Uiffr21b4vAAAACD8EdAAAAADQhIAOAJ4R0INv2vTpUqxYMWWfPx8zJmTnT05OdojnXbp0kZwrV7TvDQAAAMIPAR0AAAAANPEloK9atQoAwlK1atUI6EF07Phxady4sbLHbdq0kcs5OSE5/6cDBjjE8/bt28uJjAztewMAAIDwREAHAAAAAE0I6ADgGQE9uPr176/s77333iuLlywJybnHjR8vUVFRyvmbN28uu379Vfu+AAAAIHwR0AEAAABAEwI6AHhGQA+eFStXSkxMjLK/vT/8MCTnnj5jhlSsWFE5d506dWTN2rXa9wUAAADhjYAOAAAAAJoQ0AHAMwJ6cFy/cUPat2+v7G39+vXl8G+/Bf3ci5cskZo1ayrnrlKlisybP1/7vgAAAAAEdAAAAADQxJeAvnLlSgAISwT04PhiwgRlX2+77TaZPGVK0M+7ecsWadCggXLusmXLyreTJmnfEwAAACBXCOgAAAAAoA0BHQA8I6AH3u49e+Sxxx5T9rVTp05BP2/6oUPSsmVL5bxFihSR4SNGaN8TAAAAwEBABwAAAABNCOgA4BkBPfCSkpKUPY2NjZUNGzcG9Zxnzp6Vjh07Kue1WCzSp08f7fsBAAAA2CKgAwAAAIAmBHQA8IyAHlg/zpsnJUuWVPb0syFDgn7e7t27O8Tzd955Ry7n5GjfEwAAAMAWAR0AAAAANPEloK9YsQIAwhIBPXD+OHNGWrRooexnixYt5MzZs0E974CBA+Uvf/mLct6XXnpJjp84oX1PAAAAAHsEdAAAAADQhIAOAJ7ZB/SVBHS/fTZkiLKXJUuWlHnz5wf1nOO/+ELuvPNO5bzNmzeXXb/+qn0/AAAAAGcI6AAAAACgiX1AP3b8uOzZu1d+3rBBCQ1FihSRxo0bA0BYso+vBHT/nMjIkOLFiyt72aVLl6Cec8bMmRITE6Ocs06dOrJm7Vrt+wEAAAC4QkAHAAAAAE2MgH45J0fOnT8vx44fl7379smGjRsdvicWAPCnlatWScbJk3L+wgUCug86dOig7GPt2rVlz969QTvfkqVLJT4+XjlnlSpVgv7EOwAAAJBXBHQAAAAA0MQ+oB8/cUL2Hzggm7ds0R6oACC/WrV6tZw8dUrOX7ggOVeuyPUbNwjoHsybP99hH+f88EPQznciI0MqV66snK9QoUKyeMkS7XsBAAAAeEJABwAAAABNbubmyvUbNyTnyhU5f+GCZJw8KQfT02Xb9u3aAxUA5Fdr162TU6dPy4XsbAK6F3bv2SO1a9dW9vDVV1+Vm7m5QTnfvv375bnnnlPOV6RIERk+YoT2vQAAAAC8QUAHAAAAAE1sA3r2xYty6vRp+e3332Xnrl3y+ZgxMmToUPn444/lwz595P1evaR7jx6SlJz8p6QkADCf5GRJ7t5devTsKb0++ED6fvSRDBgwQIaPGCHjxo+XbydNkoPp6ZL1xx+SffGiXLl6Va7fuBG0GGwG7733nhKzq1SpIuvWrw/KuTJOnpRXXnnF4U0PvT/8UPs+AAAAAN4ioAMAAACAJjdzc+XGzZty5epVuXjpkmT98YccO35c9u3fL9vT0mTd+vWydNkyWbBwocz98UeZ88MPMmv2bJk5axYAmNas2bPlh7lzZd78+fLTokWyYuVK2bBxo+zctUvSDx2SjJMn5czZs3Lp8mW5eu2a3Lh5k4DuwsxZs6R48eJKzB4ydGhQznXx0iV55513HOJ5ly5d5HJOjva9AAAAALxFQAcAAAAATYyAfvXaNev3oJ86fVp+P3JE9u7bJ2m//CIbN22StevWycpVq2TZ8uWydNkyWbJ0KQCY1tJly2T5ihWyavVqWbd+vWzeskV27tolBw4elKPHjklmVpb1+8+vXb9OQHfh6LFj0rhxYyVmt2rVSs6dPx+U833wwQcO8fw///mPnDx1SvteAAAAAL4goAMAAACAJjdzc60f437l6lXJvnhRzpw9KydPnZLfjxyRAwcPyq+7d8svO3bItu3bZeu2bbJ5yxYAMLUtW7fK1m3bZHtamuzctUv27N0r6YcOydFjx+R0ZqacO39eLl66ZP34dgK6c3369lVi9r333is/LVoUlHMNGjxYChUqpJyvZcuWsv/AAe37AAAAAPiKgA4AAAAAGhlPoV+7fl0u5+RYI/qp06fl+IkT8vuRI3Lo8GE5mJ4uBw4elP0HDgCAqR04eFAOpqdL+qFDcvi33+TosWOScfKkZGZlWeM5T5+799OiRXLvvfcqQbtP375BOde48ePlzjvvVM7VqFEj2bJ1q/Z9AAAAAPxBQAcAAAAAzW7cvCnXb9ywfpR79sWLcu78efnjzBnJzMqSU6dPy8lTpyTj5Ek5kZEBAKaWcfKkZJw8KSdPnZLTmZmS9ccfcvbcObmQnU0898L5CxekVatWStBu3LixHD12LODn+u7776V8+fLKuR599FFZsXKl9n0AAAAA/EVABwAAAADNjKfQjYh+5epVuZyTIxcvXZIL2dly/sIFOX/hgpw7f17OnT8vZ8+dAwDTMv5Zd/7CBbmQnS3ZFy/KpcuX5XJOjly5elWuXb/OR7e7MWToUCVoFy9eXGbOmhXw88xPSZGqVasq56pSpYr8OG+e9j0AAAAA8oKADgAAAAD5gBHRjZB+7fp1a0zPuXJFcq5ckcs5OQAQNox/9l25elWuXrvmEM6J547W//yzVKlSRYnaXbt2Dfh5Vq1eLXXq1HH4jvXJU6Zo3wMAAAAgrwjoAAAAAJBPGEHICOlGTDeCOgCEE+Off0Y0tw3nxHPnXn31VSVq165dW3bv2RPQc2xPS5MmTZoo54mMjJTPx4zRvn4AAAAgEAjoAAAAAJDP2AYi+6AOAOHG/p+Juv8ZnV9N+PJLJWrfeuutMvHrrwN6jvRDh6R169bKeW655Rb5dMAA7esHAAAAAoWADgAAAAAAABRgO3ftkkceeUQJ2x06dAjoOTKzsuT1119XzmGxWKRnz57a1w8AAAAEEgEdAAAAAIAwcebsWen94YdB8/LLL8vLL7+sfZ1AuHn33XeVqF21alXZuGlTwI5/9do1ee+99xzi+VtvvSUXsrO1rx8AAAAIJAI6AAAAAABh4szZsw4BLBh0rxMIJ9OmT5c77rhD+R0cMXJkQM/Rp29fh9/z9u3by7Hjx7WvHwAAAAg0AjoAAAAAAGGCgA6Yy+9HjkjDhg2V378XXnhBLl66FLBzDB02TG6//XblHC1atJDde/ZoXz8AAAAQDAR0AAAAAADCCAEdMI/evXsrv3sVKlSQpcuWBez4X371ldx9993KOerXrx/Qj4cHAAAA8hsCOgAAAAAAYcQ2hJUoUUImfv11npUoUYKADoTYgoULpVy5csrvXr/+/QN2/BkzZ0qlSpWU49eqVUuWLF2qfe0AAABAMBHQAQAAAAAIExeys5UYFh0dHZDjVqxYUTnulatXta8VMLMzZ8/Kc889p/zeNWvWTDJOngzI8X9atEhq1KihHL9y5coye84c7WsHAAAAgo2ADgAAAABAmMi+eFEJYvfee29AjhsTE6McN+fKFe1rBcxs8GefOXyaxA9z5wbk2OvWr5d//vOfyvHLli0rX3/zjfZ1AwAAAKFAQAcAAAAAIExcunxZiWL33HNPQI5r/zHPl3NytK8VMKs1a9dK5cqVld+55OTkgBx7565d8q9//Us5dkREhIwYOVL7ugEAAIBQIaADAAAAABAmLufkKGGsXLlyATmufUC/eOmS9rUCZnTj5k155ZVXlN+3xx9/XPYfOJDnY/9+5Ii0a9dOOXagv1cdAAAAKAgI6AAAAAAAhIkrV68GJaDfd999ynGzL17UvlbAjMaNH6/8rt12223y7aRJeT7u2XPnpHPnzg7xPDk5WW7cvKl93QAAAEAoEdABAAAAAAgTV69dc/he40Ac9+9//7ty3PMXLmhfK2A2v+zYIQ899JDyu9a5c+c8H/dmbq4kJyc7xPPExEQ5c/as9nUDAAAAoUZABwAAAAAgTFy7fl0JZGXKlAnIce+//37luOfOn9e+VsBs3n77beX3rEaNGrJ127Y8H7f/xx87xPO2bdvKb7//rn3NAAAAgA4EdAAAAAAAwsSNmzdDEtDPnjunfa2AmXw/daoUK1ZM+T0b/fnneT7uyFGj5I477lCO27x5c9m5a5f2NQMAAAC6ENABAAAAAAgTN3NzlVBWunTpgBy3cuXKynH/OHNG+1oBs7ick+PwO9a4ceM8H/ebb7+VsmXLKsd9/PHHZd369drXDAAAAOhEQAcAAAAAIIzccsst1lhWqlSpgBzzgQceUCJc1h9/aF8nYBY9e/ZUfr/uu+8+WblqVZ6Ouf7nnyUiIkI5bokSJWT3nj3a1wsAAADoRkAHAAAAACCM3HrrrQEP6A8++KAS4k5nZmpfJ2AGs+fMkRIlSii/X58OGJCnYy786SepWbOmcsxKlSrJ9BkztK8XAAAAyA8I6AAAAAAAhJH/+7//s0azu+++OyDHtA/op06f1r5OoKD7/cgRady4sfK79e9//1sys7L8PuaJjAy55557lGMWKlRI5vzwg/b1AgAAAPkFAR0AAAAAgDBSuHBhazgrWbJkQI5ZpUoVJcidPHVK+zqBgq5Xr17K71V0dLQs/Oknv4+3dds2efrpp5VjFitWTIYNH659rQAAAEB+QkAHAAAAACCM3H777cp3HgfimLGxsUqUO5GRoX2dQEH2w9y5cvfddyu/Vx/16+f38fbu2yfPP/+8cry//OUv8vEnn2hfKwAAAJDfENABAAAAAAgjRYoUCXhAj4uLU8Lc8RMntK8TKKiOHjsmTZo0UX6nnnnmGb8/2eHosWPSvn175XgWi0Xef/997WsFAAAA8iMCOgAAAAAAYaRYsWLWgHbXXXcF5Jj2Af3osWPa1wkUVL1791Z+n8qVKyfzU1L8OtaZs2elc+fODvG8S5cucvHSJe1rBQAAAPIjAjoAAAAAAGEkIiLCGtHuvPPOgByzatWqSpw7cvSo9nUCBdGP8+ZJmTJllN+nPn36+HWsq9euSbdu3RzieYcOHeR0Zqb2tQIAAAD5FQEdAAAAAIB87PupU2Xi118HjG1IK1++fEBmLF++vMPTrb0//DAgPurXT65dv679OgDBdvzECWnevLnyu9SsWTO/vxKhT58+DvG8bdu2cvi337SvFQAAAMjPCOgAAAAAAORj3bt3d4hggRKsgB5IXbt21X4NgFDo07evcu+XLl1a5v74o1/HGjR4sBQuXFg5XosWLeTX3bu1rxMAAADI7wjoAAAAAADkY2fOnpXSpUuHZUAvUaKEnDl7Vvs1AIItJTVVypUrp9z/H3zwgV/HGv355xIVFaUcq2HDhrJp82bt6wQAAAAKAgI6AAAAAAD53BcTJoRlQP9iwgTtew8E28lTp+SZZ55R7v2nn35ajhw96vOxvv7mG4cQX7t2bVmxcqX2dQIAAAAFBQEdAAAAAIACID4+XoliERER8vLLL/ut94cfytBhwwIy29Bhw/L8Xef2T9nHxsby3ecICx/166fc+yVLlpTZc+b4fJwZM2fK3//+d+VY1atXl9QFC7SvEQAAAChICOgAAAAAABQAM2fNkqJFi1rD2K233iqTp0zRPlcw1laoUCH57vvvtc8FBNuChQslOjpaid49e/b0+TipCxZI9erVleP8/e9/lxkzZ2pfIwAAAFDQENABAAAAACggOnXq5PC9xicyMrTPlRfnzp93+Pjql19+WftcQLCdzsyUf//73w6/04cOH/bpOCtXrZI6deooxylXrpx8/c032tcIAAAAFEQEdAAAAAAACoi169ZJpUqVlFA2cNAg7XPlxejPP3cIf0uXLdM+FxBsH3/yiXLv33nnnT4/Mb55yxZp1KiRcpyoqCj5fMwY7esDAAAACioCOgAAAAAABUifvn0dvit8y9at2ufyx779++WRRx5R1pOcnKx9LiDYFi1eLOXLl8/Tvb97zx6HJ9gLFy4YNETjAAAgAElEQVQsgwYP1r4+AAAAoCAjoAMAAAAAUIAcOnxY6tatq0SzLl26aJ/LH71791bWUaNGDdm5a5f2uYBg+uPMGXn++eeVe79+/fpy4OBBr4/x+5Ej8uKLLyrHsFgs0qdPH+3rAwAAAAo6AjoAAAAAAAXMFxMmOHz08/yUFO1z+WL1mjVSoUIFZR1Dhg7VPhcQbJ8OGKDc95GRkTJ12jSvX5/1xx/SqVMnh3ielJQk165f174+AAAAoKAjoAMAAAAAUMDkXLkiCQkJSjxr1aqVXM7J0T6btzp06KDM//TTT8vpzEztcwHBtGTpUqlYsaJy73ft2tXr1+dcuSLvvfeeQzx/44035Oy5c9rXBwAAAJgBAR0AAAAAgAJofkqK3HXXXUpEG//FF9rn8sbMWbOkSJEi1rlvvfVWmfLdd9rnAoLp7LlzDm98+ec//yl79+3z+hj2X3tgsVjklVdekeMnTmhfHwAAAGAWBHQAAAAAAAqoLl26KCGtTp06cjA9Xftc7pw7f16eeeYZZe6XX35Z+1xAsA0aPFi57yMiInx648iAgQOlUKFCDp88sf/AAe1rAwAAAMyEgA4AAAAAQAG1dds2iY2NVYJanz59tM/lzqjRo5V5y5YtK0uWLtU+FxBMy1eskPvuu0+59999912vXz9q9GiJjIxUXt+0aVPZnpamfW0AAACA2RDQAQAAAAAowAYOGqREtYoVK8qatWu1z+XMvv375ZFHHlHmTU5O1j4XEEwXsrPlhRdeUO77unXryq+7d3v1+olffy1ly5ZVXv/EE0/IuvXrta8NAAAAMCMCOgAAAAAABdiJjAxp2LChEtc6dOigfS5nPvjgA2XO6tWry46dO7XPBQTTZ0OGKPf97bffLt9OmuTVa6fPmOHw5PpDDz0ki5cs0b4uAAAAwKwI6AAAAAAAFHCTJk+WW265RQl002fM0D6XrVWrV0v58uWVEDhk6FDtcwHBtHLVKrn//vuV+/7tt9/26rUpqalSrVo15bVVqlSRH+bO1b4uAAAAwMwI6AAAAAAAmED79u2V0NasWTPJ+uMP7XMZOnTooMzXuHFjOXX6tPa5gGC5eOmStG3bVrnvH3vsMa8+deHQ4cNSunRp5bURERGyes0a7esCAAAAzI6ADgAAAACACSxdtkzKlSunBLdhw4drnytXRGbMnClFihSxznXLLbfIlO++0z4XEEwjR41Sfh8tFovMmz/f4+vW//yzNGjQQHnd3XffLV9MmKB9TQAAAEA4IKADAAAAAGASPXr0UKJbjRo1ZOeuXVpnOnvunPzrX/9S5mrfvr32vQKCaeWqVfLAAw8o9/0bb7zh8XXbtm+XZs2aOTx5nl/eDAMAAACEAwI6AAAAAAAm8evu3VKrVi0lviUlJWmdadTo0co8ZcqUkSVLl2rfKyBYzl+4IG3atFHu+4cffli2p6W5fd2F7GypU6eOw1PrQ4cN074mAAAAIJwQ0AEAAAAAMJERI0cq8a106dKyaPFiLbPs3bdPHn744XwV9IFg8+ej2w8dPizt2rVzeF3v3r21rwcAAAAINwR0AAAAAABMxNlHprdr105u3LwZ8ll69eqlzFGtWjXZsXOn9j0CgmXxkiVSqVIl5b5/88033b7mREaGvPrqqw7xPCkpSa5eu6Z9TQAAAEC4IaADAAAAAGAyM2fNkqJFiyox7utvvgnpDKtWr5by5csrM3w2ZIj2vQGCJTMrS55//nnlnq9du7bbN42cOXtW3njjDYd4/vbbb8u58+e1rwkAAAAIRwR0AAAAAABMqFOnTkqQe/LJJ+XosWMhO//rr7+unL9Ro0Zy6vRp7fsCBEv/jz9W7vlixYrJpMmTXf78pcuX5b333nOI5x06dJCTp05pXw8AAAAQrgjoAAAAAACY0Np16xw+SvrjTz4Jybmnz5ght99+u/W8t9xyi0yeMkX7ngDBkrpggURHRyu/b//9739d/vzN3Fx5//33HeL5Sy+9JL/9/rv29QAAAADhjIAOAAAAAIBJ9enbV4lzlStXlo2bNgX1nM6+g/2ll17SvhdAsBw/ccLhnn/yySdl7759Ll/zUb9+DvG8VatWbl8DAAAAIDQI6AAAAAAAmNShw4elbt26SqR78803g3rOkaNGKecrU6aMLF6yRPteAMHS+8MPlXs+KipKpk2f7vLnBw4aJLfddpvymubNm8v/s3enYVKVd8KHS+OaaLdjjDEJCJksk7igjjGJO85MlDjB5MrllowIiiQaEZT4TlAWnWTiAmYyAYEQd9xBcUFllb1ZGtndTUajUXCJKIJs2v/3gzmVqu6q6qoW6gB9f7ivmVSd5Xmecyg//OpUL1m6NPW5AAAAAjoAAABs1/5www15oa6mpiYeePDBLXKuZ597Lr75zW/mne///b//l/oawJbywIMPxn777Zd3z/ft27fo9r8bMiRqa2vztv/Od74T8+bPT30uAADARwR0AAAA2I6tW78+zjjjjLxg98Mf/jDeW7Nms5+rf//+eec59NBDY+myZamvAWwJL770Unz3u9/Nu+c7deoU//fiiwW3H/mHP8S+++6bt/2xxx4b02fMSH0uAADA3wnoAAAAsJ0b98gj8elPfzov3A0bPnyznmP6jBnRrl27vHMMvu661OcOW8pll12Wd79/9rOfjbEPPFBw29tGjYr9998/b/sjjjgiJkycmPo8AACAfAI6AAAAtAIXX3xxXrz79re/Hc89//xmO/55552Xd/yTTjopVr7+eurzhi3h3tGjY++998675wcOHFh0269+9at52x588MHx4EMPpT4PAACgKQEdAAAAWoGFixbFQQcdlBfx+vfvv1mOfe/o0bHbbrtlj7vDDjvEqNtvT33OsCU8/8IL8a//+q95/5ZOOeWU+MurrzbZ9sGHHooOHTrkbfuVr3wl7rn33tTnAQAAFCagAwAAQCtx7aBBeSFv//33j2nTp3+sY769alV07tw577hdunRJfa6wpVx66aV593vbtm3jkUcfbbLdhIkT45vf/GaTbW+97bbU5wAAABQnoAMAAEAr8dqKFXHiiSfmBb1zzz33Yx1zyNChecfbb7/9YuKkSanPFbaE2++4I/bYY4+8e/5X//3fTbabPmNGHHvssXnbfeYzn4kRv/996nMAAABKE9ABAACgFRl1++2x4447ZqPeTjvtFHfedVeLjvXMs882ecL20ksvTX2OsCU8+dRTTaL4qaeeGm++9VbedvPmz4/vfOc7edvtueee8dv//d/U5wAAADRPQAcAAIBWpmvXrnlxr1OnTvH6G29UfJx+/frlHeeQQw6JJUuXpj4/2BJ69eqVd79/6UtfikmTJ+dts3jJkiZ/0mDnnXeOq6+5JvXxAwAA5RHQAQAAoJWZ8vjj0aZNm7zIN/i66yo6xvQZM2L//ffPO8agwYNTnxtsCTfdfHPsuuuueff7tYMG5W3zzLPPxmmnnZa3TSaTiSuvvDL18QMAAOUT0AEAAKAVuuyyy/IiX4cOHWLxkiVl73/eeefl7X/iiSfGipUrU58XbG6LFi+Ob33rW3n3+49//ON4d/Xq7DYvvvRSnHXWWU3ied++fWPTBx+kPgcAAKB8AjoAAAC0Qk89/XQcccQRebGvT58+Ze17z733Nnka97ZRo1KfE2wJ559/ft69/vWvfz2mz5iRfX/FypVNvlCSyWTi4osvjvfWrEl9/AAAQGUEdAAAAGilfjdkSF7w22effeLRxx4ruc/bq1bF9773vbz9unTpkvpcYEv4/ciRscMOO+Td77/93//Nvr/qnXeiZ8+eTeL5+eefH2++9Vbq4wcAAConoAMAAEArteqdd+KUU07JC39nnnlmbNi4seg+jaP7Zz/72ZgwcWLqc4HNbd78+XHYYYfl3e/dunWLdevXR0NEvL9uXVx66aVN4nm3bt3i5VdeSX38AABAywjoAAAA0IqNue+++NSnPpUXAG+48caC2z79zDNNfvb90ksvTX0OsLlt2Lgxzj333Lx7/ZBDDok5c+dmt+nfv3+TeH7mmWfG8y+8kPr4AQCAlhPQAQAAoJVr/DeejzvuuHjxpZeabNevX7+87Tp06BCLlyxJffywuQ0ZOrRJHB8+YkT2/V/+6ldN3v/BD34Qy5YvT33sAADAxyOgAwAAQCs3u64uvvzlL+fFwP/65S/ztpk2fXrsv//+edsMGjw49bHD5jZr9uw46KCD8u71n/zkJ/FhQ0M0RMS1gwbFbrvtlvd+p06don7BgtTHDgAAfHwCOgAAABBX/td/5QXBL3/5y1E3Z072/e7du+e9/53vfCdeW7Ei9XHD5vTemjVx1lln5d3rRxxxRDyxcGE0RMT//Pa3seeee+a937Fjx5g5a1bqYwcAADYPAR0AAACI99eti/bt2+eFwbPOOisaImLqtGlNfq76sfHjUx8zbG7X/eY3eff5zjvvHDfedFM0RMToMWNip512ynt/v/32i6efeSb1cQMAAJuPgA4AAABEQ0TcdffdTUL51GnT4tBDD23yc9VpjxU2t0mTJ8dXv/rVvHu9Z8+e0RARvx85Mvbdd9+89w4//PB45NFHUx83AACweQnoAAAAQFbHjh3zIuFee+2V97932mknT9yy3VmxcmX88Ic/zLvXjz766Fi2fHnceNNN8YUvfCHvvQ4dOsQDDz6Y+rgBAIDNT0AHAAAAshYtXtzkZ6oLPZEL25OBV1zR5F6fNHly3DZqVJM/bfD1r389Ro8Zk/qYAQCALUNABwAAAPKcf/75BeP5XnvtFW+vWpX6+GBzGnPffU1+nv0///M/4667746vfOUrea9/+ctfjjvvuiv1MQMAAFuOgA4AAADkeePNN5v8dHsmk4khQ4emPjbYnJ559tn413/917z7/OSTT47hI0bEAQcckPd6u3bt4tbbbkt9zAAAwJYloAMAAABN/M9vf5sXD7/2ta/Fxk2bUh8XbE69e/fOu8/btm0b/fv3j0MOOSTv9c9//vNxw403pj5eAABgyxPQAQAAgCY2btoUX/va17IB8bHx41MfE2xON9x4Y+yyyy55obxrt27xjW98I++1z3zmMzF8xIjUxwsAAFSHgA4AAAAUNGny5MhkMtGpU6fUxwKb07z58+Pwww/PC+UnnHBCHHHEEXmv7bXXXvG7IUNSHy8AAFA9AjoAAABQ1FlnnRVPP/NM6uOAzWXN2rXRrVu3vFD+j//4j01+tv1Tn/pUXPeb36Q+XgAAoLoEdAAAAKCo99etS30MsDkNvu66vFCeyWTin/7pn/L+9y677BJXX3NN6mMFAACqT0AHAAAAoFWYMHFifOlLX8qL5fvvv3/e/95hhx3il7/6VepjBQAA0iGgAwAAALDde/W11+IHP/hBXizfe++9mzyNPnDgwNTHCgAApEdABwAAAGC7N2DAgLxQvvPOOzeJ55dddlls3LQp9bECAADpEdABAAAA2K7dc++9sc8++zQJ5rkuvfTSWPv++6mPFQAASJeADgAAAMB266mnn46OHTuWjOe9e/eOd959N/WxAgAA6RPQAQAAthIfNjTEhw0N8cGHH2Zt+uADgFYv+UxMPic/bGgo+7P1oosuKhnPL7zwwnjrr39N/b8BAADA1kFABwAA2ArkxvNNH3wQGzdtio2bNsWGjRtj/YYNAK3Sho0bY8PGjdnPxCSmlxvRR/7hD7HTTjsVjec/+clPYsXKlan/NwAAANh6COgAAAApaxzO12/YUPJpSYDW7IUXXsgL6cU+W+vmzInDDjus6HHOOeecePmVV1L/bwAAALB1EdABAABSlBvPN2zcGOvWr481a9emHqgAtlbPPf98k6fRG3+2rn7vvejSpUvRY5x11lnxp//7v9T/GwAAAGx9BHQAAIAUfdjQkH3y/P1162L1e+/F26tWpR6oALZWTz39dKxbvz42btpU9Ofcrx00qOj+Z5xxRjz73HOpf/4DAABbJwEdAAAgJUn0SX62/b01a+LtVatixcqVebFnp512inbt2gG0SrvttlveZ+LSZctizdq1sX7Dhtj0wQdNAvpj48dH+/btC8bzH/7wh7H8ySdT//wHAAC2XgI6AABASpKfb9+wcWO8v25drHrnnVj5+uvx4ksv5QWfvfbaKzZs2ADQKh133HF5n4kLFy6Md1evjvfXrYsNGzfm/Yz7y6+8EqecckrBeN65c+dYtHhx6p/9AADA1k1ABwAASEkS0Ndv2BBr1q6Nt/7613jlL3+JZ597rklAX79+PUCr1Digz6+vj7dXrYq177+f9xR6Q0RcfvnlBeN5p06dYn59feqf+wAAwNZPQAcAAEhJ8vfP161fH6vfey9ef+ONePGll2LZ8uUCOsDfNA7oc+bOjTffeiveW7MmG9A/+PDDuOvuu6O2trZJPP/a174Wr61YkfpnPgAAsG0Q0AEAAFKSBPT3162Ld1evjtdWrIgX/vjHWLhoUV78qa2tjXXr1gG0So0D+qzZs+P1N96I1e+9F+vWr49NH3wQy5Yta7JdJpOJz3zmM/HyK6+k/nkPAABsOwR0AACAlHzw4YfZgP7Ou+/Gq6+9Fs89/3zUL1ggoAP8TeMwPmPmzFixcmX276Bv+uCD+NnPfpa3Tdu2beMfv/SlePqZZ1L/rAcAALYtAjoAAEBKkoC+9v33Y9U778RfXn01nn3uuZg3f36TgP7+++8DtEqNA/r06dPjtRUr4p133433162L64cNix133DFvm0GDB6f+GQ8AAGybBHQAAICUNA7or/zlL/HMs8/G3HnzBHSAvykV0B+fOjUOPvjgvPfPPvvseG/NmtQ/4wEAgG2TgA4AAJCSYgF9zty5AjrA3zQO6NNyAvr0GTPirC5dsu8ddthhMWfu3NQ/3wEAgG2XgA4AAJCSSgL62rVrAVqlY489tmhAf3/duti4aVP85n/+J3bbbbcYPWZM6p/tAADAtk1ABwAASImADtC8cgL6Bx9+GK+tWJH65zoAALDtE9ABAABSUklAX7NmDUCrVG5AT/szHQAA2D4I6AAAACkR0AGaJ6ADAADVJKADAACkpJKA/t577wG0SgI6AABQTQI6AABASgR0gOYJ6AAAQDUJ6AAAACmpJKCvXr0aoFUS0AEAgGoS0AEAAFIioAM0T0AHAACqSUAHAABISSUB/d133wVolY455hgBHQAAqBoBHQAAICUCOkDzBHQAAKCaBHQAAICUVBLQ33nnHYBWSUAHAACqSUAHAABIiYAO0DwBHQAAqCYBHQAAICWVBPRVq1YBtEoCOgAAUE0COgAAQEoEdIDmCegAAEA1CegAAAApqSSgv/322wCtkoAOAABUk4AOAACQEgEdoHkCOgAAUE0COgAAQEoqCeh//etfAVqlo48+WkAHAACqRkAHAABIiYAO0DwBHQAAqCYBHQAAICWVBPS33noLoFUS0AEAgGoS0AEAAFIioAM0T0AHAACqSUAHAABIiYAO0DwBHQAAqCYBHQAAICWVBPQ333wToFUS0AEAgGoS0AEAAFIioAM0T0AHAACqSUAHAABISSUB/Y033qiakSNHxsCBAys2cuTI7DEWLFjQ5LWt0bhx42LgwIExbty4zX7cxus4bty4eO6558raf1tZv497jy1YsKDZa1Po+pSz/7ZgW53HtGnTYuDAgTFt2rSqnE9ABwAAqklABwAASMnWGtBPOOGEvPOX64QTTsgeY9y4cU1e2xoNHDgwMplMDBw48GMfa8GCBdGtW7fYa6+9Sq5Tt27dmg2m28r6fdx7rNgXFy6++OK8NWt8fZrbf1uxrc4juT7VCv8COgAAUE0COgAAQEoqCeivv/561SRR74QTTogBAwaUbeTIkdlj1NfXN3ltazRgwIDIZDIxYMCAj3WckSNH5l2zQw89NHr37p1dm27dusWhhx6afX+vvfaKO++8s+jxHn744ew1SHuNtoSRI0fGgAEDor6+vsl79fX1eV82GDBgQJO1KrX/1qKca7gtzKOQ9u3bR/v27at2vqOOOkpABwAAqkZABwAASMnWHtA/blTeFmyOgD548OC8p/BLxdD6+vq8J/ynTp1acLvtPaCXksz9+9//fupj2Rzz2N6uYfIFh969e1ftnAI6AABQTQI6AABASioJ6CtXrqya3IBezfOmITegt2T/hx56KO9p6XL369atW2QymWjfvn0888wzRY97wgknpL5G1TZo0KDt4v7bXq9hcn3uvPPOqp1TQAcAAKpJQAcAAEiJgJ6+jxvQc3/uvpL9nnnmmaitrY1MJhODBg1q8v72Gl+rcU22FtvrNfz+978fmUym4Bc/thQBHQAAqCYBHQAAICXlBvSamppYsWJF1XTs2DEymUz079+/xceYN29e9O/fP0aMGNHkvYceeij69+8fDz30UJPXErnvlePpp5+OO+64o+Jj9O/fv8VznTJlSvYazZs3r+L9k3N37Nix4BoVe6/QOAYNGpSd94gRIyoaz8fZv6XrPmLEiOjfv3/eeZLXkvuvY8eORY9ZaP9i92GybUvWptj9eccdd8TTTz9dctuuXbtmf2Ug9/wtmcfmWufGxxk0aFBMmTKlorUo977cnAR0AACgmgR0AACAlGzPAb1UAM6N1g899FC0b98+b76J9u3bxx133NFsWOzdu3fB/ZOn9wtF/EJjqXSOyXkPOeSQFq3RlClTomPHji0O6KXWLtm3WOTNPX+x/bt27Vpy//79+2efoq/02iXnzY3ApcbS+PoU2r/xfZEE7GJrU05IHzRoUNE5Jn8HvNg9Vey8lc6j1DrX1tbGoEGDylrnUnPp2LFjWSH9jjvuyP5qQks/G1pCQAcAAKpJQAcAAEhJJQH9tddeq5rcgN7SYzz44IPZMNf4vSQwHnLIIdk5HnLIIdmnYnv16pUXhh988MGi50mOUVtbG6ecckrRY9x+++0F988N6GmsU0vW77XXXovbb789b+169eqVnfspp5yS916h/Z966qlsTK2trY2uXbsW3f+pp54qum7NXbsRI0aUXLvca1vqCfTG90Ch/RNz587NG0PufZE7t9ra2pgyZUrRa9CrV6+8wJz79HfuvdurV68m167UE+jlzuOpp54q+W8k972uXbuWXOfcbXPXo2vXrnn3QaFrXWhNSq3bliCgAwAA1SSgAwAApGRrD+iNo2EpjQNgOQE9iXbF4nZugCz0fm6ILxb+kuDX3DFaEsGT8Fgq8LdUqfXLjd/FAvXcuXNLbnPttdeWXLvceFtobZo7/4gRI0pG2VLhuJxrUmr/ZNyHHHJIzJ07t+Da5G5Tav1LRfbcLzEUOk9zX4Jobh5J7K+trS16j91+++3Za1FovXKf6j/kkEMKziX3WhcL8Yn27dsX/be0JQnoAABANQnoAAAAKakkoL/66qtVU+qntIvp169f3jEeeOCBbDxsfPx+/frlPRlebBxPPvlkNg5Onjy5yfu1tbVRW1sbTz75ZMn5tGvXLjKZTMH3krE0Hn85kjk88MADm/0alFq/JH43N+bhw4cX3S65xsOHDy+6/5w5cyKTyUS7du0Kjq3x642dffbZRc+RnL/Q2pVzTYrtn8y5Xbt2Je+LJ598MntfFLoHk3jd3LVN5lhou1LXsLl5JPvW1tYWvPeLbdt4zsnxa2trY86cOWUdo7n74eyzz97s93tzjjzySAEdAACoGgEdAAAgJVt7QO/YsWP069evLMUCYKmAfsghh5Q9lmLHP+WUU8o+RqEQuS0G9FLzKXeNSsXtQufKja/Fwnqx8xcKrlsqoCdPUpf6YkYiie29evUqeG1LxeTGY7322msruobNzSO5PoXGVuo4ja9n8no5x0nu5+bWq5y13dwEdAAAoJoEdAAAgJRUEtD/8pe/VM3xxx8fmUwmLr/88hYfY+zYsZHJZOL4449v8t7ll19e9vGTsYwdOzbv9eXLl8fYsWNjzpw5Jfdfvnx59knjxseodCyNJden0HE/rlLrN2nSpLLOec011xQ9RnL8du3axaRJk1p8j1x00UUf6x5r6TUptH8S9mtra8saQ3IPFZp/sdcbS55ULzTWUtewuXVI7tlyr01yrc8+++yy17nY/dzcXJcvX/6x7u2WENABAIBqEtABAABSIqC3PKAXkoTla665Ji6//PKsDh06bJGAXirMf1zlxNdEEoJHjRqVN++LLrqo5DFGjRqV/Yn8Dh06xDXXXFP2XJYvX573N7rPPvvsGDVqVLNfaCjnurY0oFeyZpWaM2dOjB07NoYNG5a3xlsqoDcXs8s91+YM6LW1tVtkbcshoAMAANUkoAMAAKSkkoD+yiuvVE1uQG/pMXKDXuP3cgNpuWMZO3ZswfeHDRsWXbp0iYsuuihuu+22GDt2bCxbtqzsY1Qyli2xTscff3wcf/zxMXHixLLX75VXXom6urrsvK+++uoYO3Zsxcd45ZVXYtmyZdk1TL5okOxz9dVXN1nLxiZOnBiXX355HH/88dkY365du+jSpUvRa7Y5rkmh/cuZb6X3cLLGw4YNi7Fjx0ZdXV3ZYy1nPMXWIbkOlYy10Lma+/dT7jmT41999dWbZW0rJaADAADVJKADAACkREBveUBftmxZdOjQITp37txs5N1SAT3Zt3Pnzi1ao4kTJ2af4K5k/YYNG1ZWFG1pUB47dmxcdNFF0a5du6itrY1hw4aVvW9dXV0MGzYsOnfunD13oeuztQf0Ll26RLt27ZoE80rGuj0F9OTXDBp/SaNaBHQAAKCaBHQAAICUVBLQX3755apJottll13W4mPcf//92aDX+L3LLrus7OMnY7n//vvzXu/SpUtkMpmYPXt2i49R6VgamzBhQvYalTOOxpI5dOnSpez1mz17dtF9KrkG999/f8H1yLV06dLsU+m5286ePTvuv//+Zud8/fXXFz3/x70mhfZPrkdtbW1Z67906dI4/vjjo3PnzgXHff311zd7jFJjLbX+za1D8qHpU5QAACAASURBVOcBJkyYUNZcrr766oL3Ral1biy5lwu916FDh7LXdUsQ0AEAgGoS0AEAAFIioLc8oJeKfbmWLl2a3XZzB/SXX/576GwcYctdn2Lxvdj6VTLenj17Fr0GybmXLl1a8hiFzpe81rNnz2bHUOw6bYmA/vLLL2d/Rr6cYJyE8o8TnZMvGGzugJ58uaLc+zIZR+PovzkCeiVf2thSBHQAAKCaBHQAAICUCOgfP6A3F4CTELmlAnpuCC83ME6YMCEbeotF6OYCenPxOvccha5B8hPrzc07ifC558t90rvU+ud+eaHxdlsqoCfj7dChQ7NjS7780PgYybFvvfXWkmuTBPgtEdCTfWtra8t+0r/Q9dgcAb2SJ/K3FAEdAACoJgEdAAAgJZUE9D//+c9VkxvQW3qM++67LxsPG7+XG0jLHct9992X93oSP7t06VJwv1mzZmUjcaLxMSodSzFJtE2eRJ81a1bRbYcOHZoN2x06dKh4/YYOHZqNpRMmTGj2HMWuQXL82trauPXWW4uOITnO0KFDC16Xzp07x5IlS5rsu2TJkuyXF9q1a1f2dS33mhTbf8mSJXlfHCh0LZYsWZK9Nzp37tzk/WTcHTp0KDq3ZIy5Ab3QPdjcdS61DskY27VrV/D9P//5z3HVVVdlx3DVVVdVdPzGkuMUG0ehtaiWb3/72wI6AABQNQI6AABASgT0lgf0JCQngbFnz55x2WWXRc+ePbP7JPEy+XnrLRXQ//zn/IienDcZ02WXXRZdunTJRv9S4bm59VuyZEl2PslxknN07tw57xxJCC50DXLnXmi8uecoFIBzQ3VtbW3eOLp06ZIX8AsF+i0V0JO1yz1/4zXK/QJDoWuQ+/R+bW1tdOnSJbv/8ccf32Tepcaaey2StSl3Ho2vdYcOHbLj6NmzZ5NrXek6FRtr49dra2tLfgmgGgR0AACgmgR0AACAlFQS0F966aWqOe644yKTyUTfvn1bfIwxY8ZEJpOJ4447rsl7ffv2Lfv4yVjGjBnT5L3GT1rnqq2tjb59+8bixYuzT+m2a9cuOnTo0OKxlDPnZLzFdOjQIW655ZaPtX6LFy8ueZ7jjjsuu17J+hx33HFx1VVXVbyGF154YSxevLjgGJsbR4cOHQpet+auaznXpNT+L730UowfP77k2M4666yi80r2zw3UhfafOXNmjB8/PrtWueueuPDCC5vsW8k8kvUodo3atWtX8n4q5/iJQuNL7sPN8e/j4xDQAQCAahLQAQAAUrK1BvShQ4dG3759y4puxcycOTP69u0bQ4cObfLemDFjyj5+MpaZM2cW3eaWW26Jvn37ZhU67lVXXZV9v6VjqWTujcc0dOjQknOoZP1yt8mdV6FzjB8/vuS6vPTSRyG8nDUsZvz48c2Oo5LrWs41Kee+SNYo2bYl1yF3/fr27Ru33HJLk/Ceu3aFjp28f9VVVzV5v9x55K5LJdeokuMX+veRfJlh/Pjxm+3fR0sI6AAAQDUJ6AAAACmpJKC/+OKLAFV18MEHR21tberjENABAIBqEtABAABSIqADW6tFixZlf64+7bEI6AAAQDUJ6AAAACmpJKD/3//9H0DV/O53v4tMJhO/+93vUh+LgA4AAFSTgA4AAJASAR3YWk2fPj1Gjx4dCxcuTH0sAjoAAFBNAjoAAEBKKgnof/rTnwBapW9961sCOgAAUDUCOgAAQEoEdIDmCegAAEA1CegAAAApqSSg//GPfwRolQR0AACgmgR0AACAlAjoAM0T0AEAgGoS0AEAAFJSSUB/4YUXAFolAR0AAKgmAR0AACAlAjpA8wR0AACgmgR0AACAlFQS0J9//nmAVklABwAAqklABwAASEklAf25554DaJW++c1vCugAAEDVCOgAAAApEdABmiegAwAA1SSgAwAApKSSgP7ss88CtEoCOgAAUE0COgAAQEq21YB+5513xqWXXlqWkSNHxuTJk1MfM8X95je/iUsvvXSbv06TJ0/Ou/daepyRI0dmj/Gb3/wm9XklPu68mpP8u77zzjtTn2tjAjoAAFBNAjoAAEBKttWAfumll+aNrxz7779/jBw5MvWx09QxxxwTmUxmqwynlbjzzjvz7rmW3m/7779/9hjHHHNM6vNKJGPaUsdP/l1vyUjfUgI6AABQTQI6AABASsoN6HvuuWc888wzW40ktLVt27bZJ9CPOeaYqKmpyc7lpz/9aerjJ1/yBPqkSZNSH8vHcccdd2Tvy0wmEz/60Y8qPsYDDzyQ92/vmGOOSX1eiWRMW+r4uQE97bk2JqADAADVJKADAACkZFsP6OXGxblz58aPfvSj7HzuuOOO1OfA9icJ6Mccc0wcdNBBkclkYu7cuRUdI7lPk/8roG8dBHQAAKCaBHQAAICUVBLQn3766a3Gz3/+82xcrGS/5KfCzzzzzNTnwPYnN6BfeeWVkclk4rrrrqvoGDU1NXHQQQe1+B7fkpLPgy11/GTOP//5z1Ofa2MCOgAAUE0COgAAQEpaW0C/7rrrtrooyfYjN6DPmTMnMplMHHTQQWXvn9yfV155pYC+Fcw3l4AOAABUk4AOAACQkkoC+lNPPbXV6NOnT2QymTj66KMr2u/2228ve7+xY8fGFVdcEX369Ik+ffrEiBEjoq6urqLzTZw4MQYPHpw9Rp8+feKKK67IHmfixInRp0+fGDx4cMGx9unTJ26//fYmrxXavtg5Bw8eHBMnTix7zI3nXen+yRgrWbdkvM2dp66uLkaMGJF3/Nz1aW5MhdaykuNUen9997vfjUwmU/b6JdvX1dVVdI9/3GtWaE2uuOKKGDt2bN77yedBS+6DctY3mXOfPn0+9rXY3I444ggBHQAAqBoBHQAAICWtLaBfccUVze43duzYOProo/Pmn6ipqSkr7tXV1cWZZ55Z8BjJcUaMGFEy6OfGxLFjx0ZNTU12/0LbN3fOM888s2TILjXvcvYfMWJEtG3btkXrlpy3WGRNgnLuGjQ+/hVXXNHs/ZKE3GLjbNu2bYwYMaLF92Xj6zlixIiyg3BdXV1kMpn47ne/W/Y9fvvtt5e8ZkcffXRZIf2KK64ourZt27bNXpdyAnqp+6C59RXQAQAAPiKgAwAApKSSgP7kk09uNXLjYrn7zJ49Oxv2+vTpU3CbwYMH50XZM844I/sEbW6oPOOMM4qe5/7778+LkQceeGD06NEj+vTpEz169MiLiz169Cg6j2SOPXr0yB4vOdbgwYNLnrNTp07ZcXfq1Clv/9mzZxdcm2SbxvPu1KlT3lwK7T9q1Ki8SJrMt0+fPnHggQc2u27J2o4aNarg2HKPceCBB2aP3aNHj7KOn6xlqePkXpdC4yhHsg6517Ompibatm3b7L4DBw6MTCaTvbbN3eOl7tXca15TUxP3339/0fOeccYZedcu9zi565V7vnKPlXvfNz5WqetU7N9nmgR0AACgmgR0AACAlLSWgD5hwoRswKupqYkJEyY02SY3Qvfo0aNgKM49TrHIl3ueYiF24MCBTZ4oLzbHZLti0TE3MB999NEF5zZ79uxs3Cx0riTelgrspeadRPZiATt3bQutSamAnhy71HoOHz48e/xC40vWMjnO8OHDCx4nWaNygnchhQJ68iWJ5qL8gQceGDU1NWXd4/fff3/elwaKXbPctSu0TXLdM5lMDBw4sOicGj+dXmi7JLDX1NSUdaxC6yGgAwAAfERABwAASEklAX358uVbjUsuuSQbOi+55JKiGj/5WlNTE/fdd1/BYyYRt0ePHiXPPWvWrKipqYmampqYNWtW3nvDhw9v9jyNt00iabE5JnGzubU48MADm123ZI633XZbwdcHDRpUdN/x48dn17zxe8k4x48fX3T/QYMGZYNvueO67bbbyl7P3G0bX5fctRw+fHiz1zaTyTR7vlJjyL2e9913X9F5N17b3G2SMRe6N5L1KnXMxttecsklTd5L5lrq/krmkBvRS61bqfUttkaN51xorGkT0AEAgGoS0AEAAFKyrQf0Shx99NFFA28SMAvF11LnbxyckyeYyw2ASdwsFRNrampKHiP56fHG8blUvGwcXpNxlwroueNtvI7JGEoF9OXLlxcN8MUCejKu5r7U0Pg4jeexOb5kUI5icbht27Yl763kKfXcaF8soCf3aiaTKeteTcbUeN2TL3AUuh6l7vlCAT35ckSh+7iS+0hABwAA+IiADgAAkJJKAvqyZcu2GuU+gX7JJZfkPYE+YMCAgscbMGBAZDKZOO+888o6fxIlTz/99LzXk3ONGTOmrOMk4fGoo44qOsdOnToV3X/MmDHZMFzu2iXrVmg+bdu2LXvshcZ61FFHxcyZMyve/6ijjspG69zXkzBf7piS69j4uuSG2ZaOpZL7ovH1TMY1aNCggvu1bdu2yTXJXdNC90yp+6Kx5Onwxx57LPvaeeedV/aaLFu2LB577LHsv6PG7yU/FT9s2LCK7pfG61HJdao2AR0AAKgmAR0AACAl23pALxSeC0nCZrEwmnu85oL8JZdcEqeffnrB8xcLjM2Nq1RALxUTc8N3OePOfYq48bGGDRuWDa0HHnhgDBgwoKKInHvsTp06xaBBg8oO38Wi9eZaz7QDehKfC13nZJ/GYyt2j7ckMheaU0vmWex6JMc6/fTTy7oHk+2LzVlABwAAWjsBHQAAICWVBPSlS5duNS6++OJsXCx3n+SJ25NOOqnoe5VqfP7k9XLHdOuttxadRzLHiy++uOj+119/fYvGXWyMM2bMiGuvvTZOP/30vCf3jzrqqBgwYEDMmDGj5HweffTRGDBgQJx00knZp8dramripJNOimuvvbbofklQvfXWW7fIepazls2N5eNez5NOOikymUw8+uijea8nX8Zo/Hqxe7ySuZSaU0vmWex65N4rlWg8h5bMrVq+8Y1vCOgAAEDVCOgAAAApaU0BPYmbbdu2LXm8iy++uGwDBgwoKzA2N6aWBvTcOVUy7osvvrjZGJ57jvPOOy/7d7xLhfDGZsyYEddff32cfvrpUVNTE23bto3Ro0c32a41BPRrr722yRhmzJgRNTU1Ja//thDQc59Ar+QevP766z/23KpFQAcAAKpJQAcAAEhJJQF9yZIlW43cuFjuPrfcckt2PsWOd/HFF5d1rBkzZsQtt9wSo0ePznv9gAMOiEwmE7fccktZx7nmmmuKzqOcMSVzqnQdGo+v0GuF5lxofsXWorHRo0dHTU1N1NTUxIwZM/LeSwJs4zEkT7E3d+xE//79syG3pde32FgquccKXY8klrdt27bJ9b/mmmvKvseTfU466aSyx5X8NP8jjzySfS351YX+/fuXdYxHHnmk6L+fStfskUceiVtuuSVvPJVep2oT0AEAgGoS0AEAAFIioDcfPgtJ4mPj0Je83jjgFpOEx5YG9CVLlmR/Jr1xlC4k+cn3xudL1qW5YxQaU7J2BxxwQNnzbRxai72e/Lx5uUE1CfyNg/TWENBz55McO/lZ90LrXuweT0J2pdc8N9wvWVL6yxulrv3m+AJKsS+aCOgAAAAfEdABAABSUklAX7x48Vajd+/e2fhXyX7JfAq916ZNm8hkMjF06NCSxxg3blz2id5x48blvXfvvfdmz3HvvfeWPE4SMIvNI5lj7969Sx7ntNNOi0wmE927d292/rmBOff1JOQ2d67u3bsXPFeyHjfffHNZ52+8xkm0brz/zTffnI3Fjde62HrW1NTE9OnTW7SWpcZSjmS8xe7L5P3TTjstxo0bl/3/K73HkzE2d82nT5+eXfPGc58+fXr2/mt8P5S65wv9+0nmUs51Gjp0aGQymWjTpk2L7/k0COgAAEA1CegAAAApaa0BvVDkS8JeTU1N9OvXr+D+9957b9EgmUhidE1NTdEI269fv+xT2x83oOfGze7duzeJx4sXfxRLk3EVOlduqC72BYKbb745e57GwTUZ6wEHHFD0iwPJnAutf6lonYy7TZs2za5nJpMpeO22loC+ePFHX9RI7rFSX9godY/nflGj2DUfN25c9v5q06ZNwW2SL0QUW7dkTsmXS0p9ASU5VqnrNHTo0JJfthDQAQAAPiKgAwAApKSSgL5o0aKtRhLajjzyyIr2y413hd5PnuZOQuBpp50WvXv3jt69e8eRRx6Zfe+0004reo5p06Zlw2USlbt37x69e/eO7t27Z2NkTU1NXH311UXnkRsTm5tXcpzkuCeeeGJ23CeeeGJ23gcccEBMmzat5Jo2HnPv3r2bzKfQ/rnrc+SRR2b3zZ1zEnyL7VvouhRaz2LHLnZdKlnLUmNpThLQS92XudG6pqamxfd442uee6+eeOKJee/dc889Zd2rje/53Pdyx92S+z73vauvvvpjX6dqE9ABAIBqEtABAABSsq0G9CFDhkRNTU3FAT2Jo/369St57MZP3ObGyHLi3rRp0/KCY2NHHnlkjBs3rmRwrTQm3nPPPXkRu7HTTjutaDxPXH311Xk/1d147t27dy95jFJzbtOmTdF1Lyda9+7du+jY2rRpE0OGDCm579YS0JOfOy/2ZYLGYy51rM1xzZtb29xxlgro1b5O1SagAwAA1SSgAwAApKSSgL5w4cKtytSpU2PIkCEV7XPTTTfFww8/HA8//HBZ215++eXRq1ev6NWrVwwZMiSmTp3aojEmx7jqqqvyzj1kyJDIZDJx6qmnFjx/r1694qabbqronHfffXdcddVVRc9Z6ZgrHcPDDz+cd/7LL7887r777pL7JNuXe10qHVsla1nJWArNPVnzUtsl91WpcyRjbu5Yhda80mte7Lo3HmPyWjnH2tLXqdoOP/xwAR0AAKgaAR0AACAl23JA3xpVGgBPPfXUyGQycfnll6c+dqA4AR0AAKgmAR0AACAlAvrmddVVV2V/dru5be++++7sT1235GlnoHoEdAAAoJoEdAAAgJRUEtCfeOIJypD8/fRTTz216DY33nhjdrsTTzwx9TEDpQnoAABANQnoAAAAKRHQN7+77ror+2R5mzZt4tRTT83+Hehzzz03DjjggOy6HnDAAfH444+nPmagNAEdAACoJgEdAAAgJZUE9AULFlCmKVOmZP++eTHnnHNOTJkyJfWxAs0T0AEAgGoS0AEAAFIioG9ZDz74YPz617+Oiy66KOuGG24QzmEbI6ADAADVJKADAACkpJKAXl9fD9AqCegAAEA1CegAAAApEdABmiegAwAA1SSgAwAApKSSgD5//nyAVumf//mfBXQAAKBqBHQAAICUCOgAzRPQAQCAahLQAQAAUlJJQJ83bx5AqySgAwAA1SSgAwAApERAB2iegA4AAFSTgA4AAJCScgP6HnvsEXPnzgVolQR0AACgmgR0AACAlAjoAM0T0AEAgGoS0AEAAFJSSUCfM2cOQKskoAMAANUkoAMAAKREQAdonoAOAABUk4AOAACQkkoCel1dHUCrdNhhhwnoAABA1QjoAAAAKRHQAZonoAMAANUkoAMAAKSkkoA+e/ZsgFZJQAcAAKpJQAcAAEiJgA7QPAEdAACoJgEdAAAgJZUE9FmzZgG0SgI6AABQTQI6AABASgR0gOYJ6AAAQDUJ6AAAACkR0AGaJ6ADAADVJKADAACkpJKAPnPmTIBWSUAHAACqSUAHAABIiYAO0DwBHQAAqCYBHQAAICWVBPQZM2YAtEqHHnqogA4AAFSNgA4AAJASAR2geQI6AABQTQI6AABASioJ6NOnTwdolQR0AACgmgR0AACAlJQb0AH4OwEdAADYkgR0AACAlBQL6HPnzUs9UAFsraYL6AAAwBYkoAMAAKSkcUD/y6uvxrPPPRfz5s9PPVABbK2mT58eK1auFNABAIAtQkAHAABISRLQ31+3Lt5599149bXX4rnnn4/6BQvis/vtF/vuu2/ss88+8elPfzr23nvv+Ie9945/+Id/ANju7b333rH33nvHpz/96fjMZz4T++67b+y3337x+c9/PurmzIkVK1fGu6tXC+gAAMBmJ6ADAACk5MOGhmxAf3f16lixcmX88U9/ikWLF8f0GTPi4XHj4u577ombb7klRvz+9zH0+uvjd0OGxP/+7ncA260hQ4fGsOHDY+Qf/hC3jRoVY+67L8ZPmBCz6+pi2fLl8eJLL8Xrb7wRq997L9atXx+bPvhAQAcAADYbAR0AACAlSUBft359rH7vvXj9jTfixZdeimXLl8ecuXNj0uTJ8cCDD8bd99wTt40aFTfdfHPccOON8YcbbgDYLt1w441x4003xS233hq333FHjB4zJh4eNy6mTpsW9QsWxNPPPBMvv/JKvPnWW/HemjUCOgAAsNkJ6AAAACn5sKEhPvjww1i/YUOsWbs23vrrX+Mvr74azz3/fCxavDhm19XFpMmT45FHH42xDzwQ991/f4weMybuHT0aYLs1esyYuH/s2HjwoYfisfHj4/GpU2PuvHmxbPny+OOf/hSvrVgRb69aFWvffz/Wb9gQmz74ID5saEj9Mx0AANg+COgAAAApSQL6ho0b4/1162LVO+/Eytdfj5f+/Od45tlnY9HixTF33ryYMXNmPD51akyeMiUmTpoUEydNigkTJwJsd5LPuMlTpsTUadNi1uzZMb++PpYuWxbPv/BC9unzd1evjnXr12f//rmADgAAbC4COgAAQEo+bGiIDxsaYuOmTbF+w4Z4b82aeHvVqlixcmW89Oc/x/MvvBBPPvVULFm6NBYuWhQLnngi6hcsiPoFC2J+fT3Adif5jHti4cJYtHhxLFu+PJ5+5pn445/+FK/85S/x+htvxKp33ok1a9dmnz4X0AEAgM1JQAcAAEhR8nfQN27aFO+vW5eN6K+/8Ua8+tpr8eeXX47/e/HF+OOf/hTPv/BCPPf88wDbtedfeCFe+OMf449/+lO8+NJL8fIrr8RrK1bEm2+9FaveeSf7t89znz4X0AEAgM1FQAcAAEhR8jPumz74IDZs3Bjr1q+PNWvXxrurV8fbq1bFm2+9FW+8+WasfP31WLFyZby2YgXAdm3FypWxYuXKWPn66/HGm2/GW3/9a6x65514d/XqWLN2baxbvz42bNzo6XMAAGCLENABAABSlhvRk59zf3/dulj7/vvx3po1sfq99+Ld1avj3dWr45133wXYriWfd++uXh2r33sv1qxdG2vffz/WrV8f6zdsiI2bNsWmDz7w5DkAALBFCOgAAAApSyJQ45C+YePGWL9hQ6zfsCHWrV8P0Kokn38bNm6MDRs3ZsO5n20HAAC2JAEdAABgK9E4pCcxHaC1Sz4Tcz8n0/7MBgAAtk8COgAAAAAAAAC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BQwF9efTWmTpsGLfb0M8/EBx9+mPq9DABQCQEdAAAAAGhi+IgRkclkoMW6du0aa9auTf1eBgCohIAOAAAAAOT5xS9+ESeddFJkMpk46ugj45zzzolzzzsnzu1xbnT/yblx3k+7R4+fnhc9zu8RP7ngJ/HTC34a5//s/LjgwvPjgp4XxM96/iwuvOhnceFFF0bPXj2jZ6+ecVGvnnFR74uK6BkX9e75t20vjAsvujAuvOhn8bOeF8QFF14QF1x4fpz/s5/GTy/4Sfzk/J9Ej/N7xHk/PS+6/6R7dO/RPc7tcW6cc945cU73btGte7fodm7X6Hru2XH2OR/pck6X6NLtrDxndT0rzur6H2wB/9755NjnM/vEQQcdFH369ImZs2alfk8DAJRLQAcAAAAA8mQymdh9991j38/uG/+v76Xx2ORHY/yUx2LC4+Nj4tQJMXn6pHh85pSYOmtqTJ89LWbUTY9Zc2fG7PmzY059XcxdMCfmPzE35i+cH/WL6mPBovp4YvGCWLjkiY8sXfiRJQtj4ZIn4oklC+KJJQtiwaL6qF80P+YvnBfznpgbcxfMibr5dTF73qyYOWdGzKibHtNnT4upMx+PKTMmx6Rpk2Li1Akx4fHx8djkR+PRSY/EIxPHxbgJD8fD4x+Khx57MB589IF44NGxMfaR++P+cfdl3ffwmLjv4TEx5qHRbGa/vf638c1vfzP23HPP2GGHHeJ/fvvb1O9pAIByCegAAAAAQJ5MJhPf+OY34r/++8q47c5bY/yUx2Li1AkxadrEmDJjckyd+XhMmz317+F83qyYU18X856YG/MXzov6RfOzwXzR0oWxeNmiWLJ8cSxZviSWPplvyfKPLF6+OBYvWxSLln4U1RcsXhD1i+bHvCfm/S2kz86G9Ol102LqrKnx+MwpMXl68xE9Cei5ET0J6CL65jfqntvi19f+d3zv+9+LnXfeWUAHALYpAjoAAAAAkCeTycTJ3/tu3pPn2Xg+6/GYPntazJwzI2bNnRV182d/9MT5wnkfPWm+ZEHMrZ8Tkx6fGA88/EDcefcdcePNN8Tw3w+L64dfX9Cw2kljJgAAIABJREFUEcNixMgRceuoW2P0fffGI+PHxfRZ0+KJvJA+N+bU10Xd/Nkxa+7MmDFnekybnRvRJxaM6A+NfzAefOyBrSai3znmjrhx1I3xP0P/J3559S+j3xWXR9/+fZvof2W/+NU1v4r/Hfa/cfPtN8Vd992VehivVM/eF8auu+4qoAMA2xQBHQAAAADI81FAP7lwPK/7KJ7nPnVev/CjJ84XLV0Yi5cviilTJ8f1w4bGJX0uju//4Ptx+DcOj/ZfbB+f+/znYr/99muibdu28eWvfDk6ntAxzu56dlz5yyvjrnvvikXLFsXiZYti4dKFsWBxffan3evq62LWvFkxY86MmDZ7Wjw+8/GYPH1ykyfRx018OB6e8FDTiD6uaUSvVlT+wy0j44pfXRGnn3F6HPbPh0Wbtm3i0/t8uol27dvFEUd8I846+6z41dW/iptG3ZR6EBfQAYDWQEAHAAAAAPJkMpn4984nlxHPP3rqfOGSJ2LajKkx5v7RMfg3g+LCnhfGv3/v3+OIbx4RX/zHL8Ze/7BX7LzzzrHDDjtEJpNp4hOf+ETsutuusd/n9osDDjwgjjv+uPjxf/w4Lu93WYy8cWQ8NvHRmFM/J55YsiDqF9XHvCfmxZz6v/9t9I8i+t9/zn38lJyInvv30JOIXuWAfsfo22PYH4bFL/r9Iv7j7P+IE/7lhPinr/1TfPazn402bdrEV7/61fjGN74RRxxxRPzzP/9zfPnLX44vfOELse+++8aBBx0Y/3biv0XXc7tG/yv7xR9uGRl3jrkj9TguoAMA2ysBHQAAAADI81FA//eYOHVCkXj+t59sX1wfCxbVx7wFc+Oue++KfgP6xVFHHRV77713fOITn4hMJhM77LBD7LTTTrHrrrvGbrvtFp/85Cdjjz32iD322CM+9alPxe677x677rpr7LLLLvGJT3wiG9k/+clPxuc+97k480dnxpBhQ2LC5PEx/4n5f/tJ94+eRs+P6B/9nPukafkRPffvoec+hV6tn3Ef/cC9MeLGEfGfl/9nHHX0UfG5z30udtlll+z8jj322DjrrLPiF7/4RVx22WXx85//PM4888z49re/HZ/+9Kdj9913j9122y2+0OYL8S//9i8x8FcDY+TNI2P0g/fG6AfvTT2SC+gAwPZGQAcAAAAA8mQymfjeKd+LydMnxeMzp2T/5nny5PlH8XxBLFq2MB55bFz86te/jNPPOD06HNIh9t1339h1111jhx12iJ133jlqamri4IMPjn/7t3+LH/zgB9GjR4/o379/9O/fP/r06RM//vGP4+STT47jjjsu2rVrF7vttlvsuOOOsdNOO8Xuu+8eX/ziF+P4jsfFz3r+LIaPHB4z62Zm430S0T/6OfeP/ib6lBmTY9K0iX+L6I9l/x76w+Ob/pT7ln4K/Z77747b7ro1zvvpeXH4EYfHZ/f7bLRt2zYOP/zwuOCCC+L3v/99PPzwwzFz5sx44oknYuHChVFfXx/Tp0+PsWPHxvXXXx/nnntuHHroofH5z38+vtDmC/GtI78VF1x0Qdw46sa4a8ydqUdyAR0A2N4I6AAAAABAnkwmE52//72YMmNKTJs1NWbUNY3n8xfOj4lTJsbg3wyK75z4nWjbtm3259j32GOPaNOmTRx22GFx8sknxyWXXBLXXXdd3HDDDfHII4/EokWLYtGiRTFr1qy4++674/rrr49f//rXcc4558S//Mu/xMEHHxyf+9znYuedd44dd9wxPvnJT0aHDh2ia7ezY+QNv4/HJj4aCxbXR/2i+THviXl/+5voM2N63bSYOuvxbETP+3voBZ5Cb/xT7ps7IP/h5pFx5X9fGUcedWTsueeesc8++8Sxxx4bffv2jYkTJ8abb74ZGzZsiNdffz3q6upi5syZsWDBgnj77bdj3bp18frrr8cDDzwQffr0iY4dO8b+++8fNTU1cfwJx8eA/xoQf7hlZOqRXEAHALY3AjoAAAAAkOejgN45ps56PGbUTY9Zc2f+/W+eL66PRcsWxvRZ0+KX//3L+O7J3419PrNP9qnz3XffPb7+9a9Ht27dYsSIEVFfXx/PP/98vPrqq7Fy5cp4++23Y82aNbFmzZp49913480334zXXnstXnnllXjhhReirq4uhg0bFqeffnrstddescsuu8SOO+4Yn/rUp6L9F9tHxxM6xjWDro459XVRv2j+3/4m+tyomz87Zs6ZEdOb/D30x7I/5d7cU+ibOyD3v7JfHPP/27vz+Kiq+//jk4SQsBsQ2QUdQWRfAiqKIILRn7UKUuOCKFIo4177rQsuYEUl4kKtlrCJrEE2AQnKDgkkZE8Aa7XE1lq1QCwWrcg2798feMY7N/fOTEIwgK95PJ6PryR3OefcM+nj8X3f8zl9L1ez5s3UsGFD9e/fXxMnTtQnn3yi/fv36/Dhw/L7/Vq1apUuvvhide7cWf/v//0/ZWVl6dixYzp8+LC++uorffjhh3rrrbc0fPhwNWzYUK3ObaUBAwdoQsqEag/JCdABAMCZhgAdAAAAAAAAQBCPx6Nf3vhLbfqhdPu2nK3anpetvMJcFZTka+WqFZr08iRd94vr1LpNa8XExKh27dpq1aqVfvnLX+qpp57SkiVLtGvXLn333Xc6evSoIv18++232rlzp+bNm6cHH3xQl112mRISEhQbG6v4+Hid0+Qc3Xr7rZo+c5o2bN6g/OJ85RbmKDsvS1u3Z2rLts3alLkx4lXoJ6OM+4Il8zVt1lTdNfJONW3aVK3ObaVLLrlET4wdq/Xr1+vYsWNBfZ43b57q1asnj8cjr9erNWvWBP3+8OHD+utf/6rU1FT16tVLrVq1Uus2rXXvA/do+uzpWrgsrdrDcgJ0AABwpiBABwAAAAAAABDEBOhbtm3W1u2Zys7LUm5BjgqK81W8s0gTX5yogYMGqnHjxvJ4PPJ4PGrWrJkGDhyoJUuWaM+ePRUKzZ0+hw4d0v79+zVhwgS1b99edevWDdyrQ8cOunPEnVq8bLEKdxQovyjvx/3QszO0eesmbczYELQKPWgv9NXLtTz9Hb2zalm5AL0qQvRZ897UM889o0FJgxQdHa3u3bvrvvvu07p16/TF55/L7/cH9TVcgG4+BQUFGjVqlDp06KD4+HjdMPgGPZfynOa+Pafaw3ICdAAAcKYgQAcAAAAAAAAQxOPx6IbBNygjO0Pbco6Xbs8vytPmzE1asmyJht85XC1btlR8rXjVrl1bzZs31913361Fixbp448/1nfffVcuJK7o59ixYzp06JCys7P10ksvqW/fvmrUqJGio6OV0DBBPXp017PPP6v0NenKKTheyt2sQs/I2qJNW8uvQl+19t0fV6H/EKCbfdCrMkD/U+qfdNuw29ShYwfFxMRo1KhRWrVqlf7+97/rf//7X7m+fvzxx5oxY4b+/Oc/a/78+frnP//pOCaff/653nnnHSUnJys2NlbdunfT3aPu1ozZ06s9LCdABwAAZwoCdAAAAAAAAABBTIC+dXumsiyrz5evfEfjnhmniy+5WB6PR9HR0WrRooWSkpI0d+5cffPNNzpy5Iiq8vP999/ro48+0tixY9W7d2/Fx8crKipKDRo00K2336o/T/2zsnKzlF9sW4W+bZM2OKxCf3eNcxn3qgzQX3wlRZdceomaNm2qBg0a6I9//KP27t2rw4cPB/Xt8OHD2rt3r0pLS7Vz507t2LFDu3bt0ieffKKysrJypd4PHjyof//73xo3bpzq1aun5s2ba+DVA/Xn6W9Ue1hOgA4AAM4UBOgAAAAAAAAAgng8Ht045EZty92m7fnZyivKU9GOQk2ZOkWX971cTZs2VXR0tGrVqqUrr7xSs2bN0q5du3T06NETXnlu/xw7dkwHDhxQcXGxJkyYoKZNm6pmzZqKi4vThe0v1Ogxo7Vl62YVlBQErULfsm2zNtr2Qk9f90MZ9/dXaMV7ywMBun0V+okGxxMmPqsL2l6gFi1aqFevXlq8eLEOHTpUbmz27t2rOXPm6N5771W/fv10+eWX6+qrr9Zvf/tbLVmypNxq9WPHjun777/XtGnT1LVrVzVp0kQ9evbQa1P+WO1hOQE6AAA4UxCgAwAAAAAAAAji8Xg0eMiNx/c+L8zR9rxsrduwVo+PfVxNmjRRfHy84uPjddFFF+mhhx7Srl279PXXX+tkfY4dO6aDBw/qvffe0/XXX6/WrVsrOjpa9erV08BBAzV/4Xxt2bpZ+UV52p6/Xdtytv5Qxn2TNmxZr3Wb1v5Yxt0SoC9f/c7xAH1V1Qbof3j+GbVs1VJer1dDhw7V+vXrHfv1ySef6L777lP79u0VExMjj8ejWrVqqXPnznryySf1n//8x/G8pUuX6he/+IVatmypjp06aPIbr1Z7WE6ADgAAzhQE6AAAAAAAAACCeDweDb5p8A+rz3O1eetmpU5N1c3JN6tmzZqKiopSw4YNddttt2n+/Pn65ptvqnzluf3j9/v1t7/9TTNnzlRSUpI8Ho+ioqLUsVNHPfHUE1q8dJEKivOVW5ATvArdqYz7+5Yy7qvKl3GvqgC9a9eueuihh5Sdne3Yp127dunKK69UjRo15PF4An2qUaOGbr75Zu3du9fxvHXr1mn06NFq164dAToAAEAVI0AHAAAAAAAAEMQE6DkF25VfnK+1G9Zq7JNj1feKvoqJiVFsbKwuuOACvfzyy9qxY0dgb+8jR47oyy+/VH5+vt5++23NmjVL06ZN07Rp0zR37ly99957+vjjj2U+Bw8e1GeffaZt27Zp7ty5evPNNwPHL1q0SJmZmfr8888Dx+/fv1+7du3SmDFjFBcXp+joaJ3b+lzdcustSp02RUU7CpVXmKvtedmWMu4bAmXc7QH6itXLHfdBr6oAvVu3bvrd736n7du3y+mzc+dO9e3bNxCeWw0ZMkR79uxxPG/9+vXy+XwE6AAAACcBAToAAAAAAACAIB6PR0NuGqKcghwVlBRo1XurdMedd6jdhe0UHR2t+vXrq0+fPlqzZo2+++47+f1+HTlyRPv379fmzZs1adIkDR48WP3799cll1yiSy65RNdcc418Pp/S0tK0Z88e/fe//9W//vUvrV69WuPHj1dSUpKuuOKKwPE33XSTnnzySa1fv1779+8PhPSS9Pzzz+ucc85RXFycGjVqpIsvvljPvfCcincW/VDGPdtSxn2j1m9ZH9gHPaiM+0kO0Lt06aL7779fWVlZcvp88MEHGjRokOLi4hQVFSWPx6Po6GjFx8fr1ltvdV2BvmbNGv36179W27ZtCdABAACqGAE6AAAAAAAAgCAej0dDhg5RbmGuCksK9M7KZRp09SA1bNRQUVFRat++vUaOHKn8/HwdPXpUkvTll19qy5YtGj16tLp27aoWLVqocePGatSokRo1aqSmTZvK6/Xquuuu05NPPqlFixZpwYIFGjJkiDp27KimTZsGHd+yZUt16NBBI0eO1OzZs/XZZ5/JfGbNmqX+/furcePGqlWrlpq3aK7fP/p7Fe8sVkFxvnIKtisrZ5syso8H6Bsy1mutdR/0tT/ug34yA/Tzzz9fQ4YM0bp16+T0+fvf/66HHnpInTp1CtoDvXv37ho/frz279/veN6SJUt07bXXqkWLFgToAAAAVYwAHQAAAAAAAEAQj8ejm4YOUV5hrop2FGrJssXqfXFv1axZUx6PR3379tWECROCyrFv375dEyZMCITB8fHxuuCCC3TllVfqsssuU6dOnXTWWWepS5cuGj58uB5//HHdc889atasmWrWrKn69eurc+fO6tevn3r37i2v16s6depo4MCBmjhxonbv3h24V3p6ukaNGqXzzjvv+L1qxeu+B+5Tya4SFZQUKLcgR1m525SZnaHN2zZpg2Uf9NXrT36APiFlgtpd2E7NmzdX9+7dtXDhQn3//fc6duyYrJ+ysjK9/fbbGjZsmOLi4uTxeNSoUSONGTNG7777rv73v/8FHX/06FEdPHhQqamp6tixo5o0aaLEXol6bcofqz0sP10C9H1lZZqSmiqfz6ekpCQlJSXJ5/NpQVqa9pWVnZR7FhUXKykpSQvS0qq9/1XJjF91tyNSY8eODbTZTXJysiampKiouLja21tVFqSlVfo5mXNP1fHYXVoa9FzNdznceebvQHJycuDcsWPHVqqf+8rKTvj7PTEl5ZQeZ+DniAAdAAAAAAAAQBAToOcX5aloR6EWL12kbt27BcqMX3/99Zo+fbo+/fRTmc+MGTPUp08fNWrUSPHx8WrWrJnuv/9+ZWRkaMWKFXr22WfVrVs3DRkyRJMnT9bw4cPVvXt31alTRwkJCerYsaNeeOEFrV+/XnPnztU999yjNm3aaMSIEVq4cGHQXujbt2/Xc889p44dO8oT5VFUdJTG3DNGJbtKVFhSoNzCHGXnZf24D7olQLfug77iveVanv5OlQfoL776ovpc1kdNmzZV3bp19corr2jPnj06dOiQrJ+jR4/q66+/VmpqqurWrSuPx6M2bdpo8eLFOnDgQLnA/eDBg/riiy/05JNPqnbt2mrevLmuTrpaf57+RrWH5adDgD4xJUUJCQmOe857PB55vV5lZGZW+X0zMjPl8Xg0MSWl2segokyw6PZ3wuPxVHsbK9IXt2fvJCkp6aS9VPFTmpiSUunnZM49Gd+LquqX23fZLYwuKi4O+XfAbb6Ha0dlv9/m78OpOs7AzxUBOgAAAAAAAIAg1gC9eGeRFi9dpK7dugb+n/zDhg3Tu+++q3//+98ynxdeeEFNmjRRXFycmjRpokGDBmn69On66quv9Nlnnyk7O1uvv/660tLStHXrVt122206++yzFRsbK6/Xq+TkZK1YsUJ79uzRxx9/rPfff1+TJk3SsmXLtGvXLh04cCBwr127dmnq1Knq0aNHoE1jfL/Rjg9KVFhSqNzC3GoN0N+Y+rqG3zVcnbt0VkxMjO666y4tX75c+/btk9Nn3rx5qlevXiD4WbNmjeNxn332mRYuXKibbrpJsbGxSkxM1OgxozRzzoxqD8tP9QB97NixQcHolNRUZWRmKiMzUwvS0uTz+U5aiHU6B+hmvNz6dToFfiZAN+12YuaCCVhPpxX2bs7EAN18nxMSEjQxJSXw/MaOHRt4dgkJCdpdWhp03u7S0sDvExMTtSAtLejcioTo+8rKgkL8yny/95WVyev1EqADpyACdAAAAAAAAABBAgF6cZ6KdxVp8bLFQQH6vffeq5ycHP3nP/+R+VjDh3bt2unhhx/Wxo0b5fT59ttvdccddwSO79Wrl5555hnl5+c7Hm//lJaWauHCherdu3f5AH2HCdCzqy1Af2v+LD37wrO65tok1ahRQ127dtWDDz6oXbt26fDhw+X6Ey5A9/v9Onz4sLKysnTXXXfpoosuUu3atTVk6BBNnPSC5r09t9rD8lM5QN9dWhqYJ6HKLJuVqQkJCVW68vhMDdBPNyZAj3TOmKD1dC+rfaYF6Ob75BSQ+xUcStuDcPOiTHJysuO1ravTna5ttmNwWsFeme+3Gd/k5ORTbpyBnzsCdAAAAAAAAABBCNBPLDhOW7JAM2ZP192j71bz5s3VomUL9e7dW+PHj9eWLVvKlWYPF6B/99132rRpk5566il17txZLVq00Pne83X/b+/Xm3NnauGytGoPy0/lAH1BWpo8Ho98Pl/YY6ekpsrj8WhKamqV3Z8A/dRQkQDdrx/DzaqcC9XhTAvQIwmbV6Wnl5u7+8rKAsF7qBdkTJ+dVqFby62faIBeVFwcOO9UHGfg544AHQAAAAAAAECQoAB9Z5EWLwsu4T5q1Cht2rRJZWVlMp9x48apdu3aiomJUZs2bXTnnXdq+fLlOnLkiL777jvt2bNHJSUl+stf/qKPPvpIt956q2rVqqXo6Gh17txZDz74oDIzM3X48GF99913+vzzz1VQUKC//vWv+uKLL/T9998H7vXRRx9p9uzZSkxMPCUDdOPpZ5/WgIED1LJVSzVs2FCXX365nnnmGe3atUt79+7VoUOHdOzYMa1Zs0aDBg3SZZddpptvvlk5OTk6duyYvv/+e3355ZfKzc3V008/rX79+qlevXpqc14bJV2bpOcnPV/tIfnpFKBHEnCZkM1thapfx1cnT0lNVVJSkpKSkpScnKwpqamuoZw9QN9XVqYpqalKTk4OXCPU+U73Hzt2bMT3t7bDep7P53NdkW+OMYGj+bd1Nba5Vrixt/Zz7NixIUPCsWPHBoLL3aWlmpiSEtTPBWlpla4OUNkAPdS8ycjMlM/ni2hM7eNiPS/cuFitSk+v0Ln2AN1+7ympqY6rra3nul3frMj2+Xwh539lxsiNedEokuMSExODxi2SF2nM3wCnub2vrKxc2X+zqr2iAXpiYmKgfQTowKmHAB0AAAAAAABAEMc90Lv+GKD/6le/Ulpamv71r3/JfF555RV5vV7VrVtXDRo0UKdOnfTqq6/q66+/1j/+8Q+tWLFCw4YN07333qvXXntNN954o84991zFxcWpefPm6t+/vxYtWqSvvvpKpaWlmj17tn7xi1/o//7v/5SWlqbPP/88cK+ioiL98Y9/DGrTbwJ7oBdU+x7oxsw5M/TCpOd1+RWXq169ejrrrLPUu3dvPfDAA3r33Xe1Z88eHTp0SPv379euXbtUUlKiDz/8UAcOHNDBgwf15Zdf6u2339ZvfvMbdevWTQ0bNlS9evU0YOAA/eGFP2jGnOnVHpKfDgG6KeEeyb7Gfh0Ps9wCPhPGO0lISHAs920N0BekpTmWfzbnhwsWrZUeIr2/Xwra490uMTGxXPjpdqw14AsVSBcVFwft7WznFmKakDXUOCcmJroGvqFUNEA3x69KTy/3u31lZYHfRzqm5jzriz+RjsuJnGvC2X1lZYHV205zxym8DRXsZmRmKiEhIWRfKzNG4URaFcF+nOlLJOG9GedI/15UNECfmJIS9H0lQAdOPQToAAAAAAAAAIJYA/SiHYVavGyReib2VEyNGHk8Hg0aNEiTJ09WaWmpzGfZsmW65ZZb1KpVK9WsWVMJCQm64YYb9NJLL+mZZ57RnXfeqfPPP19XXHGFHn74Yfl8Pl1//fVq2LCh6tatq1atWmnEiBF68cUXNW7cOA0dOlTnnHOOrr32WqWkpGj37t2Be2VkZOiJJ55Q+/btFR0drdjYWN1z3z0q2fVDgF6Qo6zcbcrMztDmbZu0oZoC9IVL0zQnbbbue/Be9e3XVy1btlDLVi3VtWtXjRgxQpMmTdKcOXO0cuVKbdiwQRkZGdqyZYtWrlypWbNmaeLEibr11lvVqVMnNW/eXK3btNYV/a/QAz+Ubl+wZH61h+SnQ4Du14/Bs1MYGilrqOvz+bQqPV0ZmZmBFcEmiLSHuyZAt67oNquGMzIztSAtLShodGujCdm8Xq+mpKY6nu+0Mte0O9R97YGkOcYEnebf1sDTLZDeV1YWeEnAOk5mBbz5nVOQaR0Hp/aaYLMyZeUjDdB3l5YGgma3ct/WcVuQlhZo45TU1MCLA06Btpkn9mdoPc8piLWG5/ZzrWPq9JKImTfmfPvcDdVXt2DXzKlQIXhlxyiUSAN3M3et5fcrElJX5GWLigbopnR7ZdsG4KdBgA4AAAAAAAAgiMfj0ZChQ5RXmKuiHYVa8s5iXdrnEsXXipfH41Hv3r312GOP6S9/+YvM54MPPtD06dPVs2fPQAAWFRUVxOPxqGPHjho5cqRee+01Pf/882rdunXI43v37q3HH39cH374YeBeq1at0siRI9WmTRvVqFFDdevV1f0P3q/inUUqKM5XTsF2W4C+Xms3HQ/QV69P16q172rl+yu04r3leid92UkL0I25C+fo+ZTn1O/KfmrarGmgf7Vq1VLbtm01YMAADR8+XD6fT2PGjNGAAQN03nnnKTY2VlFRUapRo4Zatmypq6+5Ws+/+LzenDuz2sPx0y1A9+vHVZ+mbLXbam0nZhV7qFXeJrSzl3+37pscavW0Neh2u3+o4NiEfvb2mYDULZg3v3fqV6h7uoWMJiR2CwPdxsl6Tbdx3ldWFghfK/L8rNc2q9yd2FfNO4X84bYEMC8QOD1HE3S7rdj2er2O55kxdQucd5eWBq5tn18mnA21+trMAft+707BbiTh+YmMUVVITEyU1+t1fOEjkhC+IoF2RQP0xMTEct8pAnTg1EOADgAAAAAAACCIx+PRkJuGKLcgRwUlBXp39Uol35Ks8847T9HR0WrZsqUGDx6s3Nxcmc9XX32lkpISTZ48WcOGDVOvXr3UoUMHtW3bVm3btlXXrl01aNAgPf3009q4caN27NgRWEl+3XXXBY4zevbsqWuvvVaTJk1Sdna2/vOf/wTuNX36dPXp00eNGjVS/fr11f6i9npq3FMq3lmk/KI8bc/frm05W5WRvUWbtm7U+i3rtXbTGr2/4T2tXpeuVWt+CNBX/zQB+sKlaZoxe7qe/sNTunvU3Uq6NkmdOnVSkyZN1LhxY7Vo0UIXXnihOnXqpI4dO6pFixZq3LixmjZtqm7duum666/TaN9oPfPceM2YPV0LFp/aK89P1QDdr+PBnVkxbl3NPDElJeze3JGUfzbHWUM6a4AeLvQ1Qan9PlNSU8OuoHcL4cw13c4z4bxTAFiZAN2U9Q73N8bpuqHKptvHoqJhY6hy4nZerzfsCwehgli3sfF6vSFfgjDBs7VvZk9ueyBsZ/b4tj9HMy9CbWFgVkW7nWvaE0l4fqJjdCLMSn2v11vuu1aZVeVVHaCbl3giXekPoPoQoAMAAAAAAAAIYgL0nIIc5Rfna836Nfr9o7/XpX0uVUxMjOLi4tS1a1etXLlSBw4ckN/vlyQdOnRIH3/8sZYtW6bHHntMY8aM0YgRIzRixAg9+OCDeuWVV7Rt2zaZz9dff62cnBxNmTIlcJzx+9//Xq+//rpKSkoCxx9NuhVpAAAgAElEQVQ6dEhff/21xo0bpyZNmig+Pl5NmzbV1UlX65XJL6toR6HyivKUnZetrTlbtSVrizZlbtT6Leu0ZuMavbc+OEBfvvqdnyRAt5r+1jT94fk/6PY7blefyy5V2wvbqtW5rcppf1F7Xd73co0YOULPpzx32qw6P9UDdCemDLbX63UNTk0oF8m17AGwtRR6pOfbw86MzMywAZ1bCGfdgz3UfatqBXq4lxFCXTeSkNP0p7IBuikl7mRKaqoSExOVkJDgGqAvSEsL+yJFqLEJ1fZ9ZWXKyMwMWkVugvFQAbj1+va2RRrOhgvQrVsYhLvWiYxRZU1JTVVCQoKSk5NDlt2P5FonI0A3Lyk4zSsCdODUQ4AOAAAAAAAAIIjH49HgmwZre3628orytClzk157/TUNHjJYsbGxio6OVqtWrTRu3DhlZ2fr0KFDkqRjx47p22+/1ZdffqkPP/xQO3fuVElJiUpKSvTBBx/ok08+CVpJfuTIEe3fv1//+Mc/AscZH374of7xj3/owIEDgeO/+OILrVu3Trfddpvi4uIUHR2tCy64QGPuGaPZc986vv95YY6y87KUuT1TW7Zt1saMDVq3eZ3z/uer39E7q37aAH3BkvmaNe9NvT71T3rxlRRNmPis/vD8M+U8lzJBk159UW9Me0NvzZ+ltKULqj0QP1MDdCuzWtteytqUFQ9V/jspKSmwqt0apkUSYNvvFW6P76Li4nLhb6jS6RmZmYES5WZf8UhKWVcmQLcygbBdqAA9XN9PNECP5FgToruV27e3x87MA6fjF6Slyev1KjExMbCXeajrn2i4as6P5Fm7BehmbplxieRlkBMZo4pe27zgEmqMTB8ieaahtjVwG99w3+/ExETHbQuq4hkDqHoE6AAAAAAAAACCeDweDR4yWNl5WcotzNW2nG16Z+U7uv+B+9SgQQPVqFFDDRo00LXXXqvXX39de/fu1eHDh3WyPn6/X0eOHFFOTo4eeeQRJSYmKioqSnFxcbr4kos1+bVXlf5+uvIt+59nZGdo89ZN2rBlvdZtWqv3N7x/fPX52neDAvRlq5b+pAH6z8mpEqBPSU2NOLz2S4FgzxowR1r62zgZAbpZBewWfkcSwu0uLdWq9HRNTElRcnJyoHy9W5hemQB9X1lZIBh2CyBP9QDdrLa2v0hh/f2q9HTXNkRyr6LiYi1IS9PElJRAv51WbZ8KAboJ0c2zjWQ+V8UYhbKvrCxQOSLcaveKjmNlVquHGo+JKSkhS/AToAOnHgJ0AAAAAAAAAEE8Ho9uHHKjtuVsU07BduUV5Sq/OE8vvvSi2rRprTp16qhGjRpq2LChhg0bpp07d+q///2vTtbHrGxfsGCBLrzwQtWtW1cxMTFq2LChbhx8o9auX6P8ojzlFeVpe3728f3PA+XbXfY/J0D/2QToJgyLZMW1X85hlll9G6r8t5V1lasJfH0+X9h7m/2u7SHylNTUsMFyZUM4U/q6Kkq47ysrC7sSONR1T5UA3dzDacVwcnJy2PC4MuHwvrIy+Xy+cvuLm+caSUhsAnmneRHu3HAr0J3657aa+2SNkXWsEhMTA6F+JOeEeynCKiEhQQkJCRFdN1yAvru0NLCHvVvlCq/XG/gbk5SUFFG5fgAnFwE6AAAAAAAAgCAej0c3Dr5RW7dvVXZetvIKc1VYUqAFC+fr16NGqkPHDoqKilLNmjXVvXt3PfHEE9q8ebO+//57HTt2TFX5OXz4sL744gstWLBAw4cP11lnnaUaNWqoTp066te/n54a95QyszJUUJyvnMIcZYUr375mpVa+V37/86UrCdDP1ADdlG6OJID068fyzdaANikpKaJAbezYsa57oEeyh7oJ+axhnAnVwwWSbiXcIym5bUI8p78FFQnQTf9D3csEiqdDgG5vi9mPPNy9TSBq/ZnZAztcOGoPrCN9AcPME3voXxUBur2/u0tLA1sa2K9zImMUCROeR/p9to+/Wxl1+3iHO84+Rm7fT3O9igj3HQBw8hGgAwAAAAAAAAji8XiUdE2Slq1cpvfXv6+MrAzlFeZq45YNmp82T7+84XrVqlVLMTExql+/vtq3b68XXnhBn3zyib7++msdOXJEfr9fJ/Lx+/06evSo9uzZo02bNik5OVktW7ZUTEyMYmNj1bx5cz342we1cPFCbc/L1va8bG3O3KRV76/S0hVLtHjZIi1cslALFs/XvLfnak7abM2e/5bemjdLb859UzPnzNCM2dM1/a1pmjZrqqbOSj3uzeNS35yCE3TXyDtVs2bNag/QTYAVyZ7WJmSzr641ZatDrV7dV1amhISEckG0NUALFYKb1dv2vZcjCVCt7bYHl04vBNi57Udd0QA93Mpka3tO5QDdjKe9LZGsBjdzxeleZmWz26pptwoECQkJYffkdmvbyQjQQ30nTnSMInmOkYbbdub7FWrumHkSaUAfLkDfV1YWtmKFefkl3NYHAH46BOgAAAAAAAAAgng8HjVt1lSX9b1MDz38kN6c/aY2ZWzU9rxsbdm6WY8/8bguvvhiJSQkKDY2VvXr11e/fv306KOPav369fr3v/+tI0eO6EQ+Bw8e1J49ezRnzhwNGzZM7dq1U+3atRUVFaVW57bSNddeoylT/6wtW7cotyBHK9NXavKfXtWtt9+qy/pepj6X91Gfyy7VpX0u1SV9LtEll16siy+9WBdf0lu9L+mt3hf3Ui+jd6ISUeXOO/88RUdHV3uA7tePK6MTEhJcg7EFaWmBoNIeYJpw3ARl9gA0IzMzEELbwzn7CtRw59vvbVZsO4V6+8rKgtrtdH8TBpsS9KHGxulvQUUCdBME2suQm3aY8PxUD9Dd+m4qBDiVvN9dWhq0Z7jTvUxwnJycXO4lg31lZYE2uq0id5u/5vdOY3eyAnQzpvYXU050jEKJdHW7G2vb7NcwJfQjrRZhH6NwFSIiuQZ7oAOnDgJ0AAAAAAAAAEGs4Uav3r3ku9enmW/N1PpN61RYUqA582brgYceUPce3dWgQQNFR0erYcOG6tatmx555BEtWbJEu3bt0t69e3XkyJGIy7ofPXpU3377rf75z38qKytL8+fP1+23365WrVqpVq1agbB+0NWDNP6ZcUp/f5Wyc7P03trVSnkpRb9K/pXOPffcCpfLxcl1KgTofv0Y7hrWPYitP3cKf/06HgBbg2r7/sUej/OqVRP4jh07Nuz5bqvkrcGzdS9la7tN/6zl4w0THNrPt7bHqe3m92ZvZntZe4/HuUx5qD4mJiYG2O93qgXo9pcKrFUCrONiXn4w55jn5TSPrPPQnG99lm770VvPM+XTrc/Qbd6ezADdqZR7VYyRG9Me67iF4lQu3zqOTt8lt/EP1yYCdODMQoAOAAAAAAAAIIg1AKtVu5YuaHuBfj1qpKbNmKrcghxl5WZp2cplGv2b0erStYtiY2MVExOj2rVrq3Xr1rrmmmv03HPPadOmTTpw4IAOHz6sSD4HDx7U3//+d82fP1/33HOPOnfurHPOOUexsbGKjo7WWWedpY6dOuqJp55QxrYtyinYrvfWrtbLk1/WL375CzU4q4FiY2OrPTDGqRmg+3V8Bas1yLNKTEwMWaLdr/KrqK1BnFNw7dePge/ElBQVFReXC74Nn88XMky0B/BGcnKyioqLg0rIO62gXZWeHhRsGvZg3Mq+WtgaLLoF0kXFxY5j7PV6AyGjdcW0NXg8mQH6qvT0iPaxN5xeGvDreEDsNAcSEhICz9C0MTEx0bHc+MSUFMdn6fP5Qpa/n5Ka6vgMQ82dkxmgmzZ5PMGl3KtijJw4XTMUt7nkNv5JSUkVLp9OgA6cmQjQAQAAAAAAAASxhwp16tZR125d9evRIzVvwVxt2LxBW7dv1YxZM3TvffeqR48eOrvx2YqKilLNmjXVokUL9evXT6NHj9ZLL72ktLQ0rV27VhkZGSopKdGnn36qTz/9VH/729+Um5urjRs3Kj09XdOmTdMTTzyhm266SV26dFHt2rVVo0YN1axZUy1bttRVA6/So48/qoWLFyq/KE/rNq7V5D9N1i9v/KXO955f7UFxKE2bNtXw4cP1yCOPBIwYMUItW7YMHNO/f3+NGjVKbdq0CR7/OnU0ePBgDR06VPXr16/2vlTUqRSgG/Z9iStzDXNuuMDN3MsajBYVF1f6/qHO211aGvaa1ntHcj9zTXuwa64T7jync639sI9LpONZkZXL1nMremyo/cpDzQEzPqH6E+kcCjW24fpkjo1kXtmfkzk33D3c5lNVjJHb3I1EuOtar1eZ+WQdo1AvPkR6jcq2AUDVI0AHAAAAAAAAEMQtCO3UuZN+9/uHNS9tnnIKclS4o1CLly3WPffeo549eyouLk4xMTGKioqSx+NRXFycGjdurAEDBujXv/61HnnkEb3xxhtavXq1Vq9erYULF+q5557T/fffr9tvv11dunRR3bp1FRMTI4/Ho6ioKNWoUUONGjXSgKsGaPwfxisnf7sKivOVmZWht+a+pZGjRqpBgwbVHhKH06tXL+Xn5+vw4cP65ptv9M033ygvL09XXXWV4uPjFRUVpQkTJmjnzp267rrrAj+rWbOmvF6vlixZomXLlqlVq1bV3pczIUAHAABwQ4AOAAAAAAAAIIhbEJqQkKBOnTvqnvt8mjNvtjZnbtLmzM16e/FCTXj+Wd0+7HZ16HCR6tatq+joaMXExCg+Pl7NmjVTu3bt1LlzZ1166aUaNGiQBg0apP79+6tnz57q0KGDvF6vEhISFBsbq6ioKMXFxSkhIUGXXX6ZfuP7jSa/Nlkr3l2uvKJcrdu4VjNmzVDyrclq166datasWe0hcaQB+ubNm3XnnXfqjjvukM/n02uvvSafz6f4+Hj16NFDo0eP1quvvqoHHnhA9evX15AhQzRjxgw9/PDDGjBggOrUqVPtfSFABwAAZzICdAAAAAAAAABBwgWivS/urQceekCz572lTRkbVVCcr3Ub1mrmrBkacfcIXdrnUl1wwQVq2rSp6tevr7i4OEVHR7teLyoqKrCHesNGDdWqVSt16dJFV101QI8+9qgWLFygzKwMbc/L1rpN6/TG1Dc02jda551/XrWHwxUN0FeuXKnLL79cl156qQYPHqz58+dr/Pjxql27tjwej1q0aKHJkydr6tSpGjRokJ555hm9++676tu3b7X3gQAdAAD8HBCgAwAAAAAAAAgSLhCtV6+e2re/UKPHjNK0mVOVnZul7XnZytiWofT3V+nNt2bqyaefVPItyeqZ2FPNmjc7XpI8OsrxejVia6hO3Tpq266trhp4lcbcM0aTXpmkpcuXau2GNdqanancghytXpOuV197VYOH3KhmzY5fs7rD4YoG6GVlZSouLlZRUZFWrVqlm2++Wa1btw68YBAXFyev16uRI0dqy5Ytevrpp9WxY8fTokw9AToAADgTEKADAAAAAAAACBJJKFq7dm316NlDw4YPU8qkiXp7yUJlZmUorzBXmVmZWrp8qf70xp/02NjHNOo3o3Tr7bfqVzcP1dBf3aShvxpqcZOSb7lZt99xux546AFNeH6CZs2ZpffWvafCkoLjq843rtWs2W9q7JNjdcPgG+S9wFvtoXBlA/QPP/xQ06dP19SpUzV58mQ9/PDDuvLKKxUbGxt0/JAhQ7Rnzx49/fTT1d52AnQAAPBzQoAOAAAAAAAAIEikwWhUVJQaNmqobt276v8e/T+tXL1SmdkZyivKU35xvgpKClRQUqDCHYUq+kHxziKV7CxWyc5iFe8sUvHOosDvCksKAvKL85VXlKf1m9Zp1uw3NeyOYerQsUNgj/TqDoUrG6DPnDlTcXFxiomJUZcuXbRlyxbNmTNH9erVI0AHAAA4BRCgAwAAAAAAAAhSkXA0Li5OZ5/dSN17dNeNg2/UfQ/cpxdefEGz589W+vvp2pazTbmFuYFgvGhHoYp2/sASnBcU52t7XrY2ZWzU0uVL9OfUN/TE00/orhF36qqBV+nCC9spoWFCyL3UT2UmQP/ggw/0+uuv67XXXtNLL72kRx55RFdffbVq1qxJgA4AAHAKIEAHAAAAAAAAEKSyQWnNmjXVtm1bJV2TFAjS35z9phYsnK9FS97WoqWLtHjpIi1eZrF0kRYtfVuLlrytOfPn6I3UN/Tk00/q9jtuV+/evdWkSZNqD4CrQqdOnbR48WJ98MEHAStWrFDPnj0djx84cKAyMzPl8/mqve0E6AAA4OeEAB0AAAAAAABAkMoGpdHR0apTp44an9NYbc5ro/YXtVfXbl3Vo0d39UzsGVrPHurWvZs6d+mstu3aqkXLFjrrrLMUFxdX7QFwVahXr5569uyp/v37B/Tq1UsNGjRwPP7ss89Wnz591Lp162pvOwE6AAD4OSFABwAAAAAAABDk5ptvdl0ZDUSqTZs2uummm7QqPb3a5zQAAECkCNABAAAAAAAABNlXVqZJL71U7QEsTm+33HKL/vnZZ/ru4MFqn9MAAACRIkAHAAAAAAAAUE5uXp6eHjcOqLRl77yjQ4cPV/tcBgAAqAgCdAAAAAAAAAAAAAAARIAOAAAAAAAAAAAAAID8IkAHAAAAAAAAAAAAAEB+EaADAAAAAAAAAAAAACC/CNABAAAAAAAAAAAAAJBfBOgAAAAAAAAAAAAAAMgvAnQAAAAAAAAAAAAAAOQXAToAAAAAAAAAAAAAAPKLAB0AAAAAAAAAAAAAAPlFgA4AAAAAAAAAAAAAgPwiQAcAAAAAAAAAAAAAQH4RoAMAAAAAAAAAAAAAIL8I0AEAAAAAAAAAAAAAkF8E6AAAAAAAAAAAAAAAyC8CdAAAAAAAAAAAAAAA5BcBOgAAAAAAAAAAAAAA8osAHQAAAAAAAIADj8cT1u7S0sD/dbtORmamPB5PtfcnHJ/PJ5/PF/HxkfQ9lIkpKUpKSqqSa51KqrMvp+Jce3Fhia763eogM1d/9JPc+7HpeXpsel7g34V/K9NVv1utwr+V/ST3tvd7Rdan1f48TmVmrlifmdXQ8RvKzZ1IxnVF1qe66nerA/8e/fJWvbiw5ITbO3P1Rxo6fkPYNp5sM1d/FNQ/N2b+G/a2u41bReatfayrm9MzqqrnXxHhxiWSZ1gd7cbPGwE6AAAAAAAAgJBMMJmRmRn0cwJ0AvSqHpcTcarNNaeQzgRJo1/eetLvXx0BurmHvX8mIHMLh3E8fB46foNrkEiA7j7fwoWv5jhrv4eO3xDye0iAXnUI0HE6IkAHAAAAAAAAENKJBOini4oG6CfKGqCfSQjQjxv98lbXFa4mLDrZK7LtAfpPIVQoaVZY/xQr4E83JmA0Qa9TCF3ZAN3uZAboP7Wh4zcE5lWo45yOsY55qGdypgXo1aEqAnTgp0aADgAAAAAAACCkcAG6+b1hDaLtoab9WK/X63rfiSkp5cJYn89XLiT1+XxB1zHnGfag2lwzKSkp8N/2AN30zS0MtgfFFemXaWOoFegL0tJC9sEvyev1Bh1j72NGZmbQMfZrmLE0JqaklLtHuD6ZMTTMOLgF6E4vDtj7n5SUpIkpKeXaF67/TgF6qLm5IC1NSUlJgfuHeqHB3s9QL1uECkGtTDA3dPwGrcj6NFD23PzchEqGPfS0/94aQDmVT7euQHcLs+3Bv70Efag+RRo4Wn9vv749fDfXMyuzzTjYy3Fbx8a8OGC9tunT6Je3hizhbb2Pvb8mjDT9dBsT+9hH8sLAY9PzAn0f/fLWoHGw38/c06kc+YsLS/TY9LzAOdb/tj7jFxeWBI2FvZ1OL19Yr2M/14y/PeS3Pyf7fUw77P2JJLQ2bTT3CHWsfUytz8ptTtvnc7jnb9+2wDp+9nOsv5u5+iONfnlrueoNZixDzVmn8TXtdXtG9hcoquoZ2fvvNIfdnk9lV6CH+66F+vvl9HfCfg17n53mkL3fbFVx5iBABwAAAAAAABBSuADdGlqany1ISws61+l3fh0PJkMFl/bjTWhqbYv1GBO6WgNcr9cbFP6asNR6DWuAbtrsFCjb+7m7tLRS/QoVoJsXAKzt83q9QaGt/X7mHOvv7eNg7ZP9eHsfrC9HWMfIOo5JSUnlQvVQLx3Y++00lua64cbT6/UG/dtpLpqXEKz3so6jCdDDvezg8/kcX8Kwts/KhC6RrrQ2q7at4c6LC0vKhWXWEMxp9aw1hDX/DlXC3SmUtwZA9uuFezEgkpXAViZ4svbBlDG3tsd6jOm39Rh70Gmuay/XbQ+3ho7fEDQ+bqGfuY55rtZj7M/afs1Ix8TpPvb5E8kKdBN2hgovTbBqDxOt9wwXoJt2hirhbh8/63iYNjvt+x7JmFnvHWmA7lSNwek74DavInn+TkGxUzhsnScmJHcay0jmrP0lj3DPyBpEV9Uzcvp7ZaoDuI1LuDFyeobmeuaZh2pTuL9fTn8nHpueF+iH0wtB9vG3z6vKVC3AqYsAHQAAAAAAAEBI4QJ0e5BoVhBbz7X+t/X4cCuWrcG2uZ9T2B2qPfafO4Xj5ppObXRiDX0r069QAbpT+0wYbFbLu61IN+eF6qP5b6eV/Oa6SUlJjqusTT/d5oS1neH67TSW5t72YxakpQWCbrd7OL1EYH+O1ucSrq2hrmMda7vKBOhOQbc9hLGGTPZwyK/yIVa4AN1+DWvY5lbe2ikos/4u0gDdLYy3/9zpGLefuQX/oX5mxset7dafuz1X673toZ5be0PNF6dw0MyTSAJ0ez+cAnSnlbTWeVgVAbrbfaw/d2qvfZ66zR37eIWab1UZoId6/k5BsdPzt36/Qr0wYW+zeUHC2h6367o9I2sQXVXPyBqWO415VQfo1qDb6XlG8vfL6RrWdjpttWFtp1ubnf7W4PREgA4AAAAAAAAgpIruge4WoJvfhSsbbmVdRWxWDFvDVGsgGyq0tofL9r7Yy4Xbf2/ntmo60n65BehOK7/t7PdyKi3u1kf7ywhW9lX7bveYmJLiuLo71Jxw6neosXR6gcD6zJ1WjTu9TOEmIzMz6JqRfgciecYV3evbHow6lex2KzFsLzlekQDdHjJZAyqn8vBWTv0wKzoj6XOo/aetYZzTiwThfuYU/ob7mVvoZQ863UI7+2pdI5IgzWnfeLNKPNQ8cRoLa8Bq74P12k6hsXUMqiJAdwpVTRutJeft7Q0XoNuvG0mA7hRGm/GrSIAe7vnbx8ipPLrViqxPXa/r9LydxsteQrwiAXpVPiOnvp6sAN3thQj79UL9/Ypkjofa0sH+XXf7O4zTFwE6AAAAAAAAgJCqMkC3ijSwNr/3+XxBIbjZx9ysDg61othaujtUgG5WeLu1OVzfI+2XW4DuNtZufXFqV6g+Op1n3W/dBMqhAuLdpaXlVntHMi72frudEy5At5eSt8/TUHPWes9IA3QzNvatBNzGJ5I90K3hkj0oC7eCvfBvZYHQzBpsVXQFurm3Naw2vwu3mtypbeHKF5v7v7iwJGQfrWHnTxWgu63EtfYpkgDVyroHdbiQ1o11XvwUAbp1de6JBuhu/bbOrcoE6KHGy22cq3IP9FDP3z5GkXwnKhugW0Ni+/0iDdCr6hmZoNl6rZO5At3thQin9ruNeyRz3N5f6wsKbqvgzfGh+oLTAwE6AAAAAAAAgJCqKkB3W7UcKoy0Xs/r9ZYLWUPt4+3280jCZetqbifWvlemXxUt4W59Bm4BciQvCZjfO5Vot67gd9vD3bTtREq429turxwQLkCvSAn3UOMYSYDuVtUg3Jx12tPYcNo32xqUuQXw1vOcVo5WJkA359iDNrfgL1ww5bSa2uncipRw/ykC9EhLuIcKUN1K74cq6Rxq1b59LKsyQI+khLv9mEj2165MCfeKBuh2kaxAD1Xa3i3crooA3fze/l2N5MWMcAG60zM6WSXcQz0jt3lfHSXczRyO5O9XuADdbbsK8/fJ7SWgUME6Ti8E6AAAAAAAAABCqsoV6PZQ01wjVBhpgk5r2GnCUnvIa11Jbn5mPzeSAN2EtG57oYcLvcP1K1SAbvpm74PTXvD28Yi0j04htPW+5rlZ228P7k0pees9nMrBh5tL9nPCBehOz9Rast3eH+u9rOMYSYBuxsl6DXPdUHPWhEr2IMWELtZAzSkoM8GqNZyxnmddwe52P3vAFqrsstsextZQK5KV9SaActqf3X6uUx+Hjt8Q1IefKkA317C22/TFWtY+XIDqFEiGeqkg1Kpp+1YATs/Iqax0JAG6Wzlqa/Bq/bd1Ba59Ltv7aq5rHz/rfawl709GgG7vj7X6QSTPxdr+ygTo9pdU7HPW+rJCZQN0p5d0zEpw+3O0f6/NOFTFMzLXcKqicbICdKfnaX9JItzfr3AButPfO3tf7X+v7HPG6X8/cPogQAcAAAAAAAAQUlWXcLfvJe0WUtvPsQbG5rpO55qA07CH7JGWNzdhvNM9nPpekX6FCtCd+uC0Gt5+v4r20Vq63eka9n3EncJm+97x4VagO51T0RXo1nnmdG/7eW7jGGkJd/uzmJiSEuhDuGDEWsbbsIe/TkGZX+X32HXa99kYOn5DILyxBnPWe7oFk6aNToGlfX/lUOG5vU/2fjtdP9ye4T9lgO7UbnsoGEkJd/szdys17fQCgZV5XtYVx/YQ29wr1H7VbiXc7e10mxfWOeQUSFrnpls1Bbf7/FQButt3JtR1KxOgm3/bn7t9T2777yq7B7p9vtpfpHF6RvYS/lXxjJz6Z31pJtIA3U2k7Xb7jjl9nyMp4e50D6eV9m6/J0A/vRGgAwAAAAAAAAAAAAAgAnQAAAAAAAAAAAAAAOQXAToAAAAAAAAAAAAAAPKLAB0AAAAAAAAAAAAAAPlFgA4AAAAAAAAAAAAAgPwiQAcAAAAAAAAAAAAAQH4RoAMAAAAAAAAAAAAAIL8I0AEAAAAAAAAAAAAAkF8E6AAAAAAAAAAAAAAAyC8CdAAAAAAAAAAAAAAA5BcBOgAAAMmwK4sAAACWSURBVAAAAAAAAAAA8osAHQAAAAAAAAAAAAAA+UWADgAAAAAAAAAAAACA/CJABwAAAAAAAAAAAABAfhGgAwAAAAAAAAAAAAAgvwjQAQAAAAAAAAAAAACQXwToAAAAAAAAAAAAAADILwJ0AAAAAAAAAAAAAADkFwE6AAAAAAAAAAAAAADyiwAdAAAAAAAAAAAAAAD5Jf1/eLY2DlSUIZMAAAAASUVORK5CYII="/>
          <p:cNvSpPr>
            <a:spLocks noChangeAspect="1" noChangeArrowheads="1"/>
          </p:cNvSpPr>
          <p:nvPr/>
        </p:nvSpPr>
        <p:spPr bwMode="auto">
          <a:xfrm>
            <a:off x="307975" y="-3184525"/>
            <a:ext cx="6505575" cy="6962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B9AAAAhdCAYAAADOXrOWAAAgAElEQVR4nOzde3QU9f3/8W2batqmSeo3aGy5td/YAxI030prKgGpogcsePi2VLFGS1tEKvgzYsBoKSgoVFCoYEGJJUoQFJCICOFiuSRyk0uAAFEuWSSQAIGE3C+b7Pv3h539bpKZ2Z3Nbj7Z5DnnPM7xkJ3PvD+f+ewm7mvmMzaniAAAAAAAAAAAAAAA0NnZVBcAAAAAAAAAAAAAAEB7QIAOAAAAAAAAAAAAAIA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AAAAAADiFAJ0AAAAAAAAAAAAAADEKQToAAAAAAAAAAAAAACIUwjQAQAAAAAAAAAAAAAQpxCgAwAAAAAAAAAAAAAgTiFABwAAAAAAAAAAAABAnEKADgAAAAAAAAAAAACAOIUAHQAAAAAAAAAAAAAAcQoBOgAAAAAAAAAAAAAA4hQCdAAAAAAAAAAAAAAAxCkE6AAAAAAAAAAAAAAAiFMI0AEAAAAAAAAAAAAAEKcQoAMAAAAAAAAAAAAAIE4hQAcAAAAAAAAAAAAAQJxCgA4AAAAAAAAAAAAAgDiFAB0AAAAAAAAAAAAAAHEKAToAAAAAAAAAAAAAAOIUAnQAAAAAAAAAAAAAAMQpBOgAAAAAAAAAAAAAAIhTCNABAAAAAAAAAAAAABCnEKADAAAAAAAAAAAAACBOIUAHAAAAAAAAAAAAAECcQoAOAAAAAAAAAAAAAIA4hQAdAAAAAAAAAAAAAABxCgE6AAAAAAAAgDbS6HRKo9MpzmYaGxuloaEBANBMo0ujrpavN/4Z4EljM63ZX3VfrNYYDLX7bQwaG1v8LdbQ2Pj132jt4O/F9oAAHQAAAAAAAEDANWpfzrpxD88dDgcAoJkGlwZdLV9v/DPAk4Zm2nr/tu6jN//eEbmH6O5/l2kXOhKkE6ADAAAAAAAACLBGp1McDQ1S/58vbRsaGsTpdIqINLkL3T1YBwAAgH+Y/Z3V2Nj4dbje0CCOhgZCdCFABwAAAAAAABBAWnheV18vtXV1Ul9fLw6HQxobG4WNjY2NjY2NjU3dpoXn9f/5O62uvl4aGhulobFR+d+QKhGgAwAAAAAAAAgYR0OD1NbVSUVlpZSVl0tVVZXU1dVJQ0ODsLGxsbGxsbGxqdsaGhqkrq5OqqurpaKyUiqrqqSuvl4cDQ3K/4ZUiQAdAAAAAAAAQMDU1ddLZVWVlJSWSvHly1JWViY1NTXicDiEjY2NjY2NjY1N3dbQ0CA1NTVSUVEhJaWlUlZeLjW1tVLvcCj/G1IlAnQAAAAAAAAAAVNTWysVlZVSfPmyFBYVSUlJiVRXVxOgs7GxsbGxsbEp3rQAvaysTC4VF8vlK1ekorJSauvqlP8NqRIBOgAAAAAAAICAqamtlbLycrlw8aKcLSiQy5cvS1VVFQE6GxsbGxsbG5viraGhQaqrq6W0tFSKLlyQS8XFUl5RITW1tcr/hlSJAB0AAAAAAABAwGgBetGFC/LV2bNSXFwslZWVUl9fL2xsbGxsbGxsbOo2h8MhVVVVUlJSIucLC+XCxYtytaxMqqqrlf8NqRIBOgAAAAAAAICAqamtlatlZVJYVCRnvvrKUoCuunYAAIBgZ7ZpAfqVK1fk3PnzUnThgpRevSqVVVXK61aJAB0AAAAAAABAwPgaoKuuGwAAoKMw2gjQ9RGgAwAAAAAAAAgYbQl3LUC/dOmSVFRUmAboqmsGAADoSIw2LUC/fPmyFJw7J4VFRXK1rEyqa2qU16wSAToAAAAAAACAgKmrr5eKykopLCqS0/n5cvHiRSkvL5e6ujox2lTXDAAA0NHobQ6HQyorK+XSpUvy1dmzcu78eQJ0IUAHAAAAAAAAEEB19fVSWVUl5wsL5dTp03LhwgXTAF11vQAAAB2R3lZfXy8VFRVy6dIlOfPVV3Lu/HkpKy+Xmtpa5fWqRIAOAAAAAAAAIGAI0AEAANTT2wjQ9RGgAwAAAAAAAAgYAnQAAAD19DYCdH0E6AAAAAAAAAAChgAdAABAPb2NAF0fAToAAAAAAACAgCFABwAAUE9vI0DXR4AOAAAAAO1Ao9PZRENjozQ0NoqjoQEAOi3ts1CjfUaq/syGNQToAAAA6ultBOj6CNABAAAAoB3QC87rHQ6pq693qa2rA4BOwf2zr97hkHqHo0mgTpAeXAjQAQAA1NPbCND1EaADAAAAgGLu4bmjoUHq6utl8+bNsnHTJsncuFEyMzMlMzNTNgBAJ6J99mVu3CibNm+WzZs3y+YtW6SispIQPcgQoAMAAKintxGg6yNABwAAAACF3MPzeodDauvqpKq6Wmw2GwBAx5cnTki9w0GIHkQI0AEAANTT2wjQ9RGgAwAAAIBC7uF5TW2tVFZVydWyMuUBFQC0V8fz8qS2rs61pDsBevtHgA4AAKCe3kaAro8AHQAAAAAU0e6c1JZt18LzS8XFygMqAGivco8elarqaqmrrxdHQwN3oQcBAnQAAAD19DYCdH0E6AAAAACgiBb6aHefl5WXS/Hly3K2oKBJWBQWFiaPPPIIAHRKN9xwQ5PPxIM5OVJeUSE1tbVNlnJX/ZkOYwToAAAA6ultBOj6CNABAAAAQBFt+XbtuedXSkqksKhITp461SQsioiIkJqaGgDolAYOHNjkM3Hf/v1SevWq6y50AvT2jwAdAABAPb2NAF0fAToAAAAAKKIF6DW1tVJRWSmXiovlq7Nn5djx4y0C9OrqagDolJoH6Lt375bLV65IZVWV61noBOjtGwE6AACAenobAbo+AnQAAAAAUER7/nl1TY2UV1TIhYsX5XR+vhw6fJgAHQD+o3mA/tnOnXKpuNi1jLujoUEaGhuVf6bDGAE6AACAenobAbo+AnQAAAAAUMQ9QL9aVuZavn3f/v0tAvSqqioA6JQGDBjQ5DMxKztbLly86PpijwC9/SNABwAAUE9vI0DXR4AOAAAAAIpoAXpVdbVcLSuT84WF8uWJE7L3889bBOiVlZUA0Ck1D9C379ghRRcuSFl5uVTX1Ei9w0GA3s4RoAMAAKintxGg6yNABwAAAABF3AP00qtX5dz58/LFl1/K7j17CNAB4D9aBOjbt0thUZFcLSsjQA8SBOgAAADq6W0E6PoI0AEAAABAkeYBesG5c5L3xRe6AXpFRQUAdEoE6MGPAB0AAEA9vY0AXR8BOgAAAAAoYhSg79q9u0WAXl5eDgCdUvMAfRsBetAhQAcAAFBPbyNA10eADgAAAACKWAnQy8rKAKBTSkhIIEAPcgToAAAA6ultBOj6CNABAAAAQBErAfrVq1cBoFMiQA9+BOgAAADq6W0E6PoI0AEAAABAEQJ0APCMAD34EaADAACop7cRoOsjQAcAAAAARawE6KWlpQDQKRGgBz8CdAAAAPX0NgJ0fQToAAAAAKCIlQC9pKQEADolAvTgR4AOAACgnt5GgK6PAB0AAAAAFLESoF+5cgUAOqX+/fsToAc5AnQAAAD19DYCdH0E6AAAAACgiJUA/fLlywDQKRGgBz8CdAAAAPX0NgJ0fQToAAAAAKAIAToAeEaAHvwI0P9PeUWF5Nvtkm+3y9mCAuX1AACAzkNvI0DXR4AOAAAAAIpYCdCLi4sBoFMiQA9+nS1ALywqkuUrVsi4ceNk0KBBEhMTI127dm0yj91FRkZKz549ZdCgQTJs2DCZOWuW7Nq9W+odDuV9AQAAHYfeRoCujwAdAAAAABSxEqBfunQJADolAvTg19ED9HqHQ9ZkZMjo0aMlJibGMCi3KjIyUkaMGCFz582TwqIi5f0EAH/Kt9sNVdfUKK8P8EW9wyH5dv15XV5Robw+vY0AXR8BOgAAAAAoQoAOAJ4RoAe/jhqgnzp9Wl597TUZOHCg30JzI926dZOnnnpKdmRlKe83APiD2Wfe1m3blNcH+CLfbjec13PnzVNen95GgK6PAB0AAAAAFLESoF+8eBEAOqU77riDAD3IdbQAvbyiQqZOmyaRkZEBD86bCwkJkdGjR8uJkyeVjwMAtAYBOjqifDsBekdBgA4AAAAAilgJ0C9cuAAAnRIBevDrSAH6ylWr5O67727z4Ly5Hj16yNx586TR6VQ+JgDgCwJ0dET5dgL0joIAHQAAAAAU8TZADw8Pl6KiIgDolAjQg19HCNALzp2TKVOmSFRUlPLw3N1TTz0l+Xa78vEBAKsI0NER5dsJ0DsKAnQAAAAAUMRKgF5YWAgAnRIBevAL9gC9vKJCEhISLIfboaGhMnjwYJkyZYpMnzFDlqSlycpVq2Trtm0uS9PTZUlamiQnJ8uQIUN8Cujj4uKksKhI+TgBgBUE6OiI8u0E6B0FAToAAAAAKEKADgCeEaAHv2AO0OsdDhk8eLDXYXZ0dLQkJSXJhsxMqa6p8emY+Xa7TJ8xQ2JiYrw+bmxsrJRXVCgfLwDwFgE6OqJ8OwF6R0GADgAAAACKWAnQz58/71cZGRny17/+1Svp6emya9cuv9fQHlkZky1btiivt705evSoZGRkyCuvvOIaq1deeUUyMjLatI5du3bJX//6V1m4cGGLn2lzv61rCgRtjFXXEWi//OUvCdCDXDAH6KNGjfI6OJ87b57PobmRrOxsr+9+HzFihPLxAgBvEaCjI8q3E6B3FAToAAAAAKCIlQD93LlzfvX8889bXiK2R48esnTpUr/X0p74MibPP/+88rpVW7Nmjdx///2mYxURESHPP/+85Obmtkk9NptN7rzzzhY/0+Z+Rzhv2tiqriPQCNCDX7AG6FOnTfP4eyAkJERmz5nj9+C8uSVpaV4t7z512jTl4wYA3iBAR0eUbydA7ygI0AEAAABAESsBekFBgV9pIaIWAJu58847JSIiwlXPk08+6fd62gutj4888ojheDz55JMtxuSWW26RnTt3Bry+O++8U2w2m6xZs0b5WGkeeeSRJvP1zjvvbDJew4cPlx49ejQZq02bNgW0JvcAvfnP3AN01WNnxps6tTFWXWugEaAHv2AM0E+cPCkhISGmAU9YWJhsyMxss5oKi4qkV69eHkN0gicAwYDPMXRE+XYC9I6CAB0AAAAAFLESoJ89e9avnnvuOVfA6M3rDx8+3CQo/fDDD/1eU3tgtX+zZs1yBek9evSQw4cPB7Q+LUBvL+M/fPhw15hNmDDBtP8ffvihK0gP9Fh9+OGHhvNbm/vPPfec8vEzEyx1tgUC9OAXjAH6kCFDTMOd6OhoOZKb2+Z1eROiDxo0SPn4AYAno0ePNnQ8L095fYAv8u0E6B0FAToAAAAAKBJMAbpGC3AfeeQR5aFaIPhygcDGjRtdIXqgx6U9BejaHLLZbPLGG294tc/hw4fllltuEZvNJsOHDw9YbQToHQsBevALtgB9Q2amaUAdGhoqB3NylNXnTYj+8bp1yscRAIDOJt9OgN5REKADAAAAgCJWAvSvvvrKr9wDdCv7LViwwKf9goU25qtXr7a03+rVq137ZmdnB6w+LUC3Wp+/HTp0yHXRwHPPPefzWG3cuDEg9WnH0Jun7sG0yjH0JFjqbAvx8fEE6EEu2AL0YcOGmYbTr8yerbzGNRkZps9EHz58uFRWVSmvEwCAziTfToDeURCgAwAAAIAiVgL0M2fO+FVKSorYbDYZOHCgpf1WrVrl9X6ZmZkyc+ZMSUlJkZSUFFmwYIFkZWXpvjYrK0tSUlIkLS3NtM20tDSvXrdgwQJJSUmRnJwcS/3TxnzVqlWWx3TgwIFis9lk5syZfh0b7XylpKS4lkBPTEx0/ZvZfllZWa6xSElJkZkzZ0pmZmar58/MmTNdS7H7sr82VikpKaavy8nJcZ1zjTfnxmyeanPf07H1zlNaWprlOdW8D57OgXa+tDEaOHCgYd+1f/dUg6/zoHn7zdvxNG/9hQA9+AVTgH62oMA0PB8yZIjy8dQkJyeb1sozhAEAaFv5dgL0joIAHQAAAAAUCcYAXQtOzfZbtWqVK+jVM3DgQN0QMiIiwmMgqy3/fcstt5gGlr6Gu60J0LW78wMxNmYBiV6tWVlZrgBWT48ePVoVpGvnYfz48T7tv2DBAhk4cKDh/jk5OZKSkuK6y725iIgI0wsVWhugZ2ZmGo5fRESEV6G1diyjPvTo0UP33Jmdt+bH1f7d6PhZWVmSmJhoOg/M5rr2upycHBk/frxhO4mJiZYvLLCCAD34BVOAvjg11fQzd/OWLcrHU1NeUSHR0dGmnxmqawQAoDPJtxOgdxQE6AAAAACgiJUA3W63+5V7gO7tPgcPHnSFvykpKbqvWbJkiavuvn37yvjx4113q7ovidu3b98W+2o/37Bhg+Hx3cfl4MGDuq+bP3++K9y1Oi7uobTVfXfs2OHa399jY3YH+o4dO1rUoYW2PXr0aPLaxMRE188iIiJa7NsW4+TJwYMHpW/fvk3GQ6t//PjxTX6WmJio24Z7gK43lmZzWJs/2hi5j597uG10bI37a9374H4ObDabzJ8/v8Xxze5A1zsPesffsGFDk+MMGzasSQ3uF3I0r6F5+9qYNx8P93lr5bPEKgL04BdMAfrgwYMNv/iOjY1VPpbNJSUlGdYbHx+vvD4AADqTfDsBekdBgA4AAAAAilgJ0PPz8/3q2WefdYVe3rx++/btTUK07du3t3jNgQMHXIHd66+/btiO0Wtef/11sdls8tJLL+nuq/1cC+2WLFmi+7qHH35YbDabrF+/3vK4aGO+cuVKn8ZV27/5+LR2bDRaqGpWn/aahx9+WPfnBw4c8PgaM+vXr3f109/zMj8/33V+IyIiDPu5ZMkS11g9++yzLX6+cuVKw/mtzX29/davX+9q94knnpADBw6Yvhf02sjPz5cnnnjCtA8HDhxwzVOj95NZnc3nm1773bt3d4Xfeu27H8NoTrl/Dg0bNkx3PNzHzGjethYBevALpgA9MjKyXX/x3VxWdrZhvTabTUpKS5XXCABAZ5FvJ0DvKAjQAQAAAEARKwH66dOn/UoLzrp37y7PPvusoSeeeKLJHb8RERHyySef6Lb50ksvuQI/s2NrQXjz1x04cMAV+OntpwWO27dvdwWceq+LiIiQ7t27+zQuWj8/+OADv+7f2rHRaMG3UX2ffPKJKzg2O442hp5ep+eDDz5w9dPf81Jr22ye6b32wIEDuj/T6597MG00vkZzy32uRkRE6B5bG1ubzeaxD7/+9a8Nj2dWZ/P5ZrRv3759W9Rn9Fq9sXK/A92bNn7961/7fU6cPn1abr/9dgL0IBcsAXp5RYVpGL0hM1P5WOrp2rWrYc1rMjKU1wcAQGeRbydA7ygI0AEAAABAESsB+qlTp/xq8uTJpiGBngEDBsi2bdsM2xwwYIDYbDZZt26d6bHff/99V9hm1Ibecbp37y4DBgxw/Xffvn1bvObtt98Wm80mf/nLX3waF62v77//vl/398fYuLdjVJ92XmfMmOFVrREREZb7qNVos9n8Pi+1iyS8PX/aePzjH//QrVGbL3pjNHny5Cb/vm3bNteY7N+/3+OxtXaaH/svf/mL133Qjqk3l43q1Jtvzf9du/v87bff9ljD/v37XXeQN3/fae17asdsvP2BAD34BUuAfjwvz/T3YGFRkfKx1DNq1CjDmmfPmaO8PgAAOot8OwF6R0GADgAAAACKtIcAvXv37jJ58mRT7negmwWz69at8yp4njFjhmHYpv2seSi5bt26JmGiFrQ2Dzq18NJTUO0pkPR3gO6PsTl1ynOAvm3bNnn//fc9BsDaePoSggcyQNeCX2/PnzZeDz/8sG6NVgJ0rS1vw3vtGM2PbbUP77//vu759DVAd78QwNtx1+6Eb/6+8/Y8E6DDk2AJ0Ddv2WIaoKseRyMTJkwwrDk5OVl5fQAAdBb5dgL0joIAHQAAAAAUsRKgnzx50q+0cG7AgAFevX7FihWuelasWOHVPvv27ZMVK1ZIampqk0BeC7n1jr1161bXHdju/66Fm+vWrZOTJ0/KvHnzxGazybx585q8rnv37tK9e3efx8VqH43237p1q9/H5uTJk64A3Up9K1askBUrVjQ5jjaeNpvNch+1c+TLvt6On5W+6Y2X0b+7z/3Jkyfr/vuAAQM8XlQyefJk+f3vf697DH+NjVGdno5l1nerx/K2L74c0woC9OAXLAF65saNhl96h4aGttsvkl96+WXDuv/whz8orw8AgM4i306A3lEQoAMAAACAIlYC9C+//NKvJk2aJDabTRISErzeZ9y4cWKz2eS+++4zfM2nn34qDz30kIwbN05efPFFWb58uaxdu7bJa5YvX2567NjYWLHZbE3+7b777msyDp9++qnYbDZ56KGHXP+2du1asdlsMm7cOJ/HRRvz5cuXW95XO37z2v05NgkJCR7r27t3r0yaNEkeeughmTRpkixfvlz39Wa1BnKctLFKSEho0U+rNRmNl9k4anN/0qRJuvPbqtb2wYhRnZ6O5WkOWTmWt33x5ZhW/OIXvyBAD3LBEqDvP3DA9P1+4eJF5WOp563Fiw1rHjJkiPL68LXyigrJys6WJWlpMnXaNJfFqany8bp1smv3bsm325XX6W/1Dofk2+2ydds2Wb5ihcyeM0emTpsm02fMkCVpabIhM1M+37evQ/bdKSKFRUXy+b59siYjQxYuWtQuAjToq66pkV27d8uajAxZkpYmM2fNavFeXZKWJh+vWyeXiouV1+uP/ubbv35vLk1Pd/W3I783m38ezZ03T6ZOmyYzZ82SpenpkpWd3er+5tuNA/QlaWnKx0BvI0DXR4AOAAAAAIoEW4CuhWTdu3fX/fncuXO9ClU9hW1akLl48eImQV7z4F6727z5fs1DaStaEwy/+OKLhv3y19h4CtDXrl0r4eHhpqFr8776Mk5aHS+++KJP+2tj1fycqgzQ3d8TkyZN8lrzMSBAb12/9RCgB79gCdAvFRebBujH8/KUj6WewqIi2bptm66DOTnK6+vMTpw8KdNnzJB+/fpJSEiI1xdnxcTESEpKimRlZyvvg1UNjY3y6b//LVOmTHH9veCt2NhYGTdunKQvWyb2M2eU98UXZwsKZOq0adKrVy/dPvbs2VN5jfhavcMhazIyJCkpyfJ7VDuXI0eOlPkLFkhhUZHy/nhSXVMj6zdskEmTJkm/fv0s9TUuLk4mTJggK95/XwrOnVPeFyuO5OZKSkqKdO3a1VKfe/XqJcnJyZZ/j+bbCdA7CgJ0AAAAAFDESoD+xRdf+FVycrIr8PJ2n/fee89VU/OfbfnPc2Mfeughr9sxOvZHH33UpC3t9S+++GKT1z3++ONis9lky5Yt8sUXX0hsbKx07969VeOi9e+9996zvK/27OvmdfpzbLQvoo3q0y4qsNJXX8ZJC8B9HW9trF577TXdf//oo48s1dF8bM3GUZv7ycnJXv27kT179sh7773Xotbw8HBLfXjooYckISHBNY+t1KN3DrX5ZuVz47777tM9H97OEU/ztrUI0INfsATotXV1EhkZafjF97x//EP5WLalgzk57TYEiIuL061r0KBBrW579OjRrQo+6x0OWZqebjmgMtK1a1cZN25cuw/Tj+flyZQpUyQmJsYv/Q4NDZURI0a0ab/n/ucRQXry7XbD/S5fuSLpy5bJww8/LNddd51pv/Tm0Wc7d8r3v/993dffcsstUnThgvLz6y4xMdGwf3NefdXrdozea5GRkQGtP99ul5SUFImOjvbLXLXZbBISEiKDBw+WxampUl1To/wcuTuSm+vX92ZYWJiMHDlSPt+3T3nfjJwtKJC58+YZ/q6wKjY2VqbPmCFnCwq8ml9G7aj+3ekU/Y0AXR8BOgAAAAAo4m2A/v3vf1/y8vL8yj1A93afZcuWuWoyai85OdljO1rwbXbs8PBwCQ8Pb/L6jIyMJq956623xGb7OvTbvHmz2Gw2efzxx1s1Llr/li1bZmm/F154wbXv5s2bAzY2WoCuV592frw5p9rY6Z1Lb2jjbbPZ5IUXXvBp7nXr1q3Fzx566CGvxyovL8+13P9rr73m9VgYnQ8r4+d+rpq3M3ToUK/7oI2j3lh4M2+MzmG3bt28nse73T5vms9db+eI1bGzigA9+AVLgO4UkZ/+9KeGX3yPHDlS+Vi2JQJ0z8Fnc0vS0izf5WjFqFGj2t2drvYzZ+Rvf/ub/PCHPwxIn7/3ve/JE088IXv27g14X6ZOm2ZYR77drrvPkdxcw7vNrcyj3/72t4b7vPPuu8rPsybn0CG5/vrrdevs2rWrHMnNbfV7LVAB+rnz5xD31DAAACAASURBVGXKlCkSFRUVsPeozWaTu+++W95dulT5ufryxAl59tlnA9bfH/zgB5KUlNSuVjqpdzhk9pw5EhoaGtDPYbMl/PPtBOgdBQE6AAAAAChiJUA/fvy4Xz3zzDNis30deFnZT6vJqL2xY8ea7p+RkeG6Q9fs2KNGjRKb7evQPDY2Vrp169biNbt27XJ9iaEF2G+++WarxkXr37Jly7zex71Pev3359i4B+jNf6aFmLGxsabH2bVrlyt41juXVueQzWaTV1991at9Xn31Vdc+eudK60N4eLhs2rTJq7bCw8Nl165duu3ojaNW9zPPPNPiZ1rw7Gkebdq0yXWumtf55ptvuurKyMgwbUcL2/VqMauz+Xw12tfTXDh+/P/ea3pj5e0cMRtvfyBAD37BFKAPGTLE8Ivv0NBQKa+oUD6ebYUA3ftQ70hurutRMoEWGxsrc+fNk6tlZcrnyPIVK2Tw4MFt0u/evXvLrL//PaAXEFgN0FeuWiVhYWGW+mEUoL+1eLHhPg8//LDyc615ZfZswzr//Oc/B/y95qvjeXl+uxvZWyNGjFB2wcs7774rAwcObJN+3nrrrfLa3Lly+coVpXNzy6efygMPPNAmfe7Xr58sTk3VrSPfbhygz503T+kYOUV/I0DXR4AOAAAAAIpYCdCPHTvmVxMnThSbzSb9+/e3tJ9W06ZNm5r8+5w5c8Rm+zo0XLNmje6+c+bMcYWOno69aNEisdlsrnBv1KhRuq/r06ePhIeHS//+/SU8PLzV46LVlp6e7vG1mzZtco2jzWaTPn36yM6dO3X77a+x0cZj0aJFuvVo+8+ZM0d3//T0dOnTp0+T+dWa8XJva+LEibr9P3bsmOzcubPJWI0dO9awTS1U7tatm+F5mOb2Bfe0adN0+2k0jlodEydONJx34eHhuu0eO3ZM1qxZ4+q3XhvHjh2T/v37e+yDVke3bt1M543ZWBmdw507d7ouBujfv3+L96v2Gm0+2Ww23bnp7RwxG29/+PnPf95kzhKgB59gCtAXp6aafmn+7LPPKh/PtkKA3pRR8JmVnS09e/Zsk9DGXXx8vLJwrryiQsaMGdPmfbbZvr5YK1AXslhZwj317belS5culus3mkf2M2cM72Tv0qVLu7jLt6GxUe6++27Dvn2wcqVf3mv+DtA/XLNGevfurWS+3nvvvbJ127Y2fW+6/33XlkaOHCn1DoeSuRnou87N+tz8bvR8O3egdxQE6AAAAACgSDAG6FrI2zwU3LlzZ5MwdejQoTJx4kSZOHGiDB061BXm2Wz/F4p7Orb7GBgFwmPHjm3SbmvHxb0trf7mRo0a1SKE7t+/v2l47K+xcQ9dtTbcx8b9C7M+ffoY1uz+utaM186dO11hsftYuI/X0KFDm1wcYBQ6G42Xez/Gjh3bYrysBrpmAXrzMezWrVuTueDeV7P55h5g650L7WdmF1VofQgPD5exY8e69tebr3r7r1mzpsm4u8+7UaNGNfmZ0fvL2zlCgA5PgilAt585IzfddJPhl9/f/e53JfXtt5WPaVsgQG+qefBZ73DI9BkzJCQkxGPIEhYWJvHx8TJy5EhJSkqSufPmycJFi2TqtGkyZswYGTFihE/PJ+7Vq1ebh+jlFRWuFXG81a9fPxk2bJiMGzdOps+YIUvS0mTmrFmSnJwso0ePloSEBEvhV6BCdG/vQN+1e7flO8+N5pG7//f//p/hfrP+/nel7zmniGzIzDSs74477pCy8nK/vNf8GaAfz8uz9KzzqKgo6devn4wcOVKSk5Nl/oIFMnfePElKSpIRI0ZIXFyc5SXRo6Oj5XheXrt7b4aEhEh8fLyMGDFCJkyY4HpvTp8xQ5KSkiQxMVHi4+O9+ozTjBw5ss1XaklKSrJ0PkJDQyUuLk6GDBkio0ePlqnTpsni1FSZOWuWTJgwQYYNGyZxcXFe9zsqKqrJ8+Dz7QToHQUBOgAAAAAoYiVAP3r0qF8tXLjQdee2lf20AHHq1KktfvbZZ5+1CFPd9e/fX5YuXSpHjx51hXf9+/fXbevo0aNNltHduHGjYT+01yxcuLDV42L1S9A+ffrInDlzPLbrr7HZuHFjk+DTZvs6CHZ/zWOPPWZ4nG7durnq1ca3T58+8uCDD7Zq3ObMmdMkMNYzZMgQ+fDDD71uc+LEiS366t4Ps/O9dOlS1xjqtas3bs3nlVF/wsPDTfd1P+cPPvig6Tn3NB56F2rozddA1eCpfW/G2x8I0INfMAXoThGPd9ZGRkbKiZMnldcZaAToTTUPPj3Nk9DQUBk5cqSsyciQ6poar8d8+owZlpaabssQ3UpAl5CQIHPnzZOzBQVet700PV1GjBjhVZgeiBDdmwC9uqbG6xUHQkNDpWfPnhIXFyeDBg2SxMRESU5ONjz+uk8+MWzrrrvuEkdDg9L3nVlQ+eL06X57r/krQC8pLfUqPI+MjJSp06ZJSWmppbbnzpvn9YUvPXv2DGiwXFhUJP369fNYR0hIiAwePFgWp6aaPsfb3aXiYlmcmiqDBw/2KlQO5CoRzZm9Z5u/F4cNGyb/eP11OXb8uFdt5xw6JLPnzJF77rnHY/v9+/eX3Xv2iFNYwr0jIUAHAAAAAEWsBOi5ubl+l52dLQsXLrS0z7vvviuZmZmSmZlp+JrMzEyZOnWqPP300/L000/L7NmzW7x+9erVrp+/++67hsfSXmPWB0+vsUJryxNtHKy274+xcW/D6PxlZ2fL7NmzXe1MnTpVVq9ebTh2s2fP9sv4rV69uslxtRqzs7N9btN9HpjNl+ZjZNQvrT1v2nn33XebnC9f+qK9z8zOhdm+2njOnj27xbG9nfu+1uBt+2bj7Q8E6MEv2AL05r+HjQKXNRkZymsNJAL0lgGY9pqZs2aZBlRTp01rdYD08bp1hkt6N9cWIbq34XlcXJzs2r27Vcc6W1Dg1TLUCQkJXl+c4A1vlnB/7rnnTGu68cYb5fe//728tXix5Qtt6h0O0yXS12/Y0GbvseYKzp2Tm2++WbeuH/zgB7Jn716/vdf8FaBPmjTJ9FzdfPPNMnXqVDl85IjPxygpLZV3ly6V3/3udx4v/Jg8eXJAzk1hUZFXnxWDBg1q9Z3wx/PyZPDgwV4dK9DLuZu9X92NGjWq1Re9fb5vnwwaNMj0OPHx8VLvcEi+nTvQOwoCdAAAAABQxEqAfuTIEQDolAjQg1+wBehO8X5J2JSUFL8GeO0JAbp+gL512zbDuzDj4uL8+qzqeodDFi5a5NVy4QkJCQEd82HDhpkePzQ0VGbPmePX0Gzzli0eg0GzO7qt8nQH+sGcHMNzr/W/tRdO/P2VVwxreOqppwJ6js38a8kSw7oeeughn9oMZIC+fsMGuf766w1rHjJkSKsv9GhuSVpai9WD3F133XXy4Zo1fj1mvcPhccWKyMhIv39mL1+xQrp27Wp63Nlz5gRsPi5OTfX4mRgWFiZL09P9etz5CxaYfh6PGTNG8u0E6B0FAToAAAAAKGIlQD98+DAAdErNlyQlQA8+wRig59vtTR4lYuaOO+6Q1+fPl4uXLimv258I0FsG6GbLd0+YMCFgd1weyc31ainqxampATn+P15/3fS4cXFxsnLVqoAcO+fQIfnNb35jeOzrr79ePlq71i/H8hSgJyYm6v4sPj7eb8+4PpiTIzfccIPucXr37u31kvj+ZvZImLR33vGpzUAG6GYrGHTt2jVgKzZ4eub6kCFD/Hq8v/3tb6bvzUGDBsnmLVsC0tftO3aYrpjQs2dP2bR5s9+PW1hUJJGRkab97tevX8AetZJvt5te2JOcnNxuf3c6RX8jQNdHgA4AAAAAihCgA4BnBOjBLxgDdKeI6d2memJiYmT+ggXKAq5A9L+9hgAqAvSuXbsarkwwYcKEgPe5sKjI452mUVFRXj/X2FvZn31melftHXfcIZ+sXx/Qvh/JzZUHHnjAsIZhw4bJ+cLCVh/HLEA3Wnlg+owZfr9w4pFHHjGsI/XttwM+15r7fN8++cEPfqBbT1xcnM9hdKAC9DNffSU//vGPlY3h0vR0w7uUw8PD/Xbn+0dr15qG9UOHDpXszz4LaF+zP/tM7r33XsMaHnjgASm9etWvxxw3bpzp5+B9993XqmX5vbF7zx656667vP77QMMz0IMLAToAAAAAKGIlQD906BAAdEoE6MEvWAN0p3y9bPFNN91k6Qvy73znO3LvvffK9BkzZNv27UE7PwnQvTNy5MiAP+tXU15RIbGxsab1jBkzxq/HNFu6PSoqym93XnvTd7O7PqdOm9bqY5gF6HrPP05KSgpIX9OXLTMNJNtivN299PLLhvU8++yzPrcbqAB9TUaGYb1xcXFtMmZmIa8/5qqnpdtjYmICdpd9c4VFRRIVFWVYy/wFC/x2rPeWLzd91vwdd9wh23fsaJN+b/n0U7n99tsJ0DswAnQAAAAAUMRKgJ6TkwMAnRIBevAL5gDdKSJZ2dleLZ9tFmSkpKRIVnZ2mwWt/kCA7llCQkKbn9Mjubken4nur+ewL01PNz3OmoyMNu37rt27DVeFCAsLa/Xzx+fOm+f1uX/sscfk8pUrAennxUuX5Gc/+5lhuLz388/bbMxramtl4MCBurVce+218u+tW31uO1ABull4PX3GjDYZt3y78XOwe/bs2er2p8+YYdh+SEiIfL5vX5vNEaeIrFy1yrCeqKgov3xO1jscphfRhIWF+e2zz1tWV6pR/bvTKfobAbo+AnQAAAAAUMRKgH7w4EEA6JQI0INfsAfoTvn6ubYxMTE+h+juX/APGjRIpkyZIh+vWyclpaXK+2aEAN1cdHS0rN+wQUn/5y9YIN/85jcNa3vmmWdafYyKykrTJYonTpyopO8vvPCCYU0L3nijVW2b3YHuLiYmptVhvScpKSnKQ2CniKz9+GPDOu6///5WtR2oAN1suf+2fM/+7ne/M6zjwMGDPrd7Oj/f9LEKL738cpv10d2TTz5pWFPaO++0uv23//Uv0/fl3195RUm/p0yZ4vXfANyBHlwI0AEAAABAESsB+oEDBwCgU7rtttsI0INcRwjQnSJSXVMj02fMMF0+1hexsbEyZswYWZyaKidOnlTeTw0BurmUlBSlY+BpafXW3vG5ITPTsP3o6GiprqlR0u96h8NwRYj4+PhWte3tHehvvvVWwPu5dds2ueaaa3SPP2DAgDYb//HjxxuOwxv//Ger2g5UgK633L7mSG5um83VJWlphnWsXLXK53YXLlpk2G5bLVGv51JxseHvx2HDhrW6/VGjRhn2+84775SCc+eU9Pt0fr786le/IkDvgAjQAQAAAEARAnQA8IwAPfh1lABdc+LkSRkyZIhfQ3R3MTExkpSUJJu3bFEWUjqFAN1MdHR0wO9Abs35sdlssiEzs1XtJyYmGrb9yuzZSvv+t7/9Tbeua6+9VrZu2+Zzu94E6Pfdd59cLStrk34OHz7csI6P1q4N+PHz7Xa56aabdI9/0003yanTp1vVfqAC9J49exqOW1subX48L8+wjilTpvjUZk1trdxzzz2G7frjTu/WGDt2rG5d1113XavG/mxBgelS6ctXrFDab7MLjtrT706n6G8E6PoI0AEAAABAESsB+v79+wGgUyJAD34dLUDXbN6yRSZOnCi9e/cOWJj+k5/8RBITE+WfCxdKzqFDbdo/AnRjL7z4ovL55xSRkSNHGtb42GOP+dzujqwsiYyM1G331ltvlZOnTint985duwzra83KAN4s4d6Wz32fv2CBYR1PPPFEwI//5ltvGR5/woQJrW4/UAH6vffea1h3a5f5t6KqutrwAoT//d//9anNVatXG/Zt8ODBbXZxh5E1GRmG9c146SWf2505a5Zhu/369VPaZ018fDwBegdDgA4AAAAAilgJ0Pft2wcAnRIBevDrqAG6prqmRpakpcmwYcMkLCwsYGG6FhTMX7CgTe5+JkA3lm+3K593ThH5eN06wxrDwsJ8XsY9KSnJsF1f75z1t8GDB+vW17NnT5/b9HQHeu/evaX06tU26+OXJ07Ij3/8Y91aYmJi5HR+fkCP/5vf/MZwLNZ98kmr2w9UgD5mzBjDuseMGdOm8/RgTo5s3bathV27d/vU3ogRIwz7tjg1tU37ZiQmJka3vtjYWJ/aq6mtlTvvvNOw3+1hWXSniLw+f77H3x3toVa9jQBdHwE6AAAAAChCgA4AnhGgB7+OHqC7q66pka3btklKSorExsYGLEiPjIyUpKSkgD4znQBdnz+O4U9GzwO32WxyMCfHpzZvv/123fa+/e1vy85du5T32SkiL738smG/c48e9alNTwH66NGj27yf48aNM6xn0ZtvBuy4O3ftMrwgaPDgwT5fnOEuUAG62d3KMTExSh+N0RqXioulW7duuv3q1q2b5Nvtymt0isj48eN1a4yIiJBz589bbm/v558bns/w8HA5cPCg8j47ReSLL780fXwAAXrwIUAHAAAAAEWsBOiff/45AHRKBOjBrzMF6M0dzMmRhYsWyaOPPio//elP/R6kd+nSRZ577rmALKlNgK5v4aJFyueVO7Nnlf9z4ULL7R3JzZVvf/vbuu3dfffdyvur+WT9esN+f7BypU9tegrQVZz7D9esMazH12XAvWG2nP3sOXP8coxABehL09NNz+OTTz4ptXV1yuewVRs3bTLsU2JiovL6NItTUw3r3PLpp5bbW5KWZtje8OHDlffX3eOPP06A3oEQoAMAAACAIlYC9L179wJAp/Szn/2MAD3IdeYA3V3p1avy761b5dXXXpPExES5+eab/RakDxo0SJamp/u1XgL0lr71rW/J8bw85XPJ3Wtz5xrW68tzqt95913D9l6cPl15fzUF585Jly5ddOt84YUXfGrT0zPQzxYUtHk/KyorJSEhQbee733ve/LZzp1+P2Z5RYX88pe/1D3mj370Izl85IhfjhOoAN3ss8vfFwG0JbM7699avFh5fRqzO8bnL1hgub3k5GTD9ua8+qry/rpLX7aMAL0DIUAHAAAAAEWsBOh79uwBgE6JAD34EaAbO56XJ4tTU2X06NEel371RnJyst9qI0Bv6ZZbblE+Z5rbum2bYb2/+tWvLLc3YcIEw/aO5OYq76+7fv366dY5YsQIn9ozuwM9JiZGWT9fnD7dsK6p06b5/XirP/zQ8Hh/+tOf/HacQAXoTjFfmcFms8l3vvMdGT9+vOw/cEDpHLZi2LBhhv0pr6hQXp+7qKgo3Tp9uahnyJAhhv1uL4+U0BzJzZVvfetbBOgdBAE6AAAAACjibYAeFhYmu3fvBoBOiQA9+BGgey/fbpeFixbJ4MGDJTQ01KcQPSkpyS+1EKD7L5gNNKNnVYeGhlp+VvXAgQN127ruuuuk+PJl5X11d8899+jWevPNN/vUnlmArnL5+j1790pkZKRuXfHx8VJWXu7X440dO9ZwHN7/4AO/HSeQAfrBnBwJCQnx+HkZFRUlS9LS/PJM90C6WlYmMTExun1ojxf29O3bV7fWu+66y1I7ZeXl0r17d922wsLCpOjCBeV9be5//ud/CNA7CAJ0AAAAAFCEAB0APCNAD34E6L4pr6iQpenpEh8fryREJ0BvafqMGcrnhR6z1Qvy7Xav2ykpLTVsJzY2Vnk/mxs5cqRhvZeKiy23Zxag+/POa188+OCDhrWtWr3ab8f58sQJw/n0y1/+Uq6WlfntWIEM0J0i8sQTT3j9mXnbbbfJ888/LzuyspTPaz1mn8fDhg1TXl9zgwYN0q01NDTUUjtHcnMN+92zZ0/l/dQzatSodvu70yn6GwG6PgJ0AAAAAFDESoC+a9cuAOiUCNCDHwF6663JyJA//OEPEhER4XUg1No73QjQW/p43Trlc0GP2UUWn+/b53U7x44fN2zn0UcfVd7P5v785z8b1uvLc7rNAnTVz39/+1//Mqxt7NixfjvOgjfeMDyOr8+WNxLoAP1sQYH06tXL689MTUJCgkydNk2ysrPbzZ3pGzdtMqz3ueeeU15fc7/5zW8M671SUuJ1O2aPqGiPFw44xfxzRPXvTqfobwTo+gjQAQAAAEARKwH6zp07AaBTar4UJgF68CFA959Vq1cbLlvdXGxsrOzes8fnYxGgt7Rn717lc0CP2bORP/33v71up/nfoO7i4uJk9OjR7YrRktY2m02ysrMtj+PUadPa7ZwvOHdO+vTpo1tbjx495Isvv/TLce6//37DULs1nydW3mv+CtCdIrJv/37TlQo86d69u/z2t7+VmbNmyeYtW6SktFTJ+V++YoVp4K/6vWjlvZlvt/ul3/56XIm/LUlLa7efI07R3wjQ9RGgAwAAAIAiVgL0zz77DAA6JQL04EeA7l+nTp+WZ5991vCZyO4ee+wxn49DgN5S3hdfKD//eh599FHDmj9au9brdtZ98onPQWN7Y+XCAY3ZnaMfrlmj/DxPnDjRsL75Cxa0uv3tO3ZIaGiobvsPPvig3/vTFgG6U75+HIbZRSZWREZGyogRI2TuvHlyJDe3zc79PxcuVP6e8pejx475pd/t9ZEaazIyDGvmGejBhQAdAAAAABSxEqBnZ2cDQKdEgB78CNADY+WqVV6FFb7ciesUAnQ9vjxXuy2Y1WzlXC1NT1cervmLL8vtmwXom7dsUX6eMzduNKzPH8tZ//Wvf23T93xbBehOEal3OGRJWpp07drVr/MsOjpaRo0aJYtTUwP6+fDSyy8rf0/5i5WVDMz6/fdXXlH+ntRjtuw8AXpwIUAHAAAAAEUI0AHAMwL04EeAHjivzJ4t11xzjWlY8dRTT/nUNgF6U9dee61U19QoP+d6nnzyScNztXDRIq/beX3+fOXhmr+seP99y+NoFqD7e/lyX91777269V1zzTWybft2n9u9UlIiP//5z3XbvuWWW+R8YaHf+9KWAbrGfuaMvDxzpvTt29fvcy46OloeffRRWZqeLkUXLvi17uTkZOXvKX+xcjHKM888Y9hOewij9Zj97mwPNettBOj6CNABAAAAQBErAXpWVhYAdEoE6MGPAD2wzJ7bbLPZJCoqSuodDsvtEqA3FRISovxcW63Z6rnyNJeCiS9z1Kz/+Xa78vPsFJFXX3vNsMbnn3/e53ZXvP++YbuTJ09u03kbyABdU15RIUvT02XEiBGGy9a3RlRUlMycNctvF92YvceDjZXVIfz12daW8u32dl2z3kaAro8AHQAAAAAUMQrQd+/Z0+R/tLt06SIffPABAHRKN998c5PPRAL04EOAHlgnT52SW2+91TSwWLV6teV2CdCbCg0Nbbd3oD/++OOG52pperrX7cyeM8ewncjISOnZs2fQWLlqleVxNLsDPd9uV36enSJyJDdXfvSjH+nWeNttt8nlK1d8avdPf/qTbpvXXHONT8+Tb817rS0CdHdamD5mzBiJjY31a1gcExMjy1esaHWNEyZMMDxGVFSU8vdboN6bTz/9tGG/F6emKn8/6sn+7DPDmrkDPbgQoAMAAACAIs0D9HPnz8sXX34pe/bu9esXNwDQkWzfvl2KLlwgQA8iBOiB5+nO4QkTJlhu0+w5rqoD9J49e+rWFehnoBcWFSk/13rGjBljWPPajz/2up23//Uvw3YmTZqkvJ+BFgwBulNE/vjHPxrW6UtYe/TYMcNngw8fPjxg/WgvAXpzJaWlsiEzU6bPmCEjRoyQ6OjoVv/tkpCQ0KrPD7PP+PkLFiifk4HywgsvGPb7nwsXKq9Pzyfr1xvWTIAeXAjQAQAAAEAR9wD9almZnC8slC9PnJC9n3+uPKACgPZq+44dUnThgpSVlxOgBwkC9MArKS2VsLAww/fNkCFDLLfZnu9A7927t25dgQ7Q8+125efaas1bt23zup1Vq1cbtvPYY48p72egBUuAvnzFCsM6//jHP/q13wveeCNg/WivAbqeswUFsiYjQ5KSkgxXwPCkV69ePs+j1+bONWz3xenTlY9PoJjNzRkvvaS8Pj3vLV9uWDMBenAhQAcAAAAARbQAvbqmRsrKy6WwqEhOnjol+w8cUB5QAUB7lZWdLRcvXXJ9sedoaCBAb+cI0NvGkCFDDN83t99+u+X22nOAfuONN+rWFegAfdfu3crPs56hQ4ca1nzo8GGv29m8ZYthOyNHjlTez0ALlgD9SkmJ/PznP9et84c//KHkHj3ql/kTExMjJ0+dClg/gilAb66ktFTWZGTI6NGjTS9eai46OlqO5+VZPp7Z6hATJ05UPh6B8q8lSwz7/cwzzyivT8/CRYsMayZADy4E6AAAAACgSKPTKQ2NjVJTWyvlFRVy4eJFybfb5dDhwxIdHS033HCDdOnSRaKiouS/oqLkv/7rvwCg04iKipIuXbrI9ddfLzfccIPceOON8qMf/Uh279kjl4qLpbyiwhWgNzqdyj/TYay9B+hnCwpMn9daUlqqfAy9YRb8RkdHW26vvQboNbW18p3vfEdJgL4mI0P5edYTFRXll+DXbBWku+++W3k/Ay1YAnSniEyZMsWw1tfmzvW6nS2ffirf+ta3dNsZP358QPsQzAG6u+qaGlmanm56EZO7rl27SnlFhaVjmK0O4cuqA8Fi9YcfBl2/n3/+eQL0DoIAHQAAAAAU0QL02ro6qayqkuLLl+VsQYEcz8uTz/ftk23bt8sn69fLmowMef+DD+S95cslfdkyWZqeDgAdVvqyZbJ8xQpZuWqVfLR2rWzctEmysrPlYE6OfHnihJw7f16ulJRIZVWV1NbVEaAHgfYeoBecO2cadmzeskX5GHrD7Bm53/3udy0HNu01QC+6cMGwrkAH6M8995zy89zcF19+aVhv9+7dpay83Ou2zhYUGLbVq1cv5X0NtGAK0HdkZcl3v/td3VqtPLJh8uTJhn3+eN26gPahowTo7pa9957cc889HkP0F154wVK7WdnZhm358oiOYBGM/R48eHC7b2Kb8QAAIABJREFU/N2p0dsI0PURoAMAAACAIlqAXldfL1XV1VJSWiqFRUVy6vRpOZKbK3v27pVt27fL5i1bZP2GDfLxunXy0dq1ANChrf34Y1n3ySeSuXGjfPrvf0v2Z5/Jvv375djx42I/c0YuXLwopVevSlV1tdTV10tDYyMBejvX3gN0p4hp0LFw0SLlY+iNJWlppv04W1Bgqb2t27a1yxDgSG6usgD9vvvuU36em1v3ySeG9Q4dOtRSW9U1NfKTn/zE8CKMU6dPK+9vIAVTgO4UkREjRujW+o1vfMOrC38uXLxo+Dzvu+66S+rq6wNaf0cM0J0iUu9wmF7QpPWxsKjI6zZP5+fL9773Pd22YmJiOmzQWVJaajiG7fWinsjIyHb5u1OjtxGg6yNABwAAAABFGp1OaXQ6pd7hkJraWikrL5fiy5el4Nw5OXnqlBw9dkwOHDwoe/bulc927pSs7GzZkZUl23fsAIAOa0dWlmR/9pns2r1bPt+3T3IOHZLjeXmSb7dLYVGRXCkpkYrKSqmprZV6h4MAPQgEQ4Deo0cPwy+8g+X5sunLlpkGNlbCGqe03zvQU99+W1mAHhoaKvUOh/Jz7c4s9E1KSrLc3vDhww3bW/vxx8r7q2os8+125fU1Z/as5UmTJnncf2l6uuH+r8yeHfD6O2qArklOTjb9TLb6/oyPjzdsa9/+/cr7GyhGF3lcc801cujwYeX1udt/4IDpOWcJ9+BCgA4AAAAACjU6neJoaHDdhX61rEwuFRfLufPnJd9uly9PnJDjeXmSe/SoHMnNlUOHDwNAh3b4yBE5kpsrR48dk7wvvpCTp07Jma++ksKiIrl85YqUlZdLdU2N1NXXu5ZvJ0Bv34IhQL/tttsMv/C+//77lY+hN16fP9+wD126dLH8PjG701tlgD5hwgRlAbrNZpNdu3crP9fuzJYLXpqebrm9lJQUw/ZenjlTeX8DKdgC9FOnT8tNN92kW++tt97q8aKZRx55RHffG2+8UQ4dDnww2dED9IuXLkliYqLhnPrZz35mqb0xY8YYtvXOu+8q72+gGK20YLPZZPmKFcrrc7d8xQrT3x/cgR5cCNABAAAAQCFtGXftLvTKqiq5WlYml69ckQsXL8q58+flbEGBnPnqK7GfOSP5djsAdHj2M2fkq7NnpeDcOSksKpKLly7JlZISKSsvl6rqatezz7W7zwnQ27dgCNDvvfdewy+8//u//1tOnDypfBw9MVsyODY21nJ7J06eNGzv1ddeU9bPu+++W2mA3p5WJMj74gvp0qWLYa179u613ObKVasM2xsxYoTyPgdSsAXoThEZP368Yc3vLl1quF/OoUNyww036O73xz/+sU1q93eAXl1TI/l2/b8rSkpLlZwfs5U8QkJCLLU1f8ECw7Z8WW0iWLzwwguG/X7iiSeU1+fO0+8P7kAPLgToAAAAAKCYe4heW1cnVdXVUlFZKVfLyqSktFSulJRI8eXLUnz5slwqLgaADq/48mW5fOWKXCkpkdKrV6WsvFwqq6qkuqZGauvqmizdTnje/gVDgG52Z5/NZpPFqanKx9ETsy/ufQmWzZ49O3XaNCV9LK+okNDQUKUBemRkpFTX1Cg/304xX4I7KirKpzbNLpwIDQ2VS8XFyvvtlK+D/kGDBulKTEz0qc1gDNDXfvyxYc1m4/DK7NmG+614//02qd3fAfrxvDzDPrXVRQHNXb5yxfBCBZvNJkdyc71u6/N9+wzbiY6ObjePl5i/YIHhe3PChAmW21uTkWHY75iYGOX91ZSUlpr+frLZuAM92BCgAwAAAIBiWoDuaGiQeodD6urrpaa2VqpraqSquloqq6qkorJSyisqAKBTqKislIrKSqmsqpKq6mpXcK4t2054HlyCIUDfvGWL6Zfe8fHxysfRk+joaMP6R40a5VObRu0lJycr6ePi1FTT89QWAXp7CUGcYr608bhx43xut2fPnobtzp4zR3m/nSIyZMgQwxp9vRs3GAP0mtpaGTRokG7N119/vRw4eLDFPg2NjYZL/8fHx0vp1attUnsg7kC/8cYbddvs3bt3m/WruTvvvNNwXn28bp2l/kVFRRm2tXLVKuXz0SkivXr1Mqxx4aJFltu7VFxsGkyvychQ3meneP791F5+d+htBOj6CNABAAAAoB3QgiAtSHcP0zW1dXUA0Glon331DofUOxwtgnPC8+ARDAF6YVGR4bOEbTabXHPNNfLvrVuVj6URTxcA/P2VV3xqNywsTLe9hIQEJf2Mj49vFwF6e7ig4sTJkxISEmJYY2ue1T59xgzDdn/1q18pD1W+PHHCMCi12WySuXGjT+0GY4DuFJGXZ8609N7fkJlp+Pq2XF0iEM9Aj4uLC8h7ojXMnoNuNVCdNGmSYVu+XijlTzuysuQb3/iGbn29e/eWk6dO+dSu2cVCcXFxyvvtFM+/nwjQgw8BOgAAAAC0E+6hUENjYxNaqA4AnYn75yDBefAKhgDdKeYhh81mk5EjRyofSyNJSUmmtfv6DPehQ4fqtnfjjTfKhYsX27SPWz791DQwbssA3WazyaI331R6zv/0pz+ZjkNdfb3PbRcWFZmO9YbMTKV9Nwu6W7Okc7AG6Pv27ze8M/nuu+9usbT3008/rfvaiIiINg2ZAxGgjxw50vAcTpkyRcn5GTVqlGFNy1essNTWkdxc08+l43l5Suei2e+i1jyn/Z133zXt99L0dKX9TnvnHfnmN7/p8fcGz0APLgToAAAAANAOuQdFANDZqf5MRusES4C+JC3N9Ivvb3zjG/LW4sXKx7O5Xbt3y49//GPDugcMGOBz22ZhSFZ2dpv209MFDm0doP/iF7+w9Pxif/pg5Uq55pprDGt76eWXW32MYcOGmYbUqp4DX11TY/q4gtYEVMEaoDtF5Pe//71h7Z+sX+96XcG5c9KnTx/d1z3wwANtWnMgAnSzZbRVPSfc7M5kXz5HjS5s0s5heUWFkjm4Z+9e+clPfqJbV3h4uGzfscPntj0tXx8XF6fsGfDVNTWmj71wxx3owYUAHQAAAAAAAEDABEuAXl5RYfoFvc1mk6ioKLlUXKx8TN15CnxTUlJ8bjvtnXcM223N3YRWpS9bJtdee227CtBtttY9Z9xX9Q6H9OvXz7CmkJAQOVtQ0OrjfLxunWnfVd3NO3vOHNOAtDXBfjAH6GZ36Lq/V/+1ZInh6/61ZEmb1hyIAD3n0CGJiIgw7GPq22+3aR+P5+WZXvCR98UXlttcuGiR6XtzcWqqkjk4YcIEw5qGDRvW6vY9rbTSmt91rTF16lSvf2dwB3pwIUAHAAAAAAAAEDDBEqA7xXMwoQUBqu50a25DZqbHZc0P5uT43H6+3W7YbmRkZJvchWzl7r62DtBtNpusXLWqTc/5uHHj2iREqnc4JDY21vA4ISEhbX4H/sGcHAkNDTWsqbXP7w7mAL2wqEhuvfVW3dpvvvlm+ersWXGK8XLiffv2lXPnz7dpzYEI0J0ikpCQYHgeY2Nj2/Tz2+x3SlhYmE9tlpSWmobykZGRUlj0/9m7/+ioyjvx47Pb6W7apiRp093sFjF7EmvsQk/api2ugGOb07A1bVnNCtXYZrfplmh0U40QaSQKSERcI6AEiYWttESJghJ+tNASJJYoyI+FVgQkIwQJmEiUaAKJzef7B9+bZsJz78xk5t5nfrzvOa8/Cslzn+feyVDznntvu6PnctPmzZbvS+F47MOBgwf9/nvn9OMldjQ3W74nDccV6NGFgA4AAAAAAADANtEU0Dvffdfy1tWG//zP/5Rjra1a5/ri+vVy1VVXWc7zzjvvDHk/Ho/HdPzFS5bYvk5/wVh3QL/ssssciyLzq6st5zJp0iQ5+uabYdvfzpYWy/2lpaU59szls11dkpmZaRkNz3Z1hbSPaA7oAyJSXl5uOv/V9fVyoq3NNECWl5c7Pl+7AvriJUssX7ehftAiUP4+/BPKHSxW19dbrjErK8uxiN7q9VrevSUrK8uR17jT70mvHzokycnJl8xh9OjRMRHQz3V3E9B1TwAAAAAAAABA7IqmgD4gF68oCyScTpgwQduzZg8cPGh5BaIRocJxu/naZctM9/FP//RPtl3x1/3BB3L33XcHFbPtDOiJiYmSmJho+nd2PxN+TUOD36sv1zc2hn2/d911l+U+x48fb/tVn6/u2iU33HCD5Twef+KJkPcT7QH9wMGDpvOfPHmy5QcwnL6bwIDYF9D7+vstP2zhdrtt/3kdEJGKigrL1+yu3btDWuMPf/hDy/EnT54sO1tabF3jlq1b5Vvf+pbpHEaNGiW/Xr06bPs7191tGahdrosR3e51m92a3+12y5qGBtO5RVtAP3/hgvb56kRABwAAAAAAAGCbaAvoAyJSWFgYULDNzMyULVu3Ojq3pbW1Ad0ydmltbVj219Pbq7zKzmDHlY59/f2Wz7s1C8l2BvT09HTL54InJiaG7ZgPP/7l5eV+43lBQYEtr7ezXV0BBattTU227P/1Q4csY2g41x7tAX1ARHJyckx/ZszO4/jx47XM1a6APiBiGTGNn1c7I7rVa8nlcklOTk7I+2j1ek0/1DP0/TmUUG9lR3Oz3w9ylZaWhn2/a9et8/vvX2Jioi0fKBoQkW1NTabrnj59urR6zR99QkCPLgR0AAAAAAAAALaJxoB+rrvb8jm6w02bNs322+UeOHhQpkyZEtB8CgoKwvqcX3+3Dk9PTw/bbXP37tsn48ePN93X7Koq09si2x3QB0RkdlWV5bHIz88P22th7759kp2d7fd823275vWNjX4DvhGPQr2NuqGvv1/mV1f7/bDI6NGjw7bPWAjojy1aFPD7lsGJRzGo2BnQB8T6WehGZJ1fXR3W98pz3d1SWlpquV+32x22qG31jPWh+ysvL5ee3t6w7LOnt1cqKir8viekp6fbdpeWQB614na7paioSE60tTlybrOysuRsV5e0emMjoPMMdAI6AAAAAABxbX51tXg8HltFwi+LAOgTjQF9QET+9PrrcuONNwYcocaMGSPFxcXyzLPPyrtnz4ZlDh/29Ej9M8/ID37wA/nkJz8Z0DyKioqk1esN67Ho6+/3G3ITExOlrKxsxCH3nY4OqaystIwyZWVlMiCiNaAPiEhBQYHlsUhNTZWHFy4c8bHY0dwsxcXFAUXrtLS0sAUiK4HcQt7luhi0l9bWjvjxAT29vbJi5UrJysryu69wX0UcCwH99UOH5PLLLw/4fSsjI0MOHzmiZa52B/RT7e1+757gcl28k8jTq1aFFJh7entleV2d5TPPDfOrq8N6HP1d7T70PezpVatGHLXPdXfL0tragNZo97PIg/mQW0JCglRUVIz4Pemdjg6/6x663lZvbAR0rkAnoAMAAAAAENduu+22gH/JOlLzHnxQ+zoB6BOtAX1ALv7iPJCQp4qI06dPl6W1tbJr9+6gwszrhw7J0tpaKSwsDChUDBXuK8+H2rV7d0ABNSEhQYqKimRpba3s3bfPcsxWr1eW19VJbm5uULco1x3Qz3V3y9ixY/0eC7fbLfn5+bKmoUFavV7Tc9Pq9crOlhbLq+t1RKrhAo3oxtpzc3NleV2dtHq9ltGu1euV1fX1Mn36dMvHBQxlxy24YyGgD4jIT37yk4BfQ7fddpu2edod0Afk4l0c/N3mfOhrqrCwUJbX1QX0vn2qvT3o121ubq4t79GBRnTjPXrKlCny9KpV0ur1Wq7zyNGj8vSqVVJcXBzwcXTqfSnYO8W43W6ZMGGCPLxwoRw5etR03L7+fmn1emXtunUyZcoUv3fBSExM9HnmequXgB4rCOgAAAAAAMSxioqKgH/xNFKzq6q0rxOAPtEc0AfkYiTxeDwhvxemp6dLTk6OeDweyc/Pl6KiIikoKBCPxyM5OTmSnp4ecIRRmTZtmm3x3PBoTU3AAXV4UElPTx9cayBXhQ5VWVnpszbdAX1ARE60tY3odZGWlibZ2dkjOg7Dx3EynhuCiejDJSYmSmZmpng8HsnOzpb09HRJTU0Nepzk5GRbnl8dKwHd3/O/h3rhxRe1zdOJgD4gFx9B4C+CqrjdbklPT5f09HQZP368z+vW37O/VYqKimx9jw4moquOeVZWls8aR/Lv0ejRox19Xwo2og+Xmpo6+G/T2LFjg34/yszMvGS9rV4CeqwgoAMAAAAAEMf8Pcs1HAjoQHyL9oA+ICIffPih/M+jj47oanS7felLX5JFixeH7fm2/iytrZUxY8Y4srYrrrhCltbWXjIHs9vJ2xnQVVFP1+viP/7jP+QPO3dq+3nY1tSk7WdhwoQJ0ur12rKuWAno7587J1dffbXfY3nddddpDWROBfQBuRjRv/3tb2t5zSYlJcmcuXMdeY9e09AQ0gdzQpGfnz/i26SH4lx3t5SVlY34gz0jlZubq1xvq5eAHisI6AAAAAAAxLHhAb2iokK2NTWFZPhV7QR0IL7FQkA3NG3fLjfffLOWOKHy4x//WFpeecXx47CtqWlEV2AGIzMzUw4cPKjcv44r0K2inlOviy9/+cvyxNKltt9pIBBtJ0/KnLlzJSMjw5HXelpamjwwZ450dHbatqZYCegDInL//ff7PaYPLVigdY5OBvQBuRhap02b5uh79Pjx431u7+2EQ2+8ITNnzpS///u/d2SNl19+uSx4+GH5sKdH6+upccMGufHGG21fb3Z2tixessR0va1e84D+aE2N1mM0IOqNgK5GQAcAAAAAII7dddddPr/Yee7550Mec9HixT5j3nfffdrXCUCfWArohvWNjZKfn+/4FW+G3NxcWd/YqPUY/On112XWrFlhvxrd4/HIY4sWyfETJ0z3reMK9OG3cFdZWltrOrdQuN1umTZtmparO/1p9XqloKDAttd6QkKCTJ8+3fKZxeESSwH9Dzt3yqhRo0zXk5aWJvv279c6R6cDumFbU1NYHsthJTMzU1bX12s9vgcOHrR1ncnJyVJWViat3sj62VheV2fLB7xGjx4ts6uq/L4Pt3q5Aj1WENABAAAAAIhjd999t88vdhqeey7kMQnoAIaKxYBu+MPOnVJZWSlf/epXbY0xLpdLrrnmGrn/gQe0XHFupdXrleLi4pCDRU5Ojqxdty6gq6vLy8ulqKjoEvOrq0NeTziiXtP27XLffffJNddcM+Lj8alPfUq++93vSs1jj8n/HTig/Tz7c6KtTR6tqRGPxxOWD5ZkZWUFFKvCae26dcrXVVFRUUR+eMGf2VVVpusJx89KqJbX1SnnVl5e7sj+tzU1SX5+viQmJoblPTozM1MqKysdv+LcnyNHj8r86uqQnhU+VHZ2tjxaUyNnu7q0r81MX3+/bNm6VYqLi4N+rvlQbrdbCgoKZNPmzQHv+52ODtOfux3NzdqPjWojoKsR0AEAAAAAiGN2BPTFS5b4jFlZWal9nQD0ieWAbujr75cdzc3y8MKFUlBQEJZn0I4dO1YKCwvl0ZqaiAsyZnbt3i3zq6vF4/FIenq6JCcnm64vNTVVpkyZIvOrqyNqfaFcga6ys6VFZldVSWFh4eBxGT52YmKiZGZmisfjkaKiIpkzd66caGvTfixG6p2ODlleVze45qysLNMPWLjdbklPT5fs7GyZPn26rK6vl1Pt7drXgPjR198v25qaZHZVlYwfP17S09MlISHB8v05PT1dpkyZIpWVlbKmocGROySEg/FBl6E/m2aBOSEhQdLT0yUnJ0fKyspk7bp1ER3Nrc7vlq1bpbS0VPLz8wfP8fAP+rjdbsnKypLJkydLaWmpLF6yJCbfi1QbAV2NgA4AAAAAQBwrLy/3+eXRmoaGkMdc8vjjPmP+/Oc/175OAPrEQ0BXOdHWJmsaGmTFypUyZ+5cqayslKKiIpkyZYp4PB6ZMmWKFBUVSWlpqcyuqpL51dWyYuVK2dHcLOe6u7XPP5xOtbdLq9crrV5vxF/JG+6AbvX6aPV6Y+5cB7ruVq83Ip7lDpjp6e2VVq93UCzG1KGGrjVefjbPdXdLq9cb1R9YCpZqI6CrEdABAAAAAIhj99xzj08geHbNmpDHfPyJJ3zGnDVrlvZ1AtAnXgM6opOu5zIDAGA31UZAVyOgAwAAAAAQx4YH9GeefTbkMQnoAIYioCOaENABALFKtRHQ1QjoAAAAAADEsRkzZoQ9oD+xdKnPmPfee6/2dQLQh4COaEJABwDEKtVGQFcjoAMAAAAAEMdmzpzpEwjqn3km5DGX1tb6jFlRUaF9nQD0IaAjmhDQAQCxSrUR0NUI6AAAAAAAxLGKigqfQLC6vj7kMQnoAIYioCOaENABALFKtRHQ1QjoAAAAAADEseEB/derV4c8Zu2yZT5jzpw5U/s6AehDQEc0IaADAGKVaiOgqxHQAQAAAACIY/fee2/YA/qyJ5/0GXPGjBna1wlAHwI6ogkBHQAQq1QbAV2NgA4AAAAAQBybNWuWTyD41a9/HfKYTy5f7jPmPffco32dAPQhoCOaENABALFKtRHQ1QjoAAAAAADEsZ///Oc+gWDVr34V8pgEdABDEdARTQjoAIBYpdoI6GoEdAAAAAAA4tjwgP70qlUhj7m8rs5nzPLycu3rBKAPAR3RhIAOAIhVqo2ArkZABwAAAAAgjlVWVoY9oNc99ZTPmHfffbf2dQLQh4COaEJABwDEKtVGQFcjoAMAAAAAEMfuu+8+n0Dwy6efDnnMp37xC58x77rrLu3rBKAPAR3RhIAOAIhVqo2ArkZABwAAAAAgjs2ePdsnEPzvL38Z8pgEdABDEdARTQjoAIBYpdoI6GoEdAAAAAAAosiu3btldlVV2Hg8Hp9AsGLlypDnuGLlSp8xs7OzpaioKCS5ubni8XjE4/HIps2btZ8HAIEjoCOaENABALFKtRHQ1QjoAAAAAABEkbNdXZKamqr85X442BHQwykzM1P6+vu1nwcAgSOgI5oQ0AEAsUq1EdDVCOgAAAAAAESZpbW1cRvQ1zc2aj/+AIJDQEc0IaADAGKVaiOgqxHQAQAAAACIMn39/TJ27Ni4C+i5ubnajz2A4BHQEU0I6ACAWKXaCOhqBHQAAAAAAKLQlq1bL/nl/vTp02XFypUhOXL0aMhzO9XeLtuamkJSXl7usza32y0HDh7UftwBBI+AjmhCQAcAxCrVRkBXI6ADAAAAABClfvzjH/v8cj8/P186331X+7xCdfzECbn22mt91vazn/1M+7wAjAwBHdGEgA4AiFWqjYCuRkAHAAAAACBKNW3fLpdffrnPL/hrHntM+7xCNe/BB33W9M///M+yZ+9e7fMCMDIEdEST8vJySU9Pv8SECRO0zw0AgFCoNgK6GgEdAAAAAIAodt999/nE5q985StRfavzV3ftkqysLJ81VT/0kPZ5ARg5AjoAAIB+qo2ArkZABwAAAAAgih0+ckSuvvpqn+A8Y8YM7fMaqTvvvNNnLd/85jel7eRJ7fMCMHIEdAAAAP1UGwFdjYAOAAAAAECUW1pb6xOd09LS5De//a32eQVrfWOjpKSk+KxlxcqV2ucFIDQEdAAAAP1UGwFdjYAOAAAAAECU6/7gA7nxxht9wnNhYaF89Oc/a59boM5fuCA33XSTzxp+8IMfSF9/v/a5AQgNAR0AAEA/1UZAVyOgAwAAAAAQA9a98IIkJSX5BOiV//u/2ucVqLqnnvKZ+2c/+1nZuGmT9nkBCB0BHQAAQD/VRkBXI6ADAAAAABAj7rjjjkueH36irU37vPx56/hxufbaa33mXlZWpn1eAMKDgA4AAKCfaiOgqxHQAQAAAACIEa/u2iVXXXWVT4h+cP587fPyZ+68eT5z/uIXvyiv7dmjfV4AwoOADgAAoJ9qI6CrEdABAAAAAIgh86urfWJ0VlaWvPLqq9rnZebVXbvkyiuv9Jnz/Opq7fMCED4EdAAAAP1UGwFdjYAOAAAAAEAMaTt5Ur71rW/5BOnS0lLt8zIz/Lbz1113nbSdPKl9XgDCh4AOAACgn2ojoKsR0AEAAAAAiDH/+8tf+kTpUaNGydp167TPa7gX16+X5ORkn7n+YsUK7fMCEF4EdAAAAP1UGwFdjYAOAAAAAECM+fPAgNx6660+YfqGG26Qc93d2udm6D1/Xm666SafOU6bNk36+vu1zw1AeBHQAQAA9FNtBHQ1AjoAAAAAADHot1u2yD/8wz/4BOonli7VPi/D8ro6n7l95jOfkQ0bN2qfF4DwI6ADAADop9oI6GoEdAAAAAAAYtTMmTN9IvX48ePljcOHtc/rrePHZdKkST5z++///m/t8wJgDwI6AACAfqqNgK5GQAcAAAAAIEYd/OMf5atf/apPqK6srNQ+r7nz5vnM6aqrrpLdr72mfV4A7EFABwAA0E+1EdDVCOgAAAAAAMSwxxYt8onVY8aMkW1NTdrm88qrr8qVV17pM6cH58/XfpwA2IeADgAAoJ9qI6CrEdABAAAAAIhh7549K9/97nd9gvV//ud/aptPaWmpz1w8Ho+caGvTfpwA2IeADgAAoJ9qI6CrEdABAAAAAIhxaxoa5BOf+MRgtHa73fKrX//a8Xm8uH69JCUl+QT0p37xC+3HB4C9COgAAAD6qTYCuhoBHQAAAACAOPDTn/7UJ1xPnjxZTp8549j+e3p75d///d995jB16lS50Nen/dgAsBcBHQAAQD/VRkBXI6ADAAAAABAHml9+WTIyMnwC9sJHHnFs/08uX+6z78985jPSuGGD9uMCwH4EdAAAAP1UGwFdjYAOAAAAAECcuP+BB3wi9pe+9CXZu2+f7fv1vvWWTJw40Wffd955p/bjAcAZBHQAAAD9VBsBXY2ADgAAAABAnDjW2npJyL7rrrts3++cuXN99nnVVVfJrt27tR8PAM4goAMAAOin2gjoagR0AAAAAADiyPK6Op+YnZqaKhs2brRtfy2vvCJf+MIXfPY578EHtR8HAM4hoAOQocDHAAAgAElEQVQAAOin2gjoagR0AAAAAADiSO/58zJ16lSfoD1t2jTbfkFSWlrqsy+PxyPHT5zQfhwAOIeADgAAoJ9qI6CrEdABAAAAAIgzGzZulM9+9rM+YXt5XV3Y9/PCiy9KUlKSz37qnnpK+/oBOIuADgAAoJ9qI6CrEdABAAAAAIhDP/vZz3zC9qRJk6TV6w3b+D29vVJQUOCzj6lTp8b9L2KAeERABwAA0E+1EdDVCOgAAAAAAMShPXv3yrhx43wC9wNz5oRt/CeXL/cZOyUlRdY3NmpfNwDnEdABAAD0U20EdDUCOgAAAAAAcerhhQt9IndmZqa8/Ic/hDxuq9crEydO9Bn7jjvu0L5eAHoQ0AEAAPRTbQR0NQI6AAAAAABxqv30acnLy/MJ3dOnTw953AfmzPEZMysrS17dtUv7egHoQUAHAADQT7UR0NUI6AAAAAAAxLFf/frX8rGPfWwwdn/yk5+UNQ0NIx6v5ZVX5IorrvAJ6HPnzdO+TgD6ENABAAD0U20EdDUCOgAAAAAAce4//uM/fIL39773PTnb1TWisW6//Xafsa699lp56/hx7WsEoA8BPbKdam+XbU1Npnp6e7XPEUB04z0GiAyqjYCuRkAHAAAAACDO/X7bNrnssst8wvdjixYFPc66F16QUaNG+YyzvK5O+/oA6EVAj2xr163zed8ertXr1T5HANHN6j1m77592ucHxAvVRkBXI6ADAAAAAAD5+c9/7vPLzJycHPnjn/4U8Pd/2NMjBQUFPmPcdNNN0nv+vPa1AdCLgB7ZCOgA7EZAByKDaiOgqxHQAQAAAACAHHrjDfnGN77h8wvNioqKgL9/2ZNP+nxvcnKyvLh+vfZ1AdCPgB7ZCOgA7EZAByKDaiOgqxHQAQAAAACADIjI40884fMLzX/8x3+ULVu3+v2+Vq9XJkyY4PO9d9xxh/b1AIgMBPTIRkAHYDcCOhAZVBsBXY2ADgAAAAAAZEBE3j93Tv7t3/7N55eaP/zhD/1+3wNz5vh8z5VXXimvvPqq9vUAiAwE9MhGQAdgNwI6EBlUGwFdjYAOAAAAAAAGPb92rXz605/2+cXm//7yl6Zfv7OlRa644gqfr587b572dQCIHAT0yEZAB2A3AjoQGVQbAV2NgA4AAAAAAHzcfvvtPr/YzM3NlZNvv6382ttuu83naydNmiTet97SvgYAkYOAHtkI6ADsRkAHIoNqI6CrEdABAAAAAICPlldekSuvvNLnl5vzq6sv+bp1L7xwydXqy+vqtM8fQGQhoEc2AjoAuxHQgcig2gjoagR0AAAc0NN7Xrreew8AEIN6es9r/3cGsMO8Bx/0+eXmF7/4Rdm1e/fg33/w4Ydy4403+nzNv//7v0tPb6/2uQOILAT0yEZAB2A3AjoQGVQbAV2NgA4AgAO27/iDPFj9CAAgBm3f8Qft/84Adjh+4oRcd911Pr/gvPPOOwf/vnbZMp+/S0pKkhdefFH7vAFEHgJ6ZCOgA7Db7KoqU2e7urTPD4gXqo2ArkZABwDAAQR0AIhdBHTEsvWNjT4Rxe12y67du6Wnt1fS09N9/q6oqEj7fAFEJgJ6ZCOgAwAQH1QbAV2NgA4AgAMI6AAQuwjoiHW5ubk+IWXChAkyZ+5cnz9LTEyUU+3t2ucKIDIR0CMbAR0AgPig2gjoagR0AAAcMDygP750ufzq188CAKLQsuUrCOiIK68fOiRut/uSK9GH/u85c+dqnyeAyEVAj2wEdAAA4oNqI6CrEdABAHDAK7teI7YAQIzYf+Cgz3v61t81aZ8TYLfS0lLTsJKeni49vb3a5wggchHQIxsBHQCA+KDaCOhqBHQAABxAQAeA2EFARzw629UlqampyrCyur5e+/wARDYCemQjoAMAEB9UGwFdjYAOAIADCOgAEDsI6IhXS2trL4kqEyZM0D4vAJGPgB7ZCOgAAMQH1UZAVyOgAwDgAAI6AMQOAjriVUdnp1x//fWDQSUpKUleePFF7fMCEPkI6JGNgA4AQHxQbQR0NQI6AAAOIKADQOwgoCOe1T/zjPzN3/yNuFwuKS0t1T4fANGBgB7ZCOgAAMQH1UZAVyOgAwDgAAI6AMQOAjriXUFBgSQmJsqp9nbtcwEQHQjokY2ADgBAfFBtBHQ1AjoAAA4goANA7CCgI94dOXpUHl64UPs8AEQPAnpkI6ADABAfVBsBXY2ADgCAAwjoABA7COgAAASHgB7ZCOjB6+ntlVavV7Y1NcnTq1bJ/OpqKS0tlaKiIikqKpLZVVWyeMkSWV1fL9uamuSdjg7tcw7VgYMH5elVq2R2VZXMrqqS4uLiwfUWFRVJWVmZzK6qkkdramTT5s0xsWZDX3+/tHq9sqO5WVbX18vDCxdKeXm5zK+u1j63dzo6ZNfu3bKmoUEeXrhw8HVYXFwss6uqZGltrayur5ddu3dLX3+/9vlGA3/H1PjZ3tnSEtXHtKe3Vw4cPCjbmppkxcqV8mhNjVRWVg7+TFdWVsryujrZ1tQkJ9ratM8X4aHaCOhqBHQAABxAQAeA2EFABwAgOAT0yEZAD8zpM2fkmWeflZKSEsnKyrI8ZsMlJydLfn6+VD/0kDS//LL2tQRiR3OzlJeXS05OjiQmJga1XkNqaqpMnjxZltfVOR7U3+nokFavVynQMTZt3iwFBQXidruV6/N4PEHP62xXV8jzOtvVJYuXLAn6dZiamiqFhYWyur5eznV3O3o+TrW3K9ccjjB7rrvb9JgGGrh7entlaW2tZGdnB3VMExMTZdq0abJi5cqo+NDIue5uWdPQIIWFhUH/XLvdbsnPz5f1jY1Bf3DgRFub8vzwSCjnqTYCuhoBHQAABxDQASB2ENABAAgOAT2yEdCt7WxpkeLiYklNTR1RRFbJysqS5XV12tc2XKvXK5WVlZKZmRm2tQ6Nb5MnT5Ydzc2OrKWsrMx0Llbf99qePTJ33jy55ppr/K5pJAF9dlXViOY1IBfvAlBaWjriDzQMPx/FxcWORd8pU6Yo55Genh7y2CtWrhzx+9frhw5JWVmZJCcnh+V1XlBQ4HefOqxdt06mTJkiCQkJYVnn6NGjZXZVVcAfgEhPTw/bzxBCo9oI6GoEdAAAHEBAB4DYQUAHACA4BPTIRkBX27tvn9xxxx1hiZVmpkyZImvXrdO+1jcOH5bKykq5/PLLbVur4W//9m+luLhYtr/0kq1rGklAX7xkiWRkZAS8lnAH9LNdXcrvefvUKamsrJSUlJSwn49x48bJwkcekY7OTlvPh66AvnffPuX3nO3qkrnz5klaWlrYj2lmZqbMnTdP2k6e1P6zfeToUZk8ebJtP89ut1sKCwv93tGAgB45VBsBXY2ADgCAAwjoABA7COgAAASHgB7ZCOiXWrFyZVivOPfHySuBh1tdX29LRPQnISFB1jQ02LauoqIi032rvr68vDzoNThxBfqRo0clJyfH9vORk5Mjrx86ZNv5iKQr0E+0tUlubq7txzQrK0t2trRo+bl+6/hxuf/++x35UIzL5ZLrrrtOnnv+edP5mN0an4DuPNVGQFcjoAMA4AACOgDEDgI6AADBIaBHNgL6X5xqb5cJEyY4EpxUsc3J5wH/eWBA5s6bJ5/85Ce1rNflcslnPvMZ+Z9HH7VlfcFcgX7vvfeOaP52B/TldXW23gFhuLS0NNt+3iMloK9vbHT0wzHJycm2fjBB5VR7u2RlZTn+8+x2u+XhhQuVc+IK9Mih2gjoagR0AAAcQEAHgNhBQAcAIDgE9MhGQL8o2OiUmJgoBQUFUllZKY/W1MjTq1bJtqYmWV1fL4uXLJHZVVVSVFQU1PPEs7Ky5MjRo46s1yowq9bq8XhkypQpUlxcLLOrqmRpba2saWiQbU1NsnbdOlmxcqUsra2V0tJSycnJCepZy0tra8O+vkCvQF+8ZMmIg6GdAT2Q85OYmCiTJ0+WyspKWV5XJ2vXrZNtTU3y9KpVsmLlysHXYDCv66ysLNNbyYciEgL6ozU1ftefkJAgHo9HKioqZHld3eBrfHV9vaxYuVLmzJ0r06dPN72iWiUtLc2xD8eMNJ6PHz9epk+fLrOrqmTFypWyvrFR1jc2yvK6OpldVSXFxcWSm5srbrfb71iTJ0++5I4aBPTIodoI6GoEdAAAHEBAB4DYQUAHACA4BPTIRkAPPDolJCRIYWGhrF23Tnp6ewMef+++fVJZWWkakYbHNruvWK2oqPA7D7fbLdOmTQt6rYae3l5ZXV8vHo8noBAc7tdZIAH9wMGDAQVBl+vic609Ho8UFBRIUVHRYGgMdl6BBHR/8Xzy5MmyZetW6evvD3i/Z7u65NGamoA+0DFhwoQRnXMrugO6v3ju8XiCfq2f6+6WFStXBhTT7fpgwlDBxHPj5/vpVauCenzEibY2ebSmxu9jBbKzs32ei05AjxyqjYCuRkAHAMABBHQAiB0EdAAAgkNAj2zxHtADjU4ejyfkq8N7entlzty5fq/OTktLs+2Z6NuamvxG4ylTpsiBgwfDus/Ro0f73Wc41+nvFu7vnj0rN9xwg+Wcrr76apk1a5b8dssWudDXF5Z5WQX0vv5+KS4utgzbe/ftC2n/ff39srS21u+t4YuKisJ6PnQGdKtjnpOTI7t27w55DmsaGvzeGt7OWBxMPM/NzQ35dTQgIjtbWiz3mZ+fP/ghDwJ65FBtBHQ1AjoAAA4goANA7CCgAwAQHAJ6ZIv3gO7vCunU1NQRXWlspdXrlcmTJ1vut6CgIOxrPdvVZRmy3W63LF6yxJbjfLary+/z5bds3Rq2/fm7An15XZ3p36enp8u2piZbjoNVzC0oKDA9L+G+zf2O5mZJS0uzPB87W1rCtj9dAd3smLpcLpkzd25QV/H78/qhQ36v8F+7bp0tryt/7ycu18UP5mzavDms++3p7ZXy8nLTD+XMrqqSASGgRxLVRkBXI6ADAOAAAjoAxA4COgAAwSGgR7Z4DuiP/M//WK796quvlsYNG2zZ95l33pE777zTcv9PLl8e1n1aRWW32y1rGhpsPd6n2tstA35hYaEjax0QMQ2dpaWlPreeDjergK5y2WWXyS9WrLBlLs89/7z83d/9nWV8DldA0xXQVT796U/LI//zP7Yc06bt2+Wqq64y3fe3v/1t6Xz33bDuc3V9vd81Z2VlhXwHDSvbmpqUdzVISEiQ1w8dIqBHENVGQFcjoAMA4AACOgDEDgI6AADBIaBHtngN6Ntfesny9sPf+ta35Pfbttk6h6733pPy8nLTOXz961+Xffv3h2Vf73R0WN46vrKy0pHjvmXrVtM5JCYmhu3Z21YBXfWaT0xMDOsV8GaCCehOfKihsrLScg7humI5kgL6ozU1th5Tq7sbuFwuWV1fH7Z9+burhMt18db/dj9/fUAu3sZedSW6x+MxvdsBAd15qo2ArkZABwDAAQR0AIgdBHQAAIJDQI9s8RrQrW7dnpqaKqfa2x2bS35+vulcwvUs6ocXLjTdR3Z2dlhvZR3KsQ9XxLYK6MOvhnUiVBsCDehOzamvv98ywJaVlYVlP5ES0O2O54bx48fb/jM9ICIzZsywXO+3v/1tOXzkiCNrHhCRmscek0996lMBnw8CuvNUGwFdjYAOAIADCOgAEDsI6AAABMcI6Kfa2+VYa6ucOXOGgB5B4jGg+7tCNNzPCfbnRFubpKamms7nRFtbyPuwutp+fWOjo+u1uuV0aWlpWPZRVlYWUMD72Mc+JgseftixtQca0I1nR+ueU3Z2dlj2EQkBPZzhOpQ5hWPNAyJy5OhR02ePu1wXb5++d98+x9ZsCPRnj4Cuh2ojoKsR0AEAcAABHQBih10B/c8DA4M++vOf5aM//1n6P/pI+j/6SPr6+wEgLhnvg/0ffTT43jj0/VL3vwkIDAE9ssVbQP+wp0e+9a1vma535syZWuZVu2yZ6Zzuv//+kMbetXu36dijR4+Wvn7nrj4fkIu3nTYLf+F6DrrVFei6ouqABBbQ09LSbH0O+3An2tosQ2w4bv+tO6AnJCSE5YMogerp7ZXk5GRb31cfmDPHcs0PLVjg6Gvb8KfXX7e8Ap+ArpdqI6CrEdABAHAAAR0AYocdAV0Vzvv6++VCX5+cv3BBes+fl97z56WntxcA4oLxvtd7/rycv3BBLvT1DQb14SFd978L8I+AHtniLaBbPYM7LS3N8Zg8VE5Oji2R0eqKbyevdA5kreEKaoFcBfu5z31Ofvf73zu67kAC+sMLFzp+Pq677jrT+YTjKmbdAV3HB2OmTZtmOp+m7dtDHj8zM9N0/JycHMfXO5TVew4BXS/VRkBXI6ADAOAAAjoAxA67AvrQcH7+wgW5/PLL5fLLL5cxY8YAQHz7/++HhlavdzCkE9GjAwE9ssVbQL/11lsjKlwOtWjxYtO5hfI8bKto6/Tt2w1mz30PV/gLJKCH63bx4ToXLpdLJk6cKG0nTzo+L6vj9dKOHSGPrzOgZ2VlabmV+Zy5c237ubO6q0So7xfh4vF4COgRSLUR0NUI6AAAOICADgCxI9wBfWg8v9DXJz29vdL9wQcBfWIfAOLRoTfekPMXLkhffz8RPUoQ0CNbPAX05pdflpSUFOU6v/KVr8ix1lat8zt85IjpVaXFxcUjHtfqSthw3J57JMxusR6u50P7u4W72+2WI0ePOr5ufwH90ZoaLefD6orhbU1NIY+vM6CXlZVpOabrGxtN57Ri5cqQxi4vLzcde9KkSdL57rta1jzU//7yl37/Px0B3XmqjYCuRkAHAMABBHQAiB12BHTjyvOe3l45190t7549qz1QAUCk+uMf/yg9vb1yoa9P+j/6iIAeBQjokS2eAnpFRYXpOudXV2uf34CYh9+EhIQR315+4sSJyjG/9rWvaVvn9773PeWckpOTwzK+vyvQ//Vf/1XLuv0F9OaXX9Yyrx3NzaZzWl1fH/L4OgP6uhde0HJM/+/AAdM51S5bFtLY6enppmMvXrJEy3qH6+vvl9TUVMtzQ0B3nmojoKsR0AEAcAABHQBiRzgDuhF9jNu2d3/wgbx79qycam/XHqgAIFLt279fznV3S+/58z5Xoev+9wHmhgf006dPE9AjSDwF9EmTJinX+LGPfUxe/kNk/Hd67bJlpuciHLfSjhRf+9rXlGt0KqDf/8ADWtZtFdC/8pWvjPhDEqHau2+f6byeXL485PF1BfQrrrhCzrzzjpZjeqy11XReCx5+eMTjHnrjDfnrv/5r5bijRo2SNw4f1rJelXvuucfy55CA7jzVRkBXI6ADAOAAAnp02rd/v+Tl5UleXp6UlJQE/f2zZs0a/P59+/f7/N3q+nrJy8sLyye5Q13frFmztB/rkZ4XM1OnTpWHFiy45LgD4RDugP7Rn/8sF/r65MOeHul67z05feaMeN96y+cXC5///Ofl8OHDABCXvv71r/u8J+7avVvOdnXJBx9+KOcvXBh8Hrrufx9gzgjob586JW8eO0ZAjzDxEtDfOHxYEhMTlWu87rrrtM/P0PLKK6bnYmltrfb5hcvnP/95rQH9N7/9rZZ1WwX0wsJCbefj6Jtvms5r4SOPhDy+roD+/e9/X9sxfaejw3Re991334jH3bR5s+m42dnZ2tarYvXBDAK6HqqNgK5GQAcAwAEE9Og0/BZmbx47FvD3dnR2+nzvjuZmn79/aMECcblc8tCCBdrXl5eXp/1Yh3Je/MnJybEtpBsxX+cHIeA8OwL6+QsX5IMPP5TOd9+VtpMn5Y3Dh+XTn/60zy8Sz58/DwBxafgVoztbWqSjs/OSq9B1//sAcwT0yBYvAd3qGc+zZ8/WPj9D7/nzkpWVpZznHXfcoX1+4bBx0yb5+Mc/bmtAt3oGerj2MRJWAX3O3Lna5tXq9Zr/fFRVhTy+roBeXl6u7ZgOiNhyTKsfesh03JkzZ2pd73AX+vrkC1/4AgE9gqg2AroaAR0AAAcQ0KOTEWpzcnLE5XIFdaW28csZ43uHB/Q3jx2THc3NQUX5cOvo7JQdzc1Rd5W2cV5KSkpkR3OzUu2yZVJSUiIpKSmD/2G2YeNG2+ai84MQcF64A3r/Rx9J7/nzcq67W868845433pLDhw86HOFVFJSkvT29gJAXBoe0Hc0N8vpM2fkvfffl57eXgJ6FCCgR7Z4Cejl5eWma9zZ0qJ9fkN5PB7TDwfrnluo+vr7paCgwPRchCOoDoj1Fejf/va3ta3fKqCvXbdO27xavbEZ0JfX1Wk7pgNiT0C3+nDImoYGretV+bd/+zcCegRRbQR0NQI6AAAOIKBHp6FXaJeUlEhGRkbA35uTkyMlJSWSl5enDOgI/bwEEq07OjulpKREXC6XpKSkSEdnp7a5IHbYEdB7envl/XPnpP30aXnz2DHZs3fvJQG9p6cHAOLS8IDetH27nGpvl6733pMPe3rkQl+f9H/0kfZ/H2COgB7Z4iWg5+bmKtf3yU9+Uk60tWmf31A33XSTcq5paWlh/28aJ+3dt8/0PDgZ0H/yk59oOwZWAX3zb36jbV5nu7piMqDrvluc2bzKyspGPObYsWNNxz3X3a11vSqVlZUE9Aii2gjoagR0AAAcQECPTkMD+oaNG8XlCuwq5jePHRv8WgK6feclmGg9depUW0I3AT0+2RHQP+zpkffef1/ePnVKjhw9Krt27yagA8D/Nzyg/37bNjn59tvy7tmz8sGHHxLQowABPbLFS0B3u922BttwsrrCdO++fdrnF6jXDx2SNQ0NUlZWZhn9nA7o8x58UNsxsQrozS+/rG1esRrQdV7VPyD2BPTk5GTlmKNGjYrI/z9k9fgMArrzVBsBXY2ADgCAAwjo0Wn4M8JTUlKkpKTE7/fNmjVLUlJSZEDENKD7e3b26vr6wSvY8/LyZNasWX4jfEdnp9QuWyZTp04d/L6HFiywvE28Mbbqz4257WhullmzZg2OWVJSEtAHCVTzGTruSJ8fPpJobTyT3jgvVmMPPe4lJSXK+RlzN27Rn5GRMfg9ZmOvrq/3ORaBnFNEJrsCetd778nJt9+WNw4flldeffWSgP7hhx8CQFyaOHGizy9bt/7ud9J28iQBPYoQ0CNbPAT0E21tpuu76aabtM9vOKvbzW9/6SXt8xuq1euVLVu3yvK6OqmoqJCCggIZO3asJCQkBBTMdQT0Vb/6lbbjZRXQdX44IlYDus6r+gfEnoBu989OuB05epSAHkFUGwFdjYAOAIADCOjRaXhAnzVrlrhcLr+3zMvIyBiM0mYB3SwCd3R2DkZZFbOAv2//fp/nfQ9nFqmHrm/4nz+0YMHg7c9Vpk6danoMNmzcaDmfoVf1B3v19kiv+jbWonrme0dn5+C5UsnJyfE578YcVFTnJiMjI+hzishlZ0BvO3lSDr3xhrS88op8ioAOAPLhh+qAfqKtTTrffZeAHiWMgH6qvV2OtbYS0CNMPAT0Vq/5853T0tLE4/FElPT0dNP5bmtqcvTY9fX3y959+2R1fb3Mr66W4uJiyc3NlczMTMvXzUiFKwJaXcXv9DEcyiqgHz5yRNu8YjWgN23fru2YDkj4A/rxEydMx/zyl7+sda1mTp85YzpnArrzVBsBXY2ADgCAAwjo0Wl4QN+3f7+4XNbP0DK+x4i0wQZ0I/JmZGRI7bJlsqO5WXY0N0vtsmWDEVYVjo2/M67oNr7PuBpeNYcBsQ7oBtVcjDFVczGOk791GB8UcCqg1y5bZnr+jPM0/PgNne/Q0N3R2Tn498bfGd8zdNyOzs7BY2Vcua86N7qfy4bgOBHQd7a0yKc+9SmfgP7BBx8AQFwaHtC3bN1KQI8ywwP6mTNnCOgRJB4CetP27bbEXh0annvO1mN15OhReXjhQpk2bZqMHTvW9Nb3dnHiCvQ9e/dqey1aBfSTb7+tbV6xGtBbXnlF2zEdkPAH9AMHD5qO+c1vflPrWs30nj8vn/jEJ5RzJqA7T7UR0NUI6AAAOICAHp2GB/QBEcnJybG8TXdJSYlkZGQM/u9gA7oRVFVXuXd0dkpGRsYltyE3gnVOTo5yTsbfq64YH76+oX9ujKmaizGm6pboxpqtrqweemW7UwHd7PuM53GZjWdEcNVa/c3FWKfZrdqN77e6mh+Rh4AOAM4ioEc/Anpki4eA/vzatY5GYDv98umnw358Dhw8KJWVlZKVleXIGtxut+lznJ0I6EeOHtX2WrQK6Ge7urTNK1YDus7b4g9I+AP6tqYm0zFzc3O1rtVKamqqcs4EdOepNgK6GgEdAAAHENCjkyqgG1ccmz1XPCUlRWqXLRv838EGdONZ2mZzMmLv0PHePHZMOdZQRsgd/ufD1zf0z10u69vVT5069ZIxjbkM/RCBivFhAH/ztjov4fo+Yx1WazXOY7BzSUlJMf1gg79zgMilK6B3d3cDQFwioEc/Anpki4eA/tQvfuFIGHbC0trasB2X9Y2N4vF4HJm32+2W3NxcWV5XJ+90dJjeYt2JgN5++rS21yIBnYDuco08oBuPwlP5zne+o3WtVq688krlnAnozlNtBHQ1AjoAAA4goEcnVUDv6OwUl0sdTI24PTSuBxvQH1qwQPn1Q/e/o7n5koCfl5cnGRkZpmH/zWPHZEdz8yWRePj6/P25aq6qYzD0QwT+vl93QF9dX+/3FuojDegPLVhgei6DOdaILLoC+rlz5wAgLhHQox8BPbLFQ0C3CmzRZn51dcjHY2dLi4wdO9bWeSYmJorH45Hy8nJZ09Ag73R0+MzB7oBu9Qx0na9FAjoB3eUaeUDfsnWr6ZiRHKPT09Ojbs6xSrUR0NUI6AAAOICAHp1UAX1ALl6xrLrCeurUqZfcijvYgD4gF4NuRkaG5OTkDD4/3N9cOzo75aEFCyQlJUWmTp0qq+vrB5/DbkW1PuPP/QVqVUD39wGAQI+BHd/n71btQ8cfznheeyhzMT78MJzZOUDkIqADgLMI6NGPgAnZ9c8AACAASURBVB7Z4j2gZ2VlSVFRUdRYu27diI9DX3+/zK6qCvm55qmpqTJ27FjJzc2VoqIiqayslMVLlsjadetkZ0tLQK8ZnVeg63wtEtAJ6KEE9Jd27DAd89prr9W6VivGHQgJ6PqpNgK6GgEdAAAHENCjk1nctLqN+vArmUcS0A379u+X1fX18tCCBZKXlyd5eXl+r5Q2xq5dtkxmzZoleXl5MnXqVNOgHU8BfdasWaZzW11fLxs2bjSd90ivQO/o7Bz8EITZBxoI6NFHV0B///33ASAuTZgwgYAe5QjokS0eArrVM9B//OMfa5+fE851dwd9u/a0tDSZMmWKPLxwoaxvbJQDBw/Kue7usMyHgE5AJ6AHP97/HThgOubVV1+tda1WPvvZzxLQI4RqI6CrEdABAHAAAT06WV0dnJKSIiUlJYP/u3bZMklJSbnkFumhBPThOjo7paSkRHJyciyf1z3cm8eOSU5Ojs98DeEO6MYz4gMJ/YFeEW52XoL9PuMTz8OP3dSpU/2ONZKAbjznnVu4xx5dAf29994DgLhEQI9+BPTIFg8B/Xe//73p+m644Qbt87Pb8RMn5Ec/+lFA0Xz8+PFSWVkpTdu32zons4CenJwclvEJ6MEhoNsj3AG91es1HTMnJ0frWkdyHAjozlNtBHQ1AjoAAA4goEcnq4BeUlLiE8zNAnUwAX3f/v3icrlk1qxZlvNyuVyXxHuXyyUbNm70u5bhYTvcAd3Yj+pYDDd16lTHArpxjIbfYn/Dxo3K8zOcEd+DmYtxxbvVuMadCwjo0YWADgDOIqBHPwJ6ZIuHgL77tddM1/fNb35T+/zsNm3aNL/hPDMzU9Y0NDg2J65AJ6AT0IMf773335e/+qu/Uo552WWXRWTwPH7iBAE9gqg2AroaAR0AAAcQ0KOTVUA3YrfxrHGzCBvsFegpKSnKK9kNHZ2dl8zJ2L9VhDVC8fD9hTugD8hfYrPVM9iN9TsR0Pft3y8pKSnK82CsweqKeSO+BxvQjXP/5rFjpmMbHyIgoEcXXQG9q6sLAOISAT36EdAjWzwE9CNHj5qu78tf/rL2+dlpy9atfuP5/Opq6evvd3ReBHQCOgF9ZGO63W7TcU+1t2tdr8rOlhYCegRRbQR0NQI6AAAOIKBHJ6uAPiAXQ3FeXp7MmjVLMjIylF8TbEAfeqX08PDa0dk5ON7wK6mHXs09PL7v279/MGrXLlvm83d2BHRjDSkpKcowbdzu3ojadgX0N48dG7wK3OVSX9lv3EY+JSXlkuD/5rFjg2scSUAvKSkRl8ulvOX+vv37B88ZAT366AroZ8+eBYC4RECPfgT0yBYPAd0qDobrluGRqK+/X7Kzs03X7na7ZcXKlVrmRkAnoBPQRzbmpEmTTMdt3LBB63pVHl64kIAeQVQbAV2NgA4AgAMI6NHJX0A34mpGRobpbddH8gx0I7wa8TUvL29wHLPY29HZKTk5OT5BNi8vz+fPVCHXjoA+fA0pKSmD8zGieUpKymBoH2lANz7AoGLsx2B2S3njOeXDj/fQ45aSkjIYu1UhfOgxH/rMsaF/N/ScDN+fQffrHYEjoAOAswjo0Y+AHtniIaAPiMjXvvY10zXu2r1b+/x0nNtwhNGRIqAT0AnoIxtz+vTppuMuWrxY63pVbr31VgJ6BFFtBHQ1AjoAAA4goEcnfwHdeH61y2V+m+6RBPQBuRinh0dgIwSb7aujs9MnXA8NwKor0wfEvoA+IBev7h4ai4evwTgG/p4/bnZe/DHCt7/xOzo7fa4GH/r9JSUl0tHZObjPnJycS67+H/7hhqF/t2//fp8Yb8jIyBg8vsZxzMvLC/rDBNBDV0B/9913ASAuXXPNNQT0KEdAj2zxEtDNgq3L5dJ2FbbdCgsLTdecnZ3t+G3bh5o8eTIBnYBOQB+BxUuWmI5bWlqqdb0qo0ePJqBHENVGQFcjoAMA4AACenQywqm/Z3lbBdp9+/fLjubmS+K1MbbV87GHjm81B7N5Bzq+auxAvteI4P7mYxwDs+ePBxvQh67PjL+5+xtXdUyMdVj9ndmz641jZTa3UOYN5+kK6J2dnQAQlwjo0Y+AHtniJaAvePhh0zXefffd2ucXbp3vvitf/OIXTddc99RTWuen+qCxyxW+W+oT0INDQLeHHQF91+7dpuOOHj1a63qHa/V6Lf99IaA7T7UR0NUI6AAAOICAjngSaPA3rtwO5sMBQCQgoAOAswjo0Y+AHtniJaBv2brVdI2x+EilnS0tputNSEiQc93dWueXnJxsW1AdEAJ6sAjo9rAjoJ8+c0Y+97nPmY79wosval3zUA/MmUNAjzCqjYCuRkAHAMABBHTEk5SUFMnIyDC9GntAfJ9jrnu+QLAI6ADgLAJ69COgR7Z4CehWgdDlcsmBgwe1z3FARNY0NEh6erpSMKF/fWNjxEarc93dpnMjoOuZFwHdHnYE9AERGT9+vG1jh1N6ejoBPcKoNgK6GgEdAAAHENART2qXLROXyyVTp05V3pJ8dX394PPdeeY3opGugN7R0QEAcYmAHv0I6JEtXgL6gIh8//vfN11neXm59vkNiMgtt9xiOse77ror4HGeXL7cdJyioiKta3xs0SLTuXELdz3zIqDbw67IvbS21nTs0aNHS19/v9Z1D4jItqYmy39bCOh6qDYCuhoBHQAABxDQEW9KSkoG/4MoJydH8vLyJC8vbzCcu1wuKSkp0T5PYCR0BfR33nkHAOISAT36EdAjWzwFdKvoNHbsWDnR1qZ1fsdaW+Wyyy4znWPjhg0Bj2UVaisqKrSu0+z55+EKqgNCQA8WAd0edgX0c93dkpiYaDr+ipUrta57QESmTZtGQI9Aqo2ArkZABwDAAQR0xKMNGzdKRkbGJf+BlJGRIbXLlmmfHzBSBHQAcBYBPfoR0CNbPAX0nt5e02dvu1wuWVpbq3V+j9bUmM4tMzMzqLFqHnvMdKy7775b2xp/u2WLfOxjHzOdG1eg65kXAd0edgX0ARG57bbbTMe/+uqr5Vhrq7Z1r66v9/nvWQJ65FBtBHQ1AjoAAA4goCOevXnsmOxobpYdzc3KW7oD0UZXQD9z5gwAxKV/+Zd/IaBHOQJ6ZIungD4gIj/72c9M1/rP//zPsrOlRcu83jh8WL761a+azi3Yx1+trq83HeuWW27RssbuDz6QH/7wh5avNwK6nnkR0O1hZ0B/4cUXLX+W5sydq2XN3rfektzcXL/xnICuh2ojoKsR0AEAcAABHQBih66Afvr0aQCISwT06EdAj2zxFtAPHDxoud6CggIt86qsrDSdU1pamvT09gY1ntXzh3NycrSscfGSJX6DGrdw1zMvAro97AzoAyIyduxY030kJyfLqfZ2x9ds9V5GQNdPtRHQ1QjoAAA4gIAOALGDgA4AziKgRz8CemSLt4A+ICL5+fmWa3561SpH57OjuVncbndYA+ap9nbLNR45etTRNR44eNDymc0EdAL6SMVzQK9/5hn5xCc+Ybqf7373u/LHP/3JsfXWPfWUpKWlEdAjmGojoKsR0AEAcAABHQBih46APmrUKGlvbweAuERAj37DA/rp06cJ6BEkHgP6ibY2y5jrdrtlTUODI3M51d4uo0ePNp1LamrqiMNqdna26bjl5eWOHe9du3cHHNXS0tLCsk8CenAI6PawO6APiEhJSYnlz9SPfvQjaT992va1rvrVryQ9PT3geE5A10O1EdDVCOgAADiAgA4AsUNXQD916hQAxCUCevQzAvrbp07Jm8eOEdAjTDwG9AERWfjII35D7tLaWlvn0LR9u/zrv/6r6Rz++q//WpY9+eSIx7//gQdMx/7EJz4hixYvtv04P7l8uVxxxRUBB7WEhAR5p6Mj5P0S0INDQLeHEwH9VHu7JCcnW/5cTZ8+Xfr6+21b547mZtMPJSUmJpr+HQHdeaqNgK5GQAcAwAEEdACIHQR0AHAWAT36EdAjW7wG9L7+fhk/frzl2t1ut8yuqrIlPO3dt8/vVdmFhYUh7ePI0aN+17etqcmW43u2q0umT59uemt6q7WH4/byBPTgzxcBPfycCOgDIvJoTY3lz7oRq1u93rCvcfGSJZZ39FjT0GB6ZToB3XmqjYCuRkAHAMABBHQAiB26Avrbb78NAHHp6quvJqBHOQJ6ZIvXgD4gIq8fOhTQrcWzs7PDFuLOdXdLWVmZ5TPPXS6XjB49OixBtaioyHI/ycnJsmv37rAd077+flm8ZInlFbFlZWWyeMkS07/fsnVryPMgoAeHgG4PpwJ6X3+/FBQU+H0vS05OlqdXrQrLPk+0tcnkyZMt91dZWSkDIgT0CKLaCOhqBHQAABxAQAeA2EFABwBnEdCjHwE9slnFJyPkpqenR7ydLS0jWn+gEd3tdktxcbHsaG4e0X5OtbfL/OrqgPaVlpYmrx86FJbze7ary/IZ64b8/PwRX43e198vW7ZuleLiYklNTbXcz6M1NTIgIk+vWmX6NdOmTQt53QT04F8nBPTwcyqgD0jgEd3lcsn48eNleV2dnOvuDno/rx86JBUVFX5vG5+fnz/4PQT0yKHazAJ67/nz2uerEwEdAAAHENABIHboCugnT54EgLhEQI9+BPTI5u8K9Gixdt26ER+DQCO6YfTo0VJRUSFbtm6VAwcPKp/Zfa67W3Y0N8vDCxdKfn6+3yvODeGM54b1jY0B79/j8cjyujrZtHmzvH7okPT09l6yriNHj8radeuksrJS8vPz/YY0l+viBxBWrFw5OM7OlhbLr19aWyutXq/09ffLtqYmmV1VJQUFBQGvmYAeHAK6PczmZUdAH5CLET03Nzfg97KEhASZNm2arFi5UrY1NUmr1+vzM9/X3y+tXq/saG6W5XV1MmHChIDGzcrK8onzBPTIodpUAf39c+cI6LonAABAPCCgA0Ds0BXQ29raACAuEdCjnxHQT7W3y7HWVjlz5gwBPYIQ0C8KNqIP53a7JT093e8V2FZGjx4d9nhuWNPQEHBEHy4tLS2kY5OcnHzJ+enr7w/6WAUTWwnowSGg28NsXnYF9AG5+CGXYCK62c/sSN/L8vPz5VR7u8+czAL6lClTtJ6feKTauIW7GgEdAAAHENABIHYQ0O0R6C9krr32Wrnjjjvkt7/9rfY5B2Pt2rUBrS8pKUmuvfZaqa6ulj/84Q/a542/MM6R7nnEIwJ69COgRzYC+l+0vPKK/Nd//Zd8/OMfd3z+P/7xj+W1PXtsPdePP/FESCE8WJ/97GelrKxM9uzdq5zP9OnTgxqPgG4fAro9zOZlZ0AfEJGu996ThxculC984QuO/bx/6UtfksefeEL6+vt95tLT2yujRo1Sfs+tt96q9fzEI9VGQFcjoAMA4AACOgDEDl0B/cSJEzFtJL+kKS0t1T7vQD3//PNBry8pKUkef/xx7XPHRcZ50T2PeERAj34E9MhGQL/Ups2bJTMz05F5JyYmytLaWsfO9/Nr18p3vvMd29d10003SeOGDZZz+e2WLTJu3LiAxySg24eAbg+zedkd0A3bmprk5ptvtv3nvaioSHa2tCjncPyE+X/rTZ8+Xev5iUeqjVu4qxHQAQBwAAEdAGIHAd0exlqtvubll1+Wxx9/XK699trBr7/33nu1zz0QRkC/9tprLb/uN7/5jVRXV8vll18+uMbnn39e+/wBnQjo0Y+AHtkI6Go9vb1SWVkZ0i3ZraSlpcnsqqpLbnXshL7+fpldVSWJiYlhX9eECRNkdX19wHPZtHlzwLeWJ6Dbh4BuD7N5ORXQDUtra2Xs2LFh/Vl3u92Sm5vr9+f99UOHTMeoqKjQen7ikWojoKsR0AEAcAABHQBih66Afvz48ZhmrDXQr7/11lvF5bp4lbbuuQfiueeeE5frYkAP5Ov3798vX/rSl8Tlcsl3v/td7fMHdBo/frzPL1sJ6NGHgB7Z9u7bJ7OrqqJeq9dry/Hp6++XLVu3SnFxccgxPSEhQTwejyytrZWe3l7t5/5cd7csr6u75H12JNH80ZoaOdHWNqJ5vH7okJSXl5se38TERMnPz5cVK1cGPObadetMXys6j/m2pqaInNfZri7TeW1ragp5/BUrVyrHfrSmJuSxrd7DdH4oYUDE1mM60mNVVlYW0qMcjJ/3QD/8s62pydYPZyA4qo2ArkZABwDAAQR0AIgdBHR7BBvQjx8/LklJSeJyueS5557TPn9/gg3ox48fl9/85jcjOi5ArCGgRz8COmKFEdNnV1VJUVGR5Ofny/jx4yU9Pd3nKuq0tDTJzMwUj8cj+fn5Mr+6Wna2tERENDdzoq1N1jQ0SHl5uUyYMEHS09MlOTnZJ2JnZWWJx+ORoqIiqaiokKW1tSOO5io9vb1y5OhR2dbUJE+vWiVbtm7VcoU+EOv6+vtl0+bNMruqSoqLiyU/P1+ys7N9wnp6erpMmDBBCgsLB3/ejxw9GvS+Fi9ZYhrQg7lbBcJDtRHQ1QjoAAA4gIAOALFDV0B/6623Ypqx1mC+Z9KkSeJyuaShoUH7/P1paGgQl8slkyZNsv24ALGGgB79hgf006dPE9ABAIgDP/3pT00D+o7mZu3zizeqjYCuRkAHAMABBHQAiB26ArrX641pxlqD+R4joK9YsWLwz4aGaq/XKytWrJD8/PzBq9VV47z00ktSWFjo89zxyy+/XAoLC+Wll14Ky/qGzyvY47J3797BP6uoqBh8ZqDX65UHH3xw8FiYjb948eLBrzGMGzdObr/99oDXuHfvXqmoqJBx48YNjpGUlCT5+fmyePHigNekmsukSZMCHsNsLRUVFT7HSUV1ro01NDQ0BHQuhv/58HPb0NDg85oLZn5WazT2sWnTJvEOef37m3csIKBHPyOgv33qlLx57BgBHQCAOHHNNdeYPpqBO0w4T7UR0NUI6AAAOICADgCxg4Buj2AD+t69ewe/xwiKXq9vzFy8ePElv6gZPo4Ro60EE4fNjCSgr1ixYjDwquZcUVEhhYWFlwTWoV+7adMmn1iskpSU5HeNDQ0NPkFYZdKkSZaBeNOmTT7xXWXcuHGmY+zdu9fv9yclJfm8HoZSvR6GKywsNJ1/IAH99ttvH/H8Aj1GxmuSgE5AjyYEdAAA4s9bx4/LqFGjlP9/Njs7W/v84pFqI6CrEdABAHAAAR0AYoeugN7a2hrTjLUG+vW33HKLuFwuGTNmjM+fr1mzZjDEJiUlSVJSkixatEi2b99+yRgzZ84c3O8tt9wiGzduHPy7jRs3ysyZMwej8aJFi0JanzGvSZMmBfT1e/bsGQypt9xyi3LeRkAdN26crFixQvbs2ePzddu3bx+c/5gxY2TRokU+X7NmzRrJz88fPAZma9y4caNPJF+xYoXPPoYeJ7P17dmzx3Que/bskRUrVvisZ/hahq7bOKdDv8a404Dx98O/f+j+8/Pzfc719u3bZd68eYN/P3PmzKBeo8a5HRrJVfMzzue4ceP8HqOkpCSZOXPmJa9J43VvHEeXyyVr1qzR/vNrNwJ69COgAwAQfzZt3mz6gdApU6Zon188Um0EdDUCOgAADiCgA0Ds0BXQjx07FtOMtVp9zYYNG2TRokU+t7besGGDz9c8++yzPiFz+N+rvu7ZZ5+13KcR4vfs2TPi9Rn7mzRpkt+vmzdv3mAcHTNmzCX7HRr+jdisGmt4kDbb56JFi3zC8/C/N+Zyyy23+D1ORog3m8v1119vORcjEM+cOdN0Hr/4xS9Mv//6668Xl8sl8+bNU65x3LhxlmswjkMwr9GhryXV+TIMDeSqNRhrt3rdDt+fv9dvrPjGN75BQI9yBHQAAOLPD3/4Q9OAvvCRR7TPLx6pNgK6GgEdAAAHbN/xB5/YAgCIHaF8KIqAfmmcDNSYMWOUkXFoXFSFXIMRWlWhdjgjWA+PssEYHj0DMWnSJGWMHRrQt2/frtzf0BgcSPg3AvdIwvPwr73++utHPBcjMqsidiAfsti+fbvygwrGMfN3vo2IrYrSgQR0fzH7tttuM52HEdcDCeJDXwMEdAJ6NCCgAwAQPvOrq6WoqEhp77592uc3ICJHjh4Vt9tt+t86J9ratM8xHqk2AroaAR0AAAcQ0AEgdjkV0N98882YFkhQnjhxotxyyy3y1FNPmY7zzDPPDH79a6+9pvya1157bTDomn2N6usnTpw44vUNnZeZpKQkmThxopSUlEhjY6PpWDNmzBiM2v6+5pZbbglofk899ZRyjcYHDR577LGAxpk4caJcf/31Pn9WUlIiLpdLZsyYEdAYxtc/88wzI5rLjBkzLtlXY2Pj4Acv/J2nGTNmXLLvoa9Rs3Prb+yh52X4/IwxrM6p6jWpOk6xiIAe/QjoAACEz+2332763xR33XWX9vkNiEh5ebnpHPPz87XPL16pNgK6GgEdAAAHDL+FOwAgdjh1C/ejR4/GNGOtoY5TX18/GCL9fc3EiRMdm99I9mnGiLAlJSWmXzNx4kRxuVxSV1cX0Ji7d+9WrtH4s927d494vsZc6uvrg1rfjBkzfP68sbFx8Cpt40MGwczj5ptvHnxt1NTUBL0ms9dAMOfWbG1z5871e05DPa7RjIAe/QjoAACEz+IlS0zj9OjRo7XP71R7uyQnJ5vO8dGaGu1zjFeqjYCuRkAHAMABr+x6TR5fuhwAEINe2fXaiP99IKD/RbgDulXMNL5mJFRzDuRr7QjowyPsUCOJq1ZrDGW+xlyCpVrf7t275eabbx4M6WPGjJHrr79e5s6dG1BQr6urk3Hjxg3uw7jiv66uzm9QtzOgB3JOw3GOoxUBPfoR0AEACJ9Wr9fy/0evXbdO29z6+vvF4/GYzs3tdnP7do1UGwFdjYAOAAAAAJoEE9CPHDkS04y1hjrO0Jhp9jV1dXUjDui7du26ZM5mgp1XoO655x5xuVxyzz33mH7N0LgayjkIx3kZO3bsiI719OnTLcddv3691NTUyPTp0wf3MWbMGKmpqfE7p127dkl9fb3cc8898p3vfGcwyN98883y+9//PqjXaDDn1uzcBXJOw3GOoxUBPfoR0AEACK8f/OAHpv8/esKECXL4yBEt87r33nst/z9+WVmZ9mMXz1QbAV2NgA4AAAAAmgQT0A8fPhzTjLWGOs7q1av/8kujEL4m3MK5z6Gx1exrJkyYIC6XS5YvXx7QmK+++qryHBh/9uqrrwY0zosvviirV6/2+XpjLqtXr7b1GP/ud/+PvTsPjuK8Ez4+tSGJt8oBa2Ov8SHst/BubQXbZcfEyRpMsrvZBXyVaytV4CWbtbNOHOKtrVp8gMmundiJDQaMsY3B5rIBIQ6DuIQtbkmggxsdIIQukJAQGt23BPq9fyRP5+lW90zPSJpmZr5T9SljzUzP0z0zPSp95+nea/wh8Zlnngn5/p9++qkMHz5chg8fLtu2bet3vdNrNJTn1um5+93vfhfyuCO1Xa8HDz/8MAE9yhHQAQAYXBs3bQoYql9++eWIj2ldkCN93XTTTXKlrs7zbRfP7C4EdHsEdAAAAADwSCgBvaioKKapdR3ocpKSkoyY6XSbPXv2iM/nk3vvvdfVMvfs2SPjx4+Xxx57bEjH5dbLL79s/FEs2G1eeOEFV8tcsGCB7fjUzO5PPvnE1XKGDx8uPp9PcnJyjJ+pqO12GS+//LKMHz/edPutW7fK+PHjXa2PGvPWrVuNn73wwgsyfvx408/sfPLJJ+Lz+Wyfa6fXaCjPrdNzt3XrVmMGvZttlJOTY4wnKSlpwK+p6x0BPfoR0AEAGFxt7e0ybdq0gMH69TfeiMhYGpua5Hdvvim33HJLwPHMX7DA8+0W7+wuBHR7BHQAAAAA8AgB/c8iGdCLiopk1KhRruNjqDF6IONyw01AV0F2+PDhppjtRM1m/t3vfmf7WG7GrSK8NT47xXk7OTk5thFefenBzfqoddEDvIr4gbaZ/jzZfbliKAO6/ppcsGCB6+UQ0Ano0YKADgDA4CsrL5cbb7wx6Ez0js7OIRvDlbo6mTRpUsAxqN+ve3p7Pd9m8c7uQkC3R0AHAAAAAI+4Dejf+ta35OzZszFNretAl7N27VojZga6nYq6iYmJsnv3bsfbpaSkGOE20O0Ga1xu6BE20O1USJ48ebJkZ2c73k7F5eHDh/e73e7du42g/cILLzguIzs727jd2rVr+12fmJjoasyTJ092fCy1PoGW4TQOtf3t1tFu29o9T06v0VCe20DPnbpu+PDhkpKSEvS1q9ht71hDQI9+BHQAAIbGp8uWBY3X99xzj+z68stBfdyOzk5ZvWaN3HnnnUEff+TIkXLm7FnPtxXsLwR0ewR0AAAAAPBIKAH9zJkzMU2t60CXo8fMYLdVQXb48OHy0ksvSUpKinFdSkqKvPTSS38+3OD8+REbVzBqXC+99FLA26WlpRkxOTExUebPny9ZWVnG9UuXLjW2gc/nk6VLl9ouZ/78+cZtxo8fb7pdWlqazJ8/33icX/7ylwHXX1+GGktWVpYsXbrUOPT6vffeaxqn/pyox5k8ebKsXbvWuC4rK0vmz59vhPrExMR+9586darxfM+fP1/S0tJMy1bXOz3fTq/RUJ7bYM+d2gZOr0l9HdS/9e0Qqwjo0Y+ADgDA0Hlv4cKgEVv9nv3xkiVSXVMT9mNlZGbK888/H3TmO/H8+mR3IaDbI6ADAAAAgEcI6MHjZKhCiZlZWVnGjOdABhrPQx1XMG4D+pkzf4yuKso6GT58uGM8V377298G3U5Tp04NuIylS5caATzQH/Xs4nkoy0hMTDSF51Cfb6cvAUQioGdlZZm+1BBo/dTtCOgE9GhAQAcAYGi5jejKPffcI1OnTpVZs2bJm2+9JStXrZItKSmy/8AB2X/ggGxJSZFPly2T1994Q55//nl5+umn5Z577gnpMYjn1x+7CwHdHgEdAAAAADwSSkAvLCyMaWpdB7qcNWvWiM/nk3Hj5lyRcAAAIABJREFUxoV0n8mTJxuzl1WknDp1qqSlpQ3K+oUzLiczZswQn88nM2bMcH2fefPmyeTJk03xecyYMTJjxgw5fPiwq2WkpaXJL3/5SxkzZowpvk+ePFnWrFnjahmHDx+WGTNmyLhx40x/XBs3bpzMmzfP9TimTp1qer7UOObNmxd0febNm9fv8ceMGSO//OUvZcuWLSG/RkN5bt0+d3bP17hx4+SNN94w1k+tg9ttH82+973vEdCjHAEdAICht3rNGrnppptCitxD5e677yaeX4fsLgR0ewR0AAAAAPBIKAG9oKAAAAwqrns9jkggoEc/AjoAAJGReeiQ/OxnP/MsnI8aNUr+7//+T86XlHi+LdCf3YWAbo+ADgBABNTU1srpvAIAQAyqqa0N+/OBgA5AUe/3Q4cOBb3txx9/bMyc93rckUBAj34EdAAAImv1mjXywAMPRDSeT5o0SYrPn/d83eHM7kJAt0dABwAgAtIzD8sf3pkPAIhB6ZmHw/58CCWg5+fnA4hhU6ZMEZ/PJ1OmTAl4uy+//NKYff766697Pu5IIKBHPwI6AADe2L1njzzxxBNDFs2HDRsmTz/9tGzfscPzdUVwdhcCuj0COgAAEUBAB4DYFamAnpeXByCG7dq1ywjjkyZNks8//9x0/aZNm+R//ud/jNuMGTPG8zFHCgE9+hHQAQDwVll5uaxctUqeffZZueeeewYUzUeOHClTp06VT5ctkyt1dZ6vG9yzuxDQ7RHQAQCIAAI6AMQuAjqAwbJp0yYZM2ZM0D9aPvLII5KRkeH5eCOFgB79COgAAFxfqmtqZOOmTbJy1Sp5+5135PU33pBf/epX8uyzz8qzzz4rzz//vLz+xhvy3sKFsnLVKtm9Z49kZWfLxcpKz8eO8NldCOj2COgAAESANaAvX7Fatu/8EgAQhT5fk+xJQD99+jSAODF37lx55JFHTNE4MTFRJk6cKHPnzvV8fJE2duxYAnqUI6ADAAB4z+5CQLdHQAcAIAJyjx4ftNgCAPDW6bwC0z599579YS+LgA4AwRHQox8BHQAAwHt2FwK6PQI6AAARQEAHgNjhVUA/deoUAMQlAnr0I6ADAAB4z+5CQLdHQAcAIAII6AAQO7wK6CdPngSAuERAj34EdAAAAO/ZXQjo9gjoAABEAAEdAGIHAR0AIouAHv0I6AAAAN6zuxDQ7RHQAQCIAAI6AMQOrwL6iRMnACAuEdCjX1d3t7S0tkp1TY2UlZdLbW2ttLa2Sk9PjzhdvB4zAABALHG69Pb2Snt7u/j9fqmsqpLqmhppam6Wjs5Oz8fsJQI6AAARQEAHgNjhVUA/fvw4AMSlhx56iIAe5Tq7uqSpuVmqa2qk4sIFqaurk7a2NgI6AABAhDhdrl69Kh0dHdLY2CiXqqvlcm2tNDU3S3tHh+dj9hIBHQCACCCgA0DsIKADQGQR0KNfOAFdXbweOwAAQDQLdlEBvaGhgYCuIaADABABBHQAiB0EdACILAJ69BtIQOfChQsXLly4cOEydBcCuj0COgAAEUBAB4DY4VVAP3bsGADEJQJ69COgc+HChQsXLly4XJ+X3t5eI6BXXbokNZcvE9CFgA4AQEQQ0AEgdngV0I8ePQoAcYmAHv30gH7h4kUCOhcuXLhw4cKFy3Vy6e3tlfb2dqmvryegawjoAABEAAEdAGIHAR0AIouAHv06u7qkuaVFai5fJqBz4cKFCxcuXLhcRxcCuj0COgAAEUBAB4DY4VVAP3LkCADEJQJ69Ovq7u4X0FtbWwnoXLhw4cKFCxcuHl96e3ulra2NgG5BQAcAIAII6AAQO7wK6Lm5uQAQl7773e8S0KOcNaD7/X5moHPhwoULFy5cuFwHF/0c6Jeqqwnof0JABwAgAgjoABA7COgAEFkE9OinAvrl2lqpuHDBOIR7d3e39PX1Obp27RoGwdWrV2NWb28vhpjXzzGuT16/LuH8Po3V963Xn6XRLtDvWz09PdLe3i4NDQ1SdemSVNfUENCFgA4AQEQQ0AEgdngV0HNycgAgLhHQo58K6NU1NVJeUSHV1dVSV1cnTU1N0tbW5qi1tTXg9U73GaiWlhZpaWmR5ubmoJqammx/1tTUJI2NjY7U9Q0NDf3+P5j6+nrX/H6/oa6uzrUrV64EVVtba+vy5ctB1dTUhKy6urrf/1+6dMm1qqqqkG4fjqqqKsNQP1Yo6zmQMVm3u9Nz4+Z2brh5/QwVp9e0W0MxpmDbaTC2eSjPpbreq9f2QFRWVsrFixelsrJSKisrB7y8QIbifezmfaqeG7v95WC/H53eB24+P9x8DumfX0oon39uPk/V56+V0+e23Wd+oN8HdOp3i5aWlkH5XSWU35GC3b65uVnq6+vl8p+OFFRdUyONTU0EdK8HAABAPCCgA0Ds8CKg33jjjZKdnQ0AcYmAHv06u7qkqblZqmtqpLSsTMorKuTixYty6dKlQY8+TkKJMSquVFZWyoULF0JWUVEh5eXlhrKyMhP9ZyUlJca/S0tLpaSkRM6fPx9QcXGxFBcXy7lz5/opKirq5+zZs3L27Fk5c+ZMP4WFhSYFBQWG/Px8W3l5eYbTp0+bnDp1ytHJkyfl5MmTcuLECVvHjx/v59ixYwa7nx05csSV3Nxc17e1u28ocnJybH8e6uMePXrUlr7+oVDbTt++Tttf/3mg5/TUqVOm5976ejh9+rTp9WLH+vrSX4NO9Nes3es6XOq9Eq5Ay7a+1wKNPdj70c371PpedXrPumF9zt28dwNxeo06veZ14b4v1XszOzvb8y8GOrHuLwKti3V/Yd0vOr3/7X5u977XqX13oPe/0/vd7nXp9F62vies7y+7zzfrZ6D6fCwuLnb8DC0pKTGUlpb2+4y2fk6r/y8vL5eKioqwfi/Qf69w+vKG0xcj3BiM36EqKyul4sIFKa+okEvV1dLQ2Cht7e2e/w7pJQI6AAARQEAHgNhBQAeAyCKgR7+Ozk5pam6Wi5WVcraoSPILCuR0Xp6czsuTvPx849+6U6dPm5w8derP/vTHfJ1t0DlxwuAUZ/RYqYKFHjTU6zArK6ufw4cPy+HDh+XQoUNy6NAhyczMNGRkZEhGRoakp6dLenq6HDx40OTAgQOyf/9+2bdvn8nevXtl7969smfPHtmzZ4/s3r3bJC0tTdLS0uSrr76SL7/80rBr1y7ZtWuXpKamys6dOw07duyQHTt2yPbt22X79u2ybds22bZtm2zdulW2bt0qKSkpkpKSIlu2bDFs3rxZNm/eLF988YVh06ZNsmnTJtm4caNs3LhRNmzYYLJ+/XpZv369JCcny7p16/pJSkqSpKQkWbt2raxdu1bWrFnTz+rVq2X16tXy+eef2/rss89MVq1a5crKlSsNK1asMNGvs7Le13qd8tlnn9mOTx/76tWrjXXU11ltD7V91PZKTk6W5ORkY7vqNmzYYDwPinp+1POlnkPdli1bjOdbPf/q9bBt2zbjNaJeM8rOnTslNTVVUlNTjdfZrl275KuvvjJeh+rf6vWpXq979uyRvXv3ml7j+/fvNxw4cMCg3hvp6enG+0eXmZlpvNfUey8rK8v0eeEUI92yfnkh2JcS7PYn1n2Ivh/R9yVuPv/0fY3TfkbtY/T9jNqm+rZW+xvrPsa6r1H7F/35ddrHWF8r1v1MoH2N/trU9zPW17Z6vQfbz6j3kJWb/YvTvsXuva/vP5YvX97PsmXLTP8Ol92yraz7M6f9mnWfaLefUttHZ7eP0vdVdvsp/XPBun9S+yh9n6TY7Zec9kd2+yT1OtX3Rfpnp3qdq9e/Yt0v2e2PrPsk9f5T70l9n6T2S9b3uXWfEOhLUtb9j/H7jMOXHPr9TqT9vmT9Xcru9y3997CCwkIpOndOLly8KPUNDdLa1ub575BeIqADABABBHQAiB1eBXS7P9wDQDwgoEe/9o4OqW9okIoLFyS/oECOHjsmh7OyJPPQIUnPyJCMzExJz8iQ9IwMOXDwoMn+AwdM9u3fL/v275e9+/YZ9uzdK3v27pXde/YYrP+ftnu3fPnVVya7vvxSdn35paTu2mX8N3XXLtmxc6fs2LlTtu/YIdt37JBt27fL1m3bJGXr1n62pKTIlpQU+WLzZsOmL76QjZs2ycZNm2TDxo2yfsMGSV6/3mRdcrIkrVsna5OSZG1SkqxZu9b47+o1a+Tz1avls88/N1n12WeyctUqw4qVK2XZ8uXy6bJl8umyZfLJp5/KJ59+Kks/+USWLF0qS5YulY+XLJGPlyyRxR9/LIs//lg+WrxYPlq8WD786CP54MMPZdEHH8iiDz6Q9xctkvcXLZKF778v7y1caPbee7JgwQKZP3++zJ8/X+bNm+fo3XfflTlz5pi88847xn/feecd+cMf/tDP73//e9O/lbfeesvkzTffHHTWx9AfX6eP9+2335a3337bWMe5c+ca/1Xeffddeffdd2XevHmyYMECWbBggbEt33vvvT9auFAWvv++sf0XffCBfPDhh/LhRx8Zz5V67hZ//LHxfC795BOTTz79VD5dtkyWLV8uy5Yvl+UrVhhWrFwpK1etklWffSafff65fL56tXy+erWsXrNG1qxda7z21iYlSdK6dZK8fr2s37DBsGHjRtmwcaPxmt70xRey6YsvZPOWLbJ5yxbjPbAlJUVStm6Vrdu2ybbt22Xb9u2yfccO2Zmaary31HtNvQe/SkuTr9LSJG33bknbvdt47+rv77379sn+AwfkwMGDcjA9XQ6mpxv7i8xDh+TQ4cOGw1lZhqzs7JBk5+QYcnJzJffIETly9Kijo8eOmf4/98gRyc7JkazsbNM4DmdlmcYYisxDhyQjM9PYRx5MTzdth/0HDvTbF6r9Xdru3fJVWlq/fV7qrl2yMzXV2M8F2tdtSUmRzVu2GPs1tW9T+zX1X8Vuv6bv09R+Td+XrVi5UlasXCnLV6zoty+z7tOs+7IPP/rIoPZluvcXLTL2YTq1P1P7rHfffdd4z6r3r9pfqff622+/3W8fZbdP+t3vfmf47W9/a3jjjTcMr7/++pDSH8tKH5Map91+UN8fqn2e2iaK2v+pbWg1b94843ND3wcufP99037Pbv+n9oHW/d+SpUtN+z1932fd3ynqM9S639M/d9X+b11ysqxLTjY+q9Xr3Lr/U5/31v2g/vuBdV+o2O0T9f2idf/o9HuN/nN9P6B+T9J/d7L+bqX2o2rfknnokBzOypIjR49KfkGBlJWXi7++noDu9QAAAIgHBHQAiB1eBXT9W+0AEE8efPBBAnqUUwG9vKJC8vLzJffIESMMqSAUKJZbo7kK5tZwrkcjp3Ck25maagpJekRSIUnFJBWSdHbB3C6aq6ik6HHJGpac4pIKTMtXrDCiuR6XFLtobg3nKp6rgK7HCxXRrVRMX/Dee47mL1jgyrz58x2vc1q2NerrY9PHrwKMTo8x1iittpVdmFExT48zTlHaLkzrUdopyOgxRkUYPbyo16R6jarXrDW6qAhtDSp6SLFGExWf9eBsF4+PHjsmx/40A/KENrtRn82Yl58v+QUFUlBYKIVnzsiZs2flzNmzcraoSIrOnZNzxcVSfP68nC8pkfMlJVJSWiolpaVSWlYmZeXlUlZeLuUVFYaKCxfkwsWLhouVlXKxslIqq6qk6tIlqbp0SS5VVxuqa2r6qbl8eUAu19ZK7ZUrrl2urZXLtbVSc/my7Xh0TmN2uu2l6mpjvSurqgxqu+jbSm1DtV1Ly8oMarufLymR4vPn5VxxsZwrLpaic+fkbFGR8bwVnjkjBYWFkl9QYMxO1Y8GcuLkyT8e2eP4cTl2/LjxZYLcI0ckJzdXcnJzTV8m0L8MoH8RQO331etU36frXwDQv+ykfwEgUPi3xn/r/lnto/X9s130V/tkRe2X1b7Y+iUm67442JeXrF9gsu537fax8+bPN3l33jx5d948mfvuu/3MmTtX5sydK+/MmSPvzJnT7//1n1k5XW99DPX4Vk77en2f7rQv1/fddl8o0vfbat9tF9TV/tpun+0U1gPtuwN9qcguqqv9uc4a1NW+3fo7ijWsW79wZP3ikWIN6XZBXY/qB9PTjc+E3CNH5HRenpSWlRHQhYAOAEBEENABIHYQ0AEgsgjo0U8F9LLycjmdlyc5ublGRHEK5tYZqHazzANFc/WHZz28qPjoNpo7zTB3mo1pjTJOYcYu0OiRxjor00qPNnYzNfUZ6Do9FtvFdf1nVnp8tgvRdrOk9bihAof+bz142EUPa/jQZxUGCtZOMwitwUMPHXbx2hqwrWHDOnPaGq7torUervWZzypaq3CtR2u7cK3itQrX1nhtDdcqXuvR2hqq9UBtjdAqJl+pq5M6v1/89fXir6+X+oYGqW9okIbGRmlsapLGpiZpbmmRltZWaWltlda2Nmlrb5e29nZp7+iQjs5O6ejslM6uLuns6pKu7m5Dd0+Poae3V3qvXu3n6rVrcvXaNbnW1xcRA/kdfyio9bfSt1FPb69pW+rbuKu7Wzq7uoznob2jQ9o7OqStvV1a29qkta1NWlpbpbmlRZqam43ntKGx0Xiu/fX1Uuf3y5W6OtOXB9QXB/TgryL/hYsXjXMrl5WXGzFffaFCxXwV8s8WFRkRXw/5+qGm7WL+0WPHTEcGUEHfemQAa9DXo77+ebR3375+nzd2UV8P+vpnid0s/kARX+3D3HzBSv+MCPR5YA35TjP4reyOUKJ/Uck6ezxUdkcMcPOlJ7t4HmhWujWkWz9LrJ8pq9es6RfT1ee43WeL0wx16xejAs1OV581+pek9C9LBYrp1i9P6Z9FdkfzsIvqekTPyc01Anqd309A93oAAADEAwI6AMQOrwK6fo41AIgnBPTo19beLv76eimvqJDTeXmSnZNjxPNgwdxplnmwcG4329zpkMWBwrk+21z/w7jTjMZAEd06C90a03V6NFH/1lln0IXDukxrONCjtD4jL9Bhbq0zq62h2nqob7vDfVujgd3sO7exWg/Wara1Hq3dhGsVr63nkdXDtYrXwQK2NWKXlZfbzrpWMVuxzrq2xu1AgVuP241NTdLU3NwvcisqdqvgrajgqsdvuwhuF8IVuyCuR3GroQjb0Wygkd0utqvgrnOK79bnXX9N6K8V/TVkDfMqztsFehXp1WvXGuhVpLcL9Xqst87KV+Fej/d2AV+P+PqMfPW+tgv6gWK+3cx8dYqAQDFfHZ5fD/rqM9LpEP3WL4npMV8P+cFm5lvDfrC4b/d5ZfeFsEBHVBkM+nKtX7oK9OWrYJ+B1s89txHd7ugiTqe7sM5K139PsR51xOlw706z0q0z052Cuv75mZWdbQT0K3V10tLa6vm+z0sEdAAAIoCADgCxg4AOAJFFQI9++iHcVUA/cPCg47nM3c42DxbP7WacOwV0u4juFNPtDuHuFNedqFjhlvX+do+pz5C3zqx2O/tNP5Ss3Yw3tzOunWZd6+emtpt5rcKTdea1dda13SHDg0VrFa6tM7CdZmHbRWu7WdkqXCsqYOuzsxU9YquQrdgFbaeobRe09YBtjdZ2Ydrr/QLil13stwZ9PeDbhXu7YG9976j3lDXc6/HeGvD1iK9m2uv0oG8X9a2H2tdjvtPh9fXD6jsdWt8p4FvjvT4bP1C8V+E+0KH1neK90yx869Fd9M9Vu9Oh2H2G2n1O2n1BTaeith1r+HZDX7b1sfUviwWaea5/Fuvh3O1h3Z1O3aF/NltP42E9xLvTrHS7Q73vP3CAgG6DgA4AQAQQ0AEgdngV0DMzMwEgLhHQo581oOfk5srB9PSQA7qbGejBZqEHYo3sbtj9sdv6R+9A5zZ1M5vMGqut57Z2E67dxGs1A9tp9rU1XjsF7ECHDtdnXpeVlwecea0HbLvzWlvPUW0Xr3XWiG0XsvXgFmh2tnWGtjVqOx2m3DpD28o6G9jKaRa33UxuZm/jehfKLHqn132w94x1Vn2gw9tbg731PR1opr0K+NZ9iNOse7twbw34dofLDzQj3yneqy8KBZqJ72YWvl28dzP7PtCh9J0Op2+dgW8N+XYz8Qfry3TWL9UNhN1yraHc7vcHu3DuNAN9qAI6h3AnoAMAEBEEdACIHQR0AIgsAnr0cwro+w8c6Hc40UBBPdS4bhfb7cK0fv9Af2x2OgSq/gdoFbOdgrZ1NrY1authW4/a+qHFQ5mV7eZ82IHOia3PyHYzC7vO77c9hLg1XOuHEg92OHE3kdpuFrbbOO3mcOLBWOMfsRqIbuEeIj/YofPdhH27yB/oEPoq7tvNxLdGfLtZ+MFm39ud6z7Q+e6t57wvK7cP9k4z7Z1ifaBQr8+2DyXW6zPv1We4XbS3+93D7st8TkfIGSx2j+F0+PZAv8c4BfTsnBwjoPvr6wnoXg8AAIB4QEAHgNjhVUDPyMgAgLhEQI9+ekDPy8+XnNxcSc/IMB0eVv2xWg/Rdj9zQwVsXbCYbTdL2xq19XNmW8O29bDj1ritZmwHm7WtIneww45bA7c1cjudH9t6mHG7Q43rM7P1GdrhnDPbGn3czsh2M6vU7bm03Z5XeyCsv995/Z4DMDQGc78RboR3MwPfTZQPNOPeeoQNu0Af7PD4djPs7Q6Nbxfn9Vn1djPq7Q6H7xTnQzkUvqKHevVZbw31Tue0t8Z6nd0se53d7z/Wo/UMJv13LD2gl5WXMwNdCOgAAEQEAR0AYodXAT09PR0A4tIDDzxAQI9yKqBfuHhRCgoL5eixY5J56JDpj8cqblsDt4rcdqHbOoPbTfDWQ7dT7LY7RHmgGd1259lWf9x3E7vtZnTroTvQjG67Q5C7OeR4uLO3QzmE+FDHbK9f1wDgpUiH/EABP9RQHyzOq0BvF+eDhXm7Q92HGuX1IK9HeRXjA82YdxPl7WbP24V5p1n0Omuct0Z6nd0XDNUXD9MzMiT3yBHJy8+X8ooKZqALAR0AgIggoIevpLRU5sydG5KS0lLPxx2rwnk+MjIzPR/39SwjM5PtFGUiEdCzc3JMseiWW26RDRs2AEBc+s53vmPaJ+7Zu1cuVlZKfUMDAT1KdHR2SmNTk1RduiRF587JyVOnJCc3Vw5nZRlh3HpebvVHZT18Ww9h7nRubjW7TA/fTtFbPye3m0OYW6N3oNndTufetkZvu9ndbmd1283kDmX2dqRiNwEcAK5PkZ5N7+bc9YHOU+/mMPZ2M+VVkNePrmIX5FWMtwvygQ5hbxfky8rNh6+3zpJ3E+RP5+X1O4y9ivH6LHm3Md4a4lWAP3T4sBw7flwKz5yRCxcvEtCFgA4AQEQQ0MOXkZlp+oOpG9dDiFSh+XoYi9fPx5y5cwftsaP1CxKBxj5n7txB3U4YekMZ0FVYsAZ0AMCf7dm7VyqrqgjoUaSzq0taWlvlcm2tlJWXy5mzZ+XkqVPGH36PnzhhxHC7CB5s1rdTBHc6h7fdbG99pnegQ5pbo7fTTG+783TbhYBAhy53M8ubgA0AiDZDEeqdDmvvdma8HuWtM+NVkHd7PnmnCG8N8SrA6+eRt4vwZeXOh6kPNb5bo7t+lJ7TeXlyrrhYKquqpKGxUdra2z1/rXiJgA4AQAQQ0MOngu3EiROjaga6GnesRdFwno/B+hKBCs3R+KWEQGNnBnr0GcqAfqm6Ws4VF0vukSOeByoAuF7t3bePgB5lunt6jMO4V9fUSHlFhZwvKTFmX50rLjZieFl5uZRXVJhmgdsF8EDx2zrjWwVwfaa3XfwOdaa302zvcA9pHk4Q9/q5BQAgUgYS3d3OlA90nvlQQrxdhHc6h7zbEG89Z3zN5cumWfDBAryK72rmux7dCwoL5VxxsVRcuCCXa2ulqblZOjo7PX/OvURABwAgAgjo4YvWEB2t476e1ytWAzqiz1AE9I7OTmlqbpbqmho5X1Iix44flxtvvNHzSAUA16P9Bw7IpepqaWhslPaODgJ6FOi9elW6e3qkpbVV6hsapPbKFdMffPUwrkdxPYgHOt+3XQC3O793oNnebuI3URsAgPgSzqx4pwAfLMYHi/B28d16GHr9fPB6cFfR/VJ1tRHbKy5cMJ3//WJlpVTX1Eh9Q4O0trVJV3e359vfSwR0AAAigIAevmgN0dE67ut5vaI5Qkfz2NHfUAT0zq4uaW5pMQ5te+r0aRk5cqTceuutcsstt8jNN98s3775Zvn2t78NAHHj5ptvlptvvllu+eu/lltvvVVG3nab3H777XLo8GGpuXxZGpuapL2jw4ieXn8+IPjnXVd3t7S1t0tLa6s0NTf3Oy+4UxTXZ4SrPzDrs8GdIrj10Occ7hwAAAy2wTh/vN3vLk4z4K0z3+0OPW8N7Yp1hruK7Ffq6sRfXy+NTU3S2tYmnV1d0tPb6/m29RIBHQCACCCgh28wg21JaaksWbo0rEOLW++7MzVV6vx+29vNmTtXpk+fLj6f+VDn+u3cPL46tLf153PmzpV1ycnSJyJ1fr+sS04OeOj6k6dOGWNYsnSpnDx1yrPnY2dqqsyZOzfgGOr8fmOs+naYOHGi+Hw+mT59umkb6LdR20Cts34bp7GEs13cblM3Y1evmWCvh1DHqy+zzu833X9dcrLt6xfuDHZAv3rtmnR2dUlrW5tcqauTCxcvSuGZM5J75IjsP3BAdqamyuYtWyR5/XpZm5Qkq9eskc9XrwaAmLV6zRpZm5Qk6zdskM1btkjqrl2y/8ABOXL0qBSeOSMVFy5I7ZUr0tzSIh2dndLT2ytXr13z/PMBgT/v9Ije2dVlmlFlnTlud7j0gZ4T3OttAAAAYCfUWe5uA7se1/XIrgd2dXSfpuZmaWltlbb2dn6//hMCOgAAEUBAD99gBPQ6v98ImFajR48OGnNVDLdKSEjoF2jVeO3ot3OzTmrWsvXnKsyvS06WhIQEY/nWAHvy1CkZPXq07VgmTpwYVkAd6PNRUloqCQkJMnbsWMfHnzIPRn0UAAAgAElEQVRlivh8PtmZmmraDnbrYN1WO1NTTc+1fhtlZ2pq2Nsl1G3qZuzBtumSpUtNz7N1OU6vX7VM6+tEp76kgNAMRUBX54ZtaGyU6poaKSktldN5eZKTmysH09Mlbfdu2ZmaKtt37JCt27bJ1m3bJGXrVgCIOWoft33HDkndtUt279kjB9PTJSc3V/Ly8+V8SYlcqq42Di3Z2dVlRFSvPx8AAAAAxAYCOgAAEUBAD99Ag22d3y9jx441greaATxn7lzTz50ipLrN6NGjZfbs2f3uaw3XbmegDzSgjx071oiiU6ZM6TcD/eSpU8b1+thnz55tBOBAEXuono8+EVmXnCw+n09mz57d77olS5f2u87NLG61rdRt1Dpbv+CwMzXVeN7UdlPPl9pedtE90DbV72vdpm5nzztt09mzZxvjHTt2rGm86nl0ev2qcdqtr/qSgv5FBbg32AH9Wl+f9PT2Godxr/P7pbKqSs6XlEh+QYEcP3FCcnJz5dDhw5KRmSnpGRlyMD0dAGJWekaGZGRmyuGsLMnJzZXjJ05IQWGhnC8pkcqqKrlSVydNzc2m858zwxgAAADAYCGgAwAQAQT08Km4qIfoQKyHMdfDpV0s3pmaasyItl6nomygmcFq2U7jdrrvQAN6oHBa5/cbQddphrFatl3EHsznw+mw5OoLBvr1KlDbPRf6mO2Wqc/0tns+9O0yevRo28Pd1/n9RnC2Xh9sm+pHOXA67L7T2J1eK+rnCQkJQbej3TYL9jpRX2QYPXr0gN+n8WYwA3qf9D8vbFNzs1ypq5OqS5ekrLxczhUXy5mzZyW/oEBO5+XJqdOnASDmnc7Lk/yCAjlz9qycKy6WsvJyqbp0Sa7U1UljU5O0tbcb52ZUh+32+vMBAAAAQGwgoAMAEAEE9PAFOiS6HWuQDTSjWFEh3BoZR48eHTQuOi0/EgHd6fzean2CLX/KlCmSkJAwpM+H0xhUrB49erTxxQY1q97pXO5uAnqg50sF40DnRXd6DLuZ8U7rZLdNwwno1kPZO1Hh3no79RwEOkWBOpJCKK8BDE1Av3rtmjELXUV0f329XK6tlUvV1VJZVSUXLl6U8ooKAIgLFRcuyIWLF6WyqkouVVfL5dpa8dfXS1NzsxHP9dnnBHQAAAAAg8Xn9QAAAIgHBPTwDWQGeqBoqavz+20D5sSJE4OeI9qrgB4ofE+cOFESEhKCHp5dHc482PYZyPMRaNnqCw5TpkwxDlUeKBa7CeiBnq91yclBz3Hu9BgqUjvFfWXJ0qUyceLEfrcLJ6C7nR2unke7+zvN5g/2GkNggx3Q++TPs9B7enulq7tb2js6pLWtTZqam6WhsVH89fVS5/fLlbo6AIgbdX6/+OvrpaGxUZqam6WltVXaOzpM8ZzZ5wAAAAAGGwEdAIAIIKCHbyDn3NYPqR2Mm5nqffLH2J6RmWnwKqAHGqsKr8HWWR3+O5RtOxjnQNepmd1uDifvJqCH8mUA5eSpU8bzaXdoebVNg8XocMdut01LSksDHo7e+pq0e02Esk0H47mMJ0MV0PWZ6N09PdLV3S0dnZ3S3tEhbe3t0trWBgBxp629Xdo7OqSjs9MI5z29vcRzAAAAAEOGgA4AQAQQ0MM3GAHdLacQrrMeDvt6DeiDcZj1wX4+7KhQHOxQ4/r2GEhAr/P7ZWdqquk51WekOy3H7Rcswhm73TYNdTs7BfRwX2MIbCgCep+YI3rv1avGjPTunh4jqANAPFLR3BrOiecAAAAAhgIBHQCACCCghy9SM9DnzJ3b79zYU6ZM8fQQ7mo2tNvH1K93MwPdzWHWB/P5sKPOe249H7qdgQb0jMxMGTt2bFiP4XYGujpCwUAP4a4Obz/QGegE9KExVAG9T/4c0VVIt1JhHQDigXUfqO8jiecAAAAAhgoBHQCACCCgh28gwVadVzvYeatPnjrV73zn6tDige7nFC7djNvNOo0ePTqsgD527FhX585W5wT3KqDr5z1Xyw0UjAca0BMSEoKOW43JupyxY8eKz+cLel559bqxnsvdq3OgE9CHxlAGdMUaiQAABHMAAAAAkUFABwAgAgjo4RtIsHUKi1Z2571Ws9fdzFYON6AHmtGs7h9OQHeKwFajR4+WhISEoFF4sJ4Pu+dGP0e32p7W+Gy9PpyArsYd6JzgdX6/JCQk2C5HbVM3X3pISEgIaXxO23TKlCkBt4f1tWp3egEC+tCIREAHAAAAAACANwjoAABEAAE9fAMNtmoWt9Oh2NWM4SlTpph+ruKl04xodb9wA7qa0Ww9bHyf/HFGvAq54QR0dV7xhIQE22Bb5/cbXxoIdoj6wX4+1PgSEhJsD6euDulud9SAgQR0dUj0hIQE23Otl5SWGs+J3XL0c7XbbbNg2zScgK5+7uZ5tHs9ENCHDgEdAAAAAAAgdhHQAQCIAAJ6+AYabPUYPXr0aJk9e7bMmTtXZs+ebcR1u5CrZkir69X5wqdPn24sT527O1BAV+cit8581pc/ZcoUY/kq3KvlhxPQ++SPh2cPNn4359d2Wq+JEye6Pse69blTkdwpZKu4br1On/E/Z+5cU6h2cwh3FcgTEhJk+vTpxtj0cK7+bbccfZs6vZactmmgsQd6jav7BXsd2n3hgIA+dAjoAAAAAAAAsYuADgBABBDQwzcYM55PnjplBE6riRMnOh7CXJ9lbne/ktJSYwbwnLlz+80m12eR20VKPY5aqTgbbkDvkz8GX+sY9OUP5PkIlXWdA818V9vd+pyrWeR2M//dBHTrLHNdQkKCLFm61JhpPnHiRNsYvjM1NaxtGmjswV7jgR5TvQ7t7kdAHzoEdAAAAAAAgNhFQAcAIAII6OErKS2VOXPnBj2ftxsnT52SJUuXGrN47WZAW9X5/bIuOdm4z7rkZFOwrPP7jeusY6zz+43Hcxp/SWmpafn6uDIyMx1nJdsd+t2JWo6a+ewUXEN5PkKlbys3h41X28365Qb98fX1UOvoZt1OnjplGpv1udmZmmo7c36g29Rp7G5f46E+ZijLHOh7K94Q0AEAAAAAAGIXAR0AgAggoANA7CCgAwAAAAAAxC4COgAAEUBAB4DYQUBHtLvpppvCOh1HKMrKyz1fTwAAAAAAwkFABwAgAgjoABA7COiIdkMdzwnoAAAAAIBoRkAHACACCOgAEDsI6Ih2d999NwEdAAAAAAAHBHQAACKAgA4AsYOAjmhnDeh33333gN1www0EdAAAAABATCCgAwAQAQR0AIgdBHREu7/6q78yxe6r164NeJn/+I//aFpmSWmp5+sJAAAAAEA4COgAAEQAAR0AYgcBHdHu29/+til29169OuBl/tM//ZNpmedLSjxfTwAAAAAAwkFABwAgAgjoABA7COiIdjfffLMpdvf09g54mQR0AAAAAECsIKADABABBHQAiB0EdES7oQjoP/7xj03LLD5/3vP1BAAAAAAgHAR0AAAigIAOALGDgI5od8stt5hid3dPz4CX+c///M+mZZ4rLvZ8PQEAAAAACAcBHQCACCCgA0DsIKAj2v31X/+1KXZ3dXcPeJnWgF507pzn6wkAAAAAQDgI6AAARAABHQBiBwEd0c4a0Du7uga8zH/5l38hoAMAAAAAYgIBHQCACCCgA0DsIKAj2t16662DHtAnTpxoWubZoiLP1xMAAAAAgHAQ0AEAiAACOgDEDgI6ot3IkSNNsbujs3PAy5w0aZJpmWfOnvV8PQEAAAAACAcBHQCACCCgA0DsIKAj2t12222m2N3e0THgZRLQAQAAAACxgoAOAEAEENABIHYQ0BHthiKgT5482bTMwjNnPF9PAAAAAADCQUAHACACCOgAEDsI6Ih2t99+uyl2t7W3D3iZjz32mGmZBYWFnq8nAAAAAADhIKADABABBHQAiB0EdES7O+64wxS7W9vaBrxMa0DPLyjwfD0BAAAAAAgHAR0AgAggoANA7CCgI9pZA3pLa+uAl/n4448T0AEAAAAAMYGADgBABBDQASB2ENAR7e68885BD+hPPPGEaZl5+fmerycAAAAAAOEgoAMAEAEEdACIHQR0RLvExERT7G5uaRnwMp988knTMk/n5Xm+ngAAAAAAhIOADgBABBDQASB2ENAR7UaNGmWK3U3NzQNepjWgnzp92vP1BAAAAAAgHAR0AAAigIAOALGDgI5oNxQB/amnniKgAwAAAABiAgEdAIAISM883C+2NDY1AwCiUHbuUb4UhYh6/Y035Ec/+tGgueGGG0yxezDG+KMf/ci0zDvvvFPuvvvusI0cOdJY1siRI6Wjs9Pz5wEAAAAAEB8I6AAARIA1oAMAYgcBHUMtLz9fhg0bZgrUg2kwxmgN6IPp02XLPH8OAAAAAADxg4AOAEAEENABIHYR0BEJv/rVr+IyoN97773S09vr+fYHAAAAAMQPAjoAABFgPQc6ACB2cA50RMKVujq56aab4i6g796zx/NtDwAAAACILwR0AAAi4HRegaxJ2gAAiEGn8wo8/5xBfPjgww9NcXnYsGGSkZkpZeXlA+L1evWJSE9vr9x7772m9XviiSc8HxcAAAAAIP4Q0AEAAAAAiAKXa2tl4sSJpsj8wgsveD6uwbDgvfdM63Xbbbcx+xwAAAAA4AkCOgAAAAAAUWJtUpJ87WtfM0LzX/7lX8rGTZs8H9dA5BcUyHe/+11TQH/11Vc9HxcAAAAAID4R0AEAAAAAiCLPPfecKTY/+eST0tDY6Pm4wjVr1izT+jzwwAOSl5/v+bgAAAAAAPGJgA4AAAAAQBTZt3+/JCYmmqLz+4sWeT6ucOzdt0/uuOMO07rMX7DA83EBAAAAAOIXAR0AAAAAgCgze/ZsU3R+6KGHpKCw0PNxhco6m37SpElSe+WK5+MCAAAAAMQvAjoAAAAAAFHmbFGRPPzww6b4PHPmTM/HFYqkdetk2LBhxvj/4i/+QtasXev5uAAAAAAA8Y2ADgAAAABAFPrwo49MAf3222+X3Xv2eD4uN+r8fnnsscdM4/+P//gPz8cFAAAAAAABHQAAAACAKNTU3CxPP/20KUL/7Gc/83xcbry3cKFp3Lfddpvs2bvX83EBAAAAAEBABwAAAAAgSn2xebPceOONphj92eefez6uQAoKC+Whhx4yjfnVV1/1fFwAAAAAAPQJAR0AAAAAgKg2ffp0U4z+8Y9/LFWXLnk+LiezZs0yjffBBx+UvPx8z8cFAAAAAECfENABAAAAAIhqWdnZ8jd/8zemKP3OnDmej8vOvv375c477zSNdcF773k+LgAAAAAAFAI6AAAAAABR7s233jJF6e985zty9Ngxz8dl9dxzz5nGOWnSJKm9csXzcQEAAAAAoBDQAQAAAACIcuUVFfLDH/7QFKf/+7//2/Nx6dYlJ8vXv/51Y3xf+9rXZG1SkufjAgAAAABAR0AHAAAAACAGLFu+3BTQb7rpJtm2fbvn4+oTEX99vTz++OOm8T377LOejwsAAAAAACsCOgAAAAAAMaC7p0emTp1qitQ/+clPpL2jw/OxLXz/fdO4br/9dtmzd6/n4wIAAAAAwIqADgAAAABAjEjdtUtuvvlmU6xesnSpp2MqPHNGxo4daxrTzJkzPd9WAAAAAADYIaADAAAAABBDZsyYYYrVjzzyiJwvKfFsPK+99pppPA8++KDkFxR4vp0AAAAAALBDQAcAAAAAIIacOHlS7r//flO0fv311z0Zy/4DByQxMdE0lgXvvef5NgIAAAAAwAkBHQAAAACAGPPuvHmmaP3//t//k/SMjIiP4+c//7lpHJMnT5YrdXWebx8AAAAAAJwQ0AEAAAAAiDGXa2tl4sSJpnj9i1/8IqJjSF6/Xr7xjW8Yj/+1r31Nktat83zbAAAAAAAQCAEdAAAAAIAYtDYpSYYNG2YE7G9+85uyfsOGiDy2v75eHn/8cVPAf/bZZz3fJgAAAAAABENABwAAAAAgRj333HOmiP34449Lnd8/5I/7/qJFpse94447ZO++fZ5vDwAAAAAAgiGgAwAAAAAQo/bt3y+JiYmmmP3ewoVD+piFZ87I2LFjTY85a9Ysz7cFAAAAAABuENABAAAAAIhhs2fPNsXsBx98UPLy8yP2eN/97nclv6DA8+0AAAAAAIAbBHQAAAAAAGLY2aIi+f73v2+K2q+88sqQPNaBgwcjPuMdAAAAAIDBREAHAAAAACDGffjRR6aofeutt8pXaWmD/jj/+Z//aXqcyZMny5W6Os/XHwAAAAAAtwjoAAAAAADEuKbmZnn66adNcXvatGly9dq1QXuM9Rs2yDe+8Q1j+cOGDZOkdes8X3cAAAAAAEJBQAcAAAAAIA58sXmz3HjjjaaIvnLVqkFZdn1DgzzxxBOmZT/33HOerzMAAAAAAKEioAMAAAAAECemT59uitz/8A//IBcrKwe83EUffGBa7h133CF79+3zfH0BAAAAAAgVAR0AAAAAgDiRlZ0tf/u3f2uK3b//wx8GtMwzZ8/K9773PdMyZ82a5fm6AgAAAAAQDgI6AAAAAABx5M233jLF7r/7u7+TnNzcsJf3m9/8xrS8hx56SAoKCz1fTwAAAAAAwkFABwAAAAAgjpRXVMgPf/hDU/T+r//6r7CWdeDgQRk1apRpWe8tXOj5OgIAAAAAEC4COgAAAAAAcWbZ8uWm6D18+HBJ2bo15OU8//zzpuU89thjUuf3e75+AAAAAACEi4AOAAAAAECc6e7pkWeeecYUv//1X/9VWlpbXS9j/YYN8s1vftO4/9e//nVZl5zs+boBAAAAADAQBHQAAAAAAOJQ6q5dcsstt5gi+uKPP3Z134bGRnnyySdN933uuec8XycAAAAAAAaKgA4AAAAAQJyaMWOGKYL/4Ac/kHPFxUHvt+iDD0z3u/POO2Xf/v2erw8AAAAAAANFQAcAAAAAIE6dOHlS7r//flMM/9///d+A9zlbVCQPP/yw6T6vvfaa5+sCAAAAAMBgIKADAAAAABDH5s2fb4rho0aNkgMHDzre/je/+Y3p9g899JAUFBZ6vh4AAAAAAAwGAjoAAAAAAHHscm2tTJo0yRTFf/7zn9ve9mB6utx1112m2y58/33P1wEAAAAAgMFCQAcAAAAAIM6tTUqSYcOGGVH861//uiStW9fvdr/4xS9M8fzxxx8Xf3295+MHAAAAAGCwENABAAAAAIA899xzpjg+efJkqb1yxbh+w8aNcsMNN5gi+7rkZM/HDQAAAADAYCKgAwAAAAAA2X/ggCQmJpoi+rz586VPRBqbmuSpp55ydZh3AAAAAACiGQEdAAAAAABIn4jMmjXLFMlvuukmaWhslJWrVpl+fsMNN0jx+fOejxcAAAAAgMFGQAcAAAAAANInIi2trTJy5EhTLH/22Wf7/WzWrFmejxUAAAAAgKFAQAcAAAAAAAbrbHOrkSNHSkNjo+fjBAAAAABgKBDQAQAAAACAyQ9+8APHgP7psmWejw8AAAAAgKFCQAcAAAAAACZZ2dm28fyBBx6Qnt5ez8cHAAAAAMBQIaADAAAAAIB+fvrTn/YL6PsPHPB8XAAAAAAADCUCOgAAAAAA6Ke6pkZuvPFGI57/5Cc/8XxMAAAAAAAMNQI6AAAAAACw9eZbb4nP55PExERmnwMAAAAA4gIBHQAAAAAA2Oro7JS7775bZs2a5flYAAAAAACIBAI6AAAAAABwtOvLL6WhsdHzcQAAAAAAEAkEdAAAAAAAAAAAAAAAhIAOAAAAAAAAAAAAAID0CQEdAAAAAAAAAAAAAADpEwI6AAAAAAAAAAAAAADSJwR0AAAAAAAAAAAAAACkTwjoAAAAAAAAAAAAAABInxDQAQAAAAAAAAAAAACQPiGgAwAAAAAAAAAAAAAgfUJABwAAAAAAAAAAAABA+oSADgAAAAAAAAAAAACA9AkBHQAAAAAAAAAAAAAA6RMCOgAAAAAAAAAAAAAA0icEdAAAAAAAAAAAAAAApE8I6AAAAABw3brW1wcA0Hi9XwYAAAAQ+wjoAAAAAHCd0CPR1WvX5Oq1a9J79SoA4OpVY7949do1gjoAAACAIUNABwAAAACP6dG89+pV6entle6eHunq7pbOri7p6Ow0ae/oAICYp/Z5nV1d0tnVJd09PdLT22vEdCI6AAAAgKFAQAcAAAAAj+nxvLunRzq7uuSuu+6Su+66S0aNGgUA+NM+8a677pLSsrJ+Id3r/TgAAACA2EFABwAAAAAP6fG8q7tbOjo7paW1VXw+HwDARuGZM9LZ1WVEdGaiAwAAABhMBHQAAAAA8NC1vj5j5rmK5/UNDZ4HKgC4Xp3Oy5PWtjbp6u6Wnt5eZqEDAAAAGFQEdAAAAADw0LW+Punp7ZXOri4jnlfX1HgeqADgenX02DFpbGqS9o4O6e7pIaADAAAAGFQEdAAAAADwiDp8u5p93tjUJJdra6WsvNwUi0aMGCGdnZ0AEJcmTJhg2idmZWfLlbo6aWltlc6uLuMw7l7v0wEAAADEBgI6AAAAAHhEHb69q7tb2trbxV9fL5VVVVJ07hwBHQD+xBrQD6anS3VNjTQ1N0tHZ6f0Xr0qV69d83yfDgAAACA2ENABAAAAwCMqoKvDt6vZ56fz8voF9I6ODgCIS9aAvmfvXrlYWSn1DQ3S1t5unAfd6306AAAAgNhAQAcAAAAAj6iA3tHZKc0tLVJz+bKcLymR4ydOENAB4E+sAT0tLU0qLlwQf329tLa1EdABAAAADCoCOgAAAAB4RA/oTc3Ncqm6Ws4VF8uRo0f7BfT29nYAiEuPPvqoaZ+YumuXlJaVSZ3fLy2trdLd00NABwAAADBoCOgAAAAA4BE9oDc2NUnVpUtSdO6c5OTm9gvobW1tABCXrAF9Z2qqlJSWypW6OgI6AAAAgEFHQAcAAAAAj6iA3t7RYQT0s0VFkp2T0y+gt7a2AkBcsgb0HTt3yvmSEqm9ckWaW1qku6dHeq9e9XyfDgAAACA2ENABAAAAwCPWgF5ZVSVni4okKzu7X0BvaWkBgLhEQAcAAAAQSQR0AAAAAPAIAR0AgrMG9O07dhDQAQAAAAwZAjoAAAAAeCSUgN7c3AwAcWn8+PEEdAAAAAARQ0AHAAAAAI+EEtCbmpoAIC4R0AEAAABEEgEdAAAAADwSSkBvbGwEgLhEQAcAAAAQSQR0AAAAAPBIKAG9oaEBAOISAR0AAABAJBHQAQAAAMAjBHQACI6ADgAAACCSCOgAAAAA4JFQAnp9fT0AxKVx48YR0AEAAABEDAEdAAAAADwSSkD3+/0AEJcI6AAAAAAiiYAOAAAAAB4hoANAcAR0AAAAAJFEQAcAAAAAj4QS0Ovq6gAgLhHQAQAAAEQSAR0AAAAAPBJKQL9y5QoAxCUCOgAAAIBIIqADAAAAgEdCCei1tbUAEJceeeQRAjoAAACAiCGgAwAAAIBHQgnoly9fBoC4REAHAAAAEEkEdAAAAADwCAEdAIIjoAMAAACIJAI6AAAAAHjEbUAfPny41NTUAEBcIqADAAAAiCQCOgAAAAB4JJSAXl1dDQBxiYAOAAAAIJII6AAAAADgkVAC+qVLlwAgLv393/89AR0AAABAxBDQAQAAAMAjoQT0qqoqXAfy8/Nl8eLF8tRTT8mIESNM56l/6qmnZPHixZ6P8Xq1ZcsW8fl88sMf/jCk6wACOgAAAIBIIqADAAAAgEcI6NFl9erVpmju5K677pLdu3d7Pt7rDQEd4SKgAwAAAIgkAjoAAAAAeCSUgF5ZWQkPff7556ZAvnjxYjl8+LBx/eHDh2Xx4sVy//33GzPS09LSPB/39USP5F6PBdGFgA4AAAAgkgjoAAAAAOCRUAL6xYsX4SE18/zJJ5+U06dPB7ztv//7v4vP55P777/f83FfTzZv3mwEdK/HguhCQAcAAAAQSQR0AAAAAPAIAT06fPbZZ8as8mDxXLnrrrvE5/PJZ5995vn4rxcEdISLgA4AAAAgkgjoAAAAAOCRUAL6hQsX4JHXXnvNCL+h3ue1117zfPzXiy+++CLk7QhcuHBBfvCDHxDQAQAAAEQMAR0AAAAAPBJKQK+oqIBHVq1aJT6fTyZMmOD6Pl9++aVMmDBBXnzxRcfbnDx5Ut5++22ZMGGC6fm+//775cUXX5SMjAzH+6r7bNq0STIyMuTFF180zr+uztP+05/+VE6ePGl6vFmzZgW9nW7Tpk3i8/lk1qxZxv/r91cz8ydMmCAffvhhwG2ilmW3HQNdN2vWLNMYPvzww37bzM3jB9oOir4t1M+8fv2hgoAOAAAAIKII6AAAAADgkVACenl5OTySnp5uPBfp6emDssxdu3YZh3l3MmLECNm1a5ft/VVA/sMf/mCcn93OfffdJydOnJATJ07IfffdF/R21sfRA/oHH3wQcLxqOU5j1iN5KNepgP7iiy/2C+du10NZuXJlwO2lb3f1/4P1OkL4COgAAAAAIomADgAAAAAeCSWgl5WVwUMzZ84Un88no0aNko0bNw5oWcePH5dRo0aJz+eTJ554ot/yVq5caYTiUaNG2S7DGpKnTZsmqamppmWoYD5t2jTTv51uN3PmzH6Ps3HjRmOc6rF+/etfm5aRmpoqM2fONML0qFGj5Pjx447LmjBhQkjXqW2vR/KVK1eatueiRYuMx//1r39tu83UY6gxLlq0SA4ePOi43dVtvX7toYyADgAAACCiCOgAAAAA4BECenTRQ+59990nM2fODCumq+VMmzbN8TZ6ZLd7DD2gL1q0yHYZejB2c7v77rsv4DJGjBhhCudWqampRsS2W7fBCOhPPPGE4+PrY7UL+Gp73nfffbbX2z0eAf36QEAHAAAAEEkEdAAAAADwSCgBvbS0FNeBgwcPysyZM/sdDv2+++6TX//617JixQo5fvx4wGWokBvsdirkrlixot91KqBPmDDB1WNNmzbN1e2sP9+wYYOxjr///e+DbivgquEAACAASURBVB91+xEjRjheZzfmQNep7TBixIig20w9Lxs2bDD9fOfOna6XoW9fu22CyPv+979PQAcAAAAQMQR0AAAAAPBIKAG9pKQE15ljx47J8uXL5dVXX5VHH3203yHVjx07Znu/Rx99VKZNmxZ0+a+++qr4fD559dVXbZfh8/nk/fffD7gMdbvly5e7up315+vXrzfCs9vtoiL2+vXrbZf16KOPOj6O3XVqO7jZZmo9rI+tljF9+nRX67B8+XLjufT6dYYSAjoAAACAiCKgAwAAAIBHQgno58+fRxRYuHChEZBHjBgh+/fvD3kZ+/fvl4ULFxqzwl999dV+t1GhODk5OeCy1O127Njh6nbWnycnJxth2+34p0+fLj6fT9566y3Xywp0nf5FgmCP7bRdHn/8cfH5fLJs2TLX66Hef16/pnCegA4AAAAgogjoAAAAAOCRUAJ6cXExosi//du/GUHY6Tbbt2+XN998U1555RWThQsXyr59++SVV14Rn88nr7zySr/76qE40DjU7YKN1+l2KmzbjcGJ07j1SO70OHbXBdoObreL2+2lU+8/r19LKCagAwAAAIgoAjoAAAAAeCSUgH7u3Dl4RIXt3Nxc1/fJzc01nr+9e/eartu2bZuMHz9efvWrX/W7zvq4Khxbrxs/frz4fD5Zt25dwHGo2wUbr9Pt1q1b5ziGUMetljV+/HjHx7G7LtB2cLtd3G4vnXr+vH794Zw8/PDDBHQAAAAAEUNABwAAAACPhBLQi4qK4JHhw4eLz+eTpKSkkO6noq1+vz179sjw4cPlmWeeCXr/l19+WXw+n7z88suulh1oDG7Hav15UlKSEbbdrvczzzwjPp9PFixY4HpZga4LtB3cbpfHHnvMdkyBqPef168/FBHQAQAAAEQUAR0AAAAAPOI2oH/rW9+Ss2fPwiMqyr7wwgsh3S8xMVF8Pp+sXbvW+JmKy/rPnKjbvvzyy45jCrYcdTu362j9+dq1a40vcWRnZ4e03ikpKbbLGj9+vOPj2F2nB3S362HdLr/97W/F5/PJM88842odPvnkE+P95/XrD2cJ6AAAAAAiioAOAAAAAB4hoEcHFV9DicgqCPt8Ptm9e7fxc7fhOzs725j5fj0EdLcBe8GCBeLz+SQxMdFxWV4E9N27d9s+H8GWQ0C/PhDQAQAAAEQSAR0AAAAAPBJKQD9z5gw8kpWVZcyqvvfeeyUrKyvo7e+9914jCOvXqTD70ksvubq/0231UBxoLOp2wdbR6XZ6QPf5fDJ//nzHZaSkpBjR327MeiQP5bqXXnop6DZzs13UdcGew6lTp5rW2evXH84Q0AEAAABEFAEdAAAAADwSSkAvLCyEh7Zs2WLE4eHDh8uMGTNkzZo1/W4zY8YM0+22bNlius0bb7xhPK8zZsyQtLQ047o1a9b0u7+6nXU848aNE5/P128MTrcLtn5Ot1uzZo34fD6ZOnWqMZ6pU6ea1su63mPGjLF9DLWscePGhXTdjBkzHLdDKNslLS3NGGNiYqLMmzfPtP2XLFli3H/cuHEyZswYV9sOQ+973/seAR0AAABAxBDQAQAAAMAjoQT0goICeGzz5s3GTPRgEhMTZfPmzbbLmTJlStD7/+IXv/j/7N15fF11nfDxIHUeKhUIgsAIWKbAICCChn0GUTqmRUAYigHRsUDRhgfZZQlSHXFpCwIzVFtRdmhlEVRa9jUplKWQlq0LXYBCW0hY2gLdaL7PH3luuCf3ZmuWc5P7fv1e79drxtyc+z3nXk7/+OScE5dcckmUlJTEkCFD4oYbboh77723aRuZ0HvDDTe0OnPmdW3tW0uvu+GGG5ridXv2/8ADD4ypU6fmfY/Mtg488MAO/Sw7oLd3P1o6Lh3Zh8z/n/b3jhcFdAAAoEcJ6AAAACnpSEB/4YUXKBBjx46NIUOG5ITY3XbbLSoqKuIPf/hDu7fR/PdPPvnkuOeee+KFF16ImpqapqugS0pK4vrrr2/6/Uwozv7f8sm8rq15Wnrd9ddfHyUlJXHmmWc2zTRq1Kim12eulB8yZEiMHTu21ffIbOvAAw/s0M/OPPPMxAzt2Y/Wjkt79yHzs7S/b7wgoAMAAD1KQAcAAEiJgE6hax7Qi8Xtt9/eYtCn5wnoAABATxLQAQAAUtKRgP78889Dj8sO6GnP0hX7sdtuu7Xr9SNGjIiSkpIYMWJE6rPzvIAOAAD0KAEdAAAgJR0J6DNnzoQed91110VJSUmcccYZqc/SWZlb7o8ZM6bV140bN67pv71bb7019bmZGWVlZQI6AADQYwR0AACAlHQkoM+YMQN63LXXXtsU0NOepbOyw/gZZ5wRt956a86+fve73216zYgRI1KfmUYCOgAA0JMEdAAAgJR0JKDX1tZCj7vmmmuipKQkTj/99NRn6QpXXnllbLLJJon/vvI56aSTUp+VTwjoAABATxLQAQAAUiKgU+j6WkCvra2NRx99NE4//fTYddddE/+d7brrrnHMMcfENddck/qMJAnoAABATxLQAQAAUtKRgP7cc88BFCUBHQAA6EkCOgAAQEo6EtCfffZZgKL0ta99TUAHAAB6jIAOAACQEgEdoG0COgAA0JMEdAAAgJR0JKBPnz4doCgJ6AAAQE8S0AEAAFLSkYD+zDPPABQlAR0AAOhJAjoAAEBKOhLQn376aYCiJKADAAA9SUAHAABISUcC+lNPPQVQlL761a8K6AAAQI8R0AEAAFIioAO0TUAHAAB6koAOAACQko4E9CeffBKgKAnoAABATxLQAQAAUtLegD5gwICYNm0aQFES0AEAgJ4koAMAAKSkIwH9iSeeAChKAjoAANCTBHQAAICUdCSgP/744wBFaa+99hLQAQCAHiOgAwAApERAB2ibgA4AAPQkAR0AACAlHQnoU6dOBShKAjoAANCTBHQAAICUdCSg19TUABQlAR0AAOhJAjoAAEBKBHSAtgnoAABATxLQAQAAUtI8oL/x5psxa/bsmPbkkzkBvbq6GqAoNQ/od02eLKADAADdRkAHAABISXsDev/+/WPo0KEARWnzzTfPCejz5s+Pt95+O5avWCGgAwAAXUpABwAASEkmoH+0cmW8v2xZvPHmmzF7zpx48qmnErEIgE9MnjIl5s2fH2/X1QnoAABAlxPQAQAAUtI8oL+5eHHMfeWVeGb69NQDFUChuvuee2LBwoVRV1/fFNA/Xrcu9XM6AADQNwjoAAAAKckO6MuWL48lS5fGvPnz47na2tQDFUChuu++++LV116L+nfeiRUffJA3oN90881xw403pn6eBwAAeh8BHQAAICWZgL5y1apYvmJFvPX227Hw1VfjhRdfjHHjxsUll14av7z44rho1Kg4/4IL4tzzzoufnntunPPTnwL0aT8999w497zz4oKqqhj185/Hr3/zm7jsssti/IQJMWPmzFj0xhvx7nvvxQcffhhr1q5tCuhr1q6NH/zgB1FSUhL9+vWLBx58MPVzPQAA0LsI6AAAAClZ19AQH69bF6tWr44PPvww6t95J954882YM3duPPvcc1EzdWrc/8ADMXnKlLjjzjvjtttvj1tuvRWgz7v1ttvitttvjzv/9reYPGVKPPjQQ/HEtGkx8/nnY/6CBbFk6dJ4f9my+GjlykRAHzZsWOJq9U9/+tNx2mmnxbQnn0z9nA8AAPQOAjoAAECKPl63LlavWRMfrVwZ773/fix9661Y+Oqr8fKsWfFcbW08MW1aPFZdHQ8+9FDc/8ADcd/998e9990H0Kfdd//9cf8DD8RDDz8cj1VXx5NPPRUzZs6MOXPnxqI33oi6+vpY8cEHsXLVqlj78cexrqEhGiLipJNOynvb9x122CEuuOCCmPn886mf9wEAgMImoAMAAKTo43XrYs3atbFq9epY8cEH8c6778aSpUvj1ddei7mvvBIvvPhizJg5M6Y/+2w8M316PPX00wBF4Znp0+PZ556LGTNnxksvvxyvzJsXry9aFG+9/Xa89/778eFHHzU9/zwT0J9/4YUYOHBgi89P32yzzWLUz38eH61cmfr5HwAAKEwCOgAAQIoyz0HPXIW+fMWKeOfdd2PpW2/FG2++GQtffTXmzZ8fc195JebMnRuz58yJ2XPmxKzZswH6rNlz5sScuXPjlXnzYv6CBfHqa6/Fm4sXx9t1dfHe++/Hig8+iFWrV8eatWtjXUNDU0BviIhZs2fH7rvv3mJELykpibKysrjk0ktj0RtvpP7vAAAAUFgEdAAAgBRlnoOeHdFXfPBBvL9sWbzz7rvxdl1dLH3rrViydGksXrIk3ly8GKAoLF6yJJYsXRpL33or6urr4513341ly5fHBx9+GCtXrWp69nl2PM/4yy23xOabb95qRC8pKYmDDjoofv+HP8Q7776b+r8HAABAYRDQAQAAUtY8oq9ctSo+/OijWPHBB7F8xYpYtnx5vL9sWbz3/vtN3n3vPYA+K3Oue3/Zsli2fHksX7EiPvjww/ho5cqmK8+zn32ezznnnJOI5RtssEGLIb28vDyuufZat3YHAAAEdAAAgLRlbj+ciehr1q6N1WvWxOo1a2LV6tWxctWqWLlqVXy0ciVAUcmc/1atXh2r16xpCueZK89bC+ivvf56fPvb306E8l133TXKyspaDOlHHXVU/OWWW1L/dwEAAEiPgA4AAFAAMiEoE9IzMT1jzdq1AEUp+1yYHc5bi+cZ/7jrrth2220TkfyCCy6I0WPGxF577ZU3on/qU5+K733ve/H3f/wj9X8bAACAniegAwAAFJjsOARAUkfPqaNGjUoE8i996Usx7cknY9bs2fGLX/widtlll7whfeONN46TTjop7n/ggdT/XQAAAHqOgA4AAABAn7Vg4cL4xje+kYjjI0eObPr5u++9F2eccUZstNFGeUN6v379Yvjw4fH6okWp7wsAAND9BHQAAAAA+rTrrr8+Ntxww6YovtFGG8XESZMSr3li2rQ4/fTTY6uttsob0nfcccf471/+Mha++mrq+wMAAHQfAR0AAACAPm/EiBGJIF5eXh5vLl6c87qHH3kkfvzjH8emm26aN6R//etfjz9ffXWsWbs29X0CAAC6noAOAAAAQJ9XM3Vq7LzzzokY/uvf/KbF10+5++74r//6r/inf/qnvCH9e9/7Xtxz772p7xcAANC1BHQAAAAAisJvfvvbRAQfMGBALF6ypNXfqa6piT333LPF56OfccYZ8e5776W+bwAAQNcQ0AEAAAAoCouXLImhQ4cmIviZZ57Z5u/Vv/NO/O6yy1oM6V/96lfj8iuuENIBAKAPENABAAAAKBoPP/JIzlXkc195pV2/O2PmzDj77LNjiy22yBvSjzjiiLjt9ttT30cAAGD9CegAAAAAFJXjjjsuEb5HjhzZod+fPGVKVFRU5I3oG2+8cVRWVsYT06alvp8AAEDHCegAAAAAFJW//f3v0b9//6boXVpaGvfce2+HtrFy1aqY8Mc/xoEHHpg3pO+8885x8a9+Fa+9/nrq+wsAALSfgA4AAABA0TnhhBMSwXv48OHrtZ1X5s2LUaNGxRe/+MW8If0b3/hGXHPttfHxunWp7zMAANA2AR0AAACAonPPvfdGaWlpU+jeaKON4o4771zv7T3y6KNx4oknxoYbbpg3pH//+9+P++6/P/X9BgAAWiegAwAAAFCURo4cmYjcxx57bKe3eeNNN8W3vvWtvBF9m222ifPOOy9efOml1PcdAADIT0AHAAAAoCg9/MgjsfXWWyci99/+/vdOb3fN2rUx9pJLYrPNNssb0rfeeuu46k9/Sn3/AQCAXAI6AAAAAEVr+PDhibg9bNiwLtv20888Ez/5yU9ik002yRvSjz/++Hj4kUdSPwYAAMAnBHQAAAAAitbDjzwSn/3sZ5ui9hZbbBFTH3+8S9/jjjvvjKOOOipvRN9pp51izNix8e5776V+LAAAAAEdAAAAgCJ3/PHHJ6L2eeed1+XvsWz58vjfK6+MvffeO29IP+aYY+Le++5L/VgAAECxE9ABAAAAKGp/ueWWRMz+0pe+FHPmzu2W93r+hRfitNNOi/79++dE9C9+8Ytx8a9+FUvfeiv1YwIAAMVKQAcAAACgqH20cmV861vfSsTsSy69tFvf84Ybb4yDDjoo79Xo3/nOd+Ifd92V+nEBAIBiJKADAAAAUPSuHDcuEbEPOuigbn8u+azZs+Pss8+OTTfdNCeib7PNNjFq1Kh4fdGi1I8NAAAUEwEdAAAAgKL30cqVsfXWWycidk9dBf6XW26JwYMH570afejQofHXO+5I/fgAAECxENABAAAAICJ+9rOfJeL1sGHDeuy95y9YEBdccEFsscUWORH9c5/7XJx//vkxb/781I8RAAD0dQI6AAAAAETEtCefjI033rgpXG+33XYxe86cHp3hr3fcEUOHDs17NfohhxwSk/7yl9SPEwAA9GUCOgAAAAD8f4cffngiWv/+D3/o8RleX7QoRo0aFdtss01ORN9kk03irLPOipdnzUr9WAEAQF8koAMAAADA/3f5FVckgvXRRx+d2iz/uOuu+M53vpP3avR///d/j+tvuCH14wUAAH2NgA4AAAAA/9/M55+PLbfcsilUb7bZZvHM9OmpzbP0rbfi4l/9Kr74xS/mRPSNNtooTj311Jgxc2bqxw0AAPoKAR0AAAAAslRUVCRC9egxY1Kf6eVZs2K//fbLezX6tttuG/+4667UZwQAgL5AQAcAAACALDfceGMiUO+5556pz9QQEe+8+26MHjMmdtxxx5yI3r9//zj77LNj/oIFqc8JAAC9mYAOAAAAAFlemTcvccv0f/qnf4pnn3su9bkyHnr44TjuuOPyXo1+6KGHxuQpU1KfEQAAeisBHQAAAACaaR6ox0+YkPpMzf3vlVfGgAED8j4b/X+vvDL1+QAAoDcS0AEAAACgmcuvuCIRpU888cTUZ8rnwYceiv/8z//MezX6iSeeGNOffTb1GQEAoDcR0AEAAACgmSemTUvE6N122y1WfPBB6nPl8+bixXHhhRdGaWlpTkTff//948abbkp9RgAA6C0EdAAAAABoZl1DQ+y9996JGP3gQw+lPldrbrr55jjggANyIvpmm20WF154Yby5eHHqMwIAQKET0AEAAAAgj1NPPTURon/z29+mPlNbnn3uuTjppJPy3tL9qKOOigcefDD1GQEAoJAJ6AAAAACQxw033pgToNOeqT0+WrkyLrn00thhhx1yIvouu+wS/3vllbGuoSH1OQEAoBAJ6AAAAACQx7vvvRf9+vVris8bbbRR6jN1xOQpU+LQQw/NezX6KaecEi++9FLqMwIAQKER0AEAAACgBXvuuWciPD//wgupz9QRCxYujHPOOSf69++fE9EPPvjguPW221KfEQAAComADgAAAAAtGDFiRCI6X3/DDanPtD7+fPXV8dWvfjUnom+11Vbx37/8ZdS/807qMwIAQCEQ0AEAAACgBWPGjk0E5wsvvDD1mdbX4088Eccff3zeW7ofd9xxUTN1auozAgBA2gR0AAAAAGjB3/7+90RoHjZsWOozdca7770XF//qV7HNNtvkRPSvfOUr8cerrkp9RgAASJOADgAAAAAtmDV7diIyf/nLX059pq7w9DPPxI477pj3avSRI0fGmrVrU58RAADSIKADAAAAQAvWNTTEzjvv3BSX/8//+T+xYOHC1OfqCi/PmhWnnnpqbLDBBjkRvaKiIqY9+WTqMwIAQE8T0AEAAACgFYMHD07E5SemTUt9pq407ve/j1133TUnoh9wwAFx6223pT4fAAD0JAEdAAAAAFoxYsSIRFieOGlS6jN1tQULF0ZZWVlORO/Xr19c9ac/pT4fAAD0FAEdAAAAAFox6uc/T0Tlyy6/PPWZusP8BQvi1FNPzYnoG2ywQZx99tmx6I03Up8RAAC6m4AOAAAAAK0Y9/vfJ4LyBRdckPpM3WX1mjUxesyY2HrrrXNC+ne/+90+d/t6AABoTkAHAAAAgFbccuutiZB80kknpT5Td7t54sTYe++9PRcdAICiI6ADAAAAQCsefuSRREQ+/PDDU5+pJzxWXR1HHXVUTkTfbrvt+uxt7AEAQEAHAAAAgFa8+NJLiYC8zz77pD5TT1mwcGGcdtppeZ+LftZZZ8XrixalPiMAAHQlAR0AAAAAWrF8xYpEPB44cGDqM/WktR9/HGMvuSS22WYbz0UHAKDPE9ABAAAAoA3Z0XizzTZLfZ40TJw0KfbZZ5+ciL7//vt7LjoAAH2GgA4AAAAAbRDQG9VMnRpHH3103uei/+6yy1KfDwAAOktABwAAAIA2COifWPjqq3H66afnRPSSkhLPRQcAoNcT0AEAAACgDQJ60sfr1sUll14aX/jCF3Ii+jHHHOO56AAA9FoCOgAAAAC0QUDP7y+33BL77rtv3uei33LrranPBwAAHSWgAwAAAEAbBPSWTX388Rg2bFhORN9+++1j3O9/n/p8AADQEQI6AAAAALQhOwwPHDgw9XkKzWuvvx5nnnlmTkT/7Gc/G7/69a9j7ccfpz4jAAC0h4AOAAAAAK1YvGRJIgrvtNNOqc9UqH532WWx7bbb5oT0n/70p1FXX5/6fAAA0BYBHQAAAABaMWPmzEQMPvDAA1OfqZDdPHFi7LHHHjkRfcSIEfHKvHmpzwcAAK0R0AEAAACgFfc/8EAiBB911FGpz1Toptx9d3z961/PiejDhg2LZ6ZPT30+AABoiYAOAAAAAK246eabExF45MiRqc/UGzz+xBPxne98JyeiDx48OO5/4IHU5wMAgHwEdAAAAABoxeVXXJEIwKNGjUp9pt7i5VmzYvjw4TkR/Wtf+1rcetttqc8HAADNCegAAAAA0IqqqqpE/L1y3LjUZ+pNFi9ZEmeccUZORB80aFBc9ac/pT4fAABkE9ABAAAAoBXNr6C+4847U5+pt1m5alX84he/iP79+yeO5ec+97kYM3Zs6vMBAECGgA4AAAAArSgrK0tE3+dqa1Ofqbe64n/+J/75n/85cTw/9alPRVVVVby/bFnq8wEAgIAOAABQgB6tfhyAPD5auapHz8fvvf9+bLPNNokrpt96++3U/53oza67/vrYddddc27pfsopp8Srr72W+nwAABQ3AR0AAKAA/fq3lwKQx3vvv9+j5+NpTz6ZiLz/9m//lvq/EX3B3/7+9zjggANyIvpxxx0XM2bOTH0+AACKl4AOAABQgNIOVACFqqcD+rXXXZcIvCNGjEj934i+4rHq6vj2t7+dE9GHDh0ajzz6aOrzAQBQnAR0AACAApR2oAIoVD0d0M8///xE3L3k0ktT/zeiL5n5/PNx/PHH50T0/fffP+78299Snw8AgOIjoAMAABSg7Fh02RW/j5nPvwBQlCZcdU2qAf3II49MhN27Jk9O/d+Ivub1RYvi1FNPzYnou+yyS1x73XWpzwcAQHER0AEAAApQdiz63eVXRoNlWVaRrhtv/kuqAX2zzTZLRN1333uvR9+/mDS/2r+kpCT69esX11x7beqzAQBQPAR0AACAAiSgW5ZlNa40A/oT06blXBGd9r8Pfd0ll14aW265ZeK4b7LJJjH2kktSnw0AgOIgoAMAABQgAd2yLKtxpRnQf/GLXyRC7tlnn91j713M/nz11bHTTjsljn3//v3j17/5TeqzAQDQ9wnoAAAABUhAtyzLalxpBvQhQ4YkIu5tt9/e6W1W19TE+AkTYvSYMU2qa2qirr6+x/Yrn4mTJjXNku/nmVnnzZ/fI/M8MW1abL311jm3dHclOgAA3U1ABwAAKEACumVZVuNKK6C/PGtW4vnn22+/fSx644312ta8+fOjsrIySktLc4JwtsrKyh4L1M2Vl5dHSUlJjB4zJu/PMzO2FNi7wz/uuiv22WefnOP0s5/9LFatXp3KcQIAoO8T0AEAAAqQgG5ZltW40gro11x7bSLaVlRUrNd2Jk6alAjnZWVlUVlZ2XRFd2VlZZSVlTX9vLS0NCZOmtQj+5itswG9rSvY19fd99wTBxxwQE5EP//88+ODDz/s8eMEAEDfJ6ADAAAUIAHdsiyrcaUV0IcPH54Itn8YP77D26iuqUmE89bicnVNTSKk9+SV3g3RdkBv6xbubf1+Zzzw4INx0EEH5UT0s88+u0dv6Q8AQHEQ0AEAAAqQgG5ZltW40gjor772WnzpS19qCrWf+tSnYtqTT3Z4O4MGDWqK5+15xnldfX1TRB80aFC372e2zgbw7gzoDRHxyKOPxiGHHJIT0U877bR4u66uR48VAAB9m4AOAABQgAR0y7KsxpVGQJ84aVIi0u65554d3kbtjBnrdTV59lXrtTNmdPu+ZhR6QG+IiJqpU5vep/mz4xcvWdJjxwoAgL5NQAcAAChAArplWVbjSiOgH3300YlAO2bs2A5vY/KUKU2/39HfzVy53p0xurneENAbIuLJp56Kb3/72zkR/eSTT47XXn+9x44XAAB9l4AOAABQgAR0y7KsxtXTAb1m6tQYMGBAU5jdaqut1utK8OwryTv6u63F6Hnz5zc9jzzzv9XV18fESZOa/veM6pqadt06vq33bIj8z0DPniUT/cvLy5v+t4mTJnXLZzT92WfjyCOPzInow4cPb/EZ7QAA0F4COgAAQAES0C3LshpXTwf0iy66KBFl/+u//mu9trO+t3DPli9+Nw/z1TU1TfE6n9LS0hg9ZkybIb2tgJ5vX7Jnyae8vLzbPqcZM2fGsGHDct7z+OOPj1mzZ3frdwQAgL5NQAcAAChAArplWVbj6smA/s6778Y+++yTCLI33nTTem+vrKwsSkpKoqysrN1XgrclO1pn/9+lpaVRUVHRdPV3RUVFlJaWNv28rRnWJ6CndQV6xksvvxzHHntsTkT/7ne/Gy+8+GK3vjcAAH2XgA4AAFCABHTLsqzG1ZMB/R93RKyEMgAAIABJREFU3ZUIsVtvvXWsWbt2vbdXO2NGU8Ru75XgbWkezUtKSqKqqqrF7Y4eMyYR0Vva7voE9I78fneZM3du/OAHP8iJ6P/5n/8Zz9XW9ugsAAD0DQI6AABAARLQLcuyGldPBvSjjz46EWHPPffcTm+zdsaMnFusZ67SnjxlSoef2d38tunjJ0xo83cmTprU5ut7a0BviIj5CxbECSeckBPRDz/88Hjq6ad7fB4AAHo3AR0AAKAACeiWZVmNq6cC+sOPPJKIr/369Yu5r7zSZdufOGlSVFRU5H1W+KBBg6KysjImT5nS5hXq2QG9I88Yr6ysbHqvfD/vzQG9ISJeX7QoTj755JxjO2TIkJj6+OOpzAQAQO8koAMAABQgAd2yLKtx9VRAP/744xPh9cc//nG3vE9dfX1U19TE6DFjory8PPGc8uxbvbf0+9kBvSPPGK+dMaPp9/Jd9d7bA3pDRCxesiROOeWUnIh+yCGHxKOPPZbaXAAA9C4COgAAQAES0C3LshpXTwT0yVOmRP/+/ZuC66abbhr33X9/l79PS2pnzIiqqqrErd7LysryXo2eHdA7+jz11iJ4XwjoDRHxdl1dnHbaaTkR/Zvf/KYr0QEAaBcBHQAAoAAJ6JZlWY2rJwL6SSedlIitJ554Ype/R3tVVVU1zVFVVZXz8+yA3tFttxa5+0pAb4iI995/P84666yciD506NB4Zvr01OcDAKCwCegAAAAFSEC3LMtqXN0d0B96+OHEbdQ/85nPxOQpU7r0PToqO6I3v8pcQG+/M844Iyei77fffrF8xYrUZwMAoHAJ6AAAAAVIQLcsy2pc3R3Qjz322ERgPfLII7tku+Xl5VFeXt5icG7NvPnzWwzWnQnoZWVlUVJSEuMnTMg7b18L6B98+GHeK9GPPfbYmPvKK6nPBwBAYRLQAQAACpCAblmW1bi6M6A//MgjOXH1udraLtl25qr29Q3KmXmaXw3vGegdU//OO3HKKafkfM7Dhw+P1xctSn0+AAAKj4AOAABQgAR0y7KsxtVdAX3J0qUxZMiQRFQ9+eSTu2TbDfFJUC4rK+vw79bV17frCvSJkya1e5uTp0xpNbz31YDeEBFvLl4cJ554Yk5E//GPfxxvvf126vMBAFBYBHQAAIACJKBblmU1ru4K6GPGjk3E1B133DFqpk7tkm03RMT4CRPajM4tmThpUtPvzps/P/Gz7IA+aNCgdm8zE7grKipa/XlfDOgNETF/wYI4/vjjcyL66aefHsuWL099PgAACoeADgAAUIAEdMuyrMbVHQH96Weeid122y0RUn958cWd3m62uvr6ptu4l5aWRu2MGR3+vfLy8pyfZwf0kpKSqKysbHOb2UF+fQN4bw/oDRHx8qxZcfTRR+dE9HPPPTdWr1mT+nwAABQGAR0AAKAAFVpAr51RG+Xl5V2idkZtavsxcdLEKC8vj6qqqh55v0LY555YmePaXqPHjI7xE8bHvPnzUp/dKvzVHQH91FNPTQTUb3zjG/Hqa691ervNZd82vbS0tM1brlfX1MSgQYNaje7ZAb2srKwpoue7LXtdfX2MHjOm6fUtXX3eEMUR0Bsi4rna2jjssMNyIvqoUaNSnw0AgMIgoAMAABSgQgvo1TXVObFhfVXXVKe2H6PHjM66qrP7VyHsc0+szHFdH8XwBwZW51ZXB/Qnpk3L+R7efc89ndpmayZOmtR0RXkmjDf+IcmYJhUVFU3hPPOalkJ1dkCvnTEjEdwrKiqatllZWZl43/Ly8ryRPaOzAb2ysrJpjqqqqqb9Svvf05a+A4MHD058Bz71qU/Fr3/zm9RnAwAgfQI6AABAASq0gF5XXxfVNdUtGj9hfFOEGD9hfKuvrauvS20/BPTuWdkBvbXPPvNdGT1mdNOVs9nfm56eu1juENDW6uk7M3R0dWVAnzN3bhxyyCGJ794Pf/jD9d5ee82bPz8naOdTWloao8eMaTV0Zwf0hmi8yryqqqrFbWe22daMnQ3otTNm5J0h7X9PW/LIo4/Gv/3bvyVm/cxnPhOX/u53qc8GAEC6BHQAAIACVGgBva2VfYV6IcfiefPnRXVNdY8F00L4o4GeWNkBvSO/V11TnQjpEydN7NG5e8N3tidWT/9hSUdXVwb05rdu32ijjWLuK6+s9/bWR3VNTYyfMCFxBfrkKVPa/Yz05gE9o66+PqprahLbbSl25zNx0qRWfyezzXnz57e4jbr6+qZ9Gz9hQquvLQT33Htv7L333jl/cDDu979PfTYAANIjoAMAABQgAd3qTWt9A3pDNN7dIDui9+Rz0X1nG1dfCOiLlyyJYcOGxfIVK3J+lnHtddfFZz7zmUQsLfTndefTUkBn/dz5t7/Fl7/85cT3Yptttok//fnPqc8GAEA6BHQAAIACJKBbvWl1JqA3RGNEzzzHufGZyT2zfGcbV18I6BMnTYqSkpLYb7/9YvGSJTk/f662Nvbbb79EJP3e974X7y9blvPaQiegd72/3HJL7LTTTonvxw477BA33nRT6rMBANDzBHQAAIACJKBbvWl1NqA3RONzuHv6KnTf2cbVFwL6T37yk6bP8xvf+Ebcfc89TT/7eN26+NGPfpSIo7vvvnuHbm9eSAT07nHd9dfH9ttvn/ie7LLLLnHrbbelPhsAAD1LQAcAAChAfTmgl5eXR3l5edNzyOfNnxfjJ4yPioqKxP+eb2VeW1lZ2bSdioqKGD1mdLueaz5x0sQoLy+PqqqqvD+vqqqK8vLyxLO4J06amPN+4yeMb1fkbb6vbc1SXVPdNENGe/et+Zo8ZXKMHjM6sa3M+2XP3tqM7V1dEdAboiFKS0ujpKQkxk8Y3+Zr1/e7kDnu5eXlTTOXlZU1/W+tPYe9rr4uJk6amPczmjxlcof2Nd92qqqqOrydhmiI2hm1OZ91e7aVeW3m6v/S0tLENjrzWXblak9A33///RPhc4899mi6eviGG29M/KykpCRuuPHGnG30FgJ69/njVVfF5z//+cR3Zc8994x/3HVX6rMBANBzBHQAAIAC1JcDevbrsq86bu336+rroqqqKue1zZWXl0ddfV2L793WlbaZqDp6zOiorqluCostaSnE59vX1maZN39eIuiuz75lfxZtzV1SUtIUirviKuyuCuiVlZVtXgnd2e9C9qz5jB4zOu/7jp8wvinwt2TQoEFt/iFC7YzaNj+f9mwncyza+t60tq22jmFnPsuuXG0F9NoZM+LTn/50zvxf+MIX4txzz40BAwYk/vdhw4ZFGuf1riKgd6//+d//jU033TTxndl3333j/gceSH02AAB6hoAOAABQgIohoE+cNLEpSGau/K2uqc4bPcvKypp+r7Kysum11TXVMXnK5KisrGzaVllZWYvv3d6Anv1+5eXlMX7C+Kb3Gz9hfCJathbR2xPQBw0a1DT7oEGDmuJ95g8MMlG5rX1riIacP0hofqzGTxif2LfJUyYXVEAfP2F8lJQ0Xgnd0ms6+12YN39e0+sz28n+fPPdWSA72Df/PmTuGpB9FXdLdyeonVHb4mc9ecrkqKqqavp5aWlpqxE9e1uZYzF5yuSm7Y0eMzoxU77PN/PazHesrKwssV+d+Sy7crUV0P/05z+3+EcAG2ywQeL/33bbbePturpI47zeVQT07nfZ5ZfnfJe23XbbWLxkSeqzAQDQ/QR0AACAAlQMAT0Tjtu6zXQmznYkKLZ0G+72BvTsyN/S+2Vib0lJSZtX+LYW0LMDaGv7lh17871m3vx5idDe2rHKDtWFFNCzv0etvU9XfBfa+nzyzdTW7d0zcb+lzzITqgcNGtTi3QSyt9PS97Suvq4pjpeVlbUY7Ovq65res7S0tMX37O3PQM/+I5PW9OvXr09cRTxv/vwYPWZMjB4zJvVZ+rJfXnxxznfoqKOOijlz56Y+GwAA3UtABwAAKEDFENBbi8HZqz0hNLMyVwpXVFTk/XlHAnp7ZstEzJZu+93egN7SvNmrrdubV1RUtBlKs1f2HwAUYkDPF8i78rvQEO0L6Jnj2tofOGRW5or+lq6gb+/82X8MkS+OZ/8hQXs+67b2obcH9L333rtdAX2vvfaK2hkzIo1zOr3PuoaGuPDCC3O+RyNGjIj6d95JfT4AALqPgA4AAFCAiiGgDxo0qEPbbc8cbYXA9gb09szWEG1H2vYG9JauIM5ercXZuvq6dl0l3Xxl3w690AJ683m6+rvQEO0L6B05Pm3NmPlZW3ddaIhPPpvmn2ddfV2H/pCgIT4J8i2F/d4c0J+ZPj3nNu2tKS8vjwcfeijSOrfTu3z40Ufxk5/8JOd7dN5556U+GwAA3UdABwAAKEDFENBbe3Z4ZtXV10V1TXWrt+vOXl0V0NszW3u2156A3tZzzfMd4478rLWV/cz0Qg/oXf1daIj238K9vcemrc8hcyV4eXl5u64cz7fausq9pZUJ8q19F3tjQB8/YUK743lGWVlZ3HLrrZHW+Z3e5fVFi+L4449PfIc22GCDGHvJJanPBgBA9xDQAQAAClAxBPSOXCnd2sqE1fETxjddmdvZgN7SLdk7ur32BPT2RsvW4uz6BtDsZ6sXWkBfn8Dcke9CQ3Ts6vK25p44aWLiiv6WjndmrkGDBsXESRPbdfeBfMe6Pbf9z16tfbd7c0AfMWJEhwN6SUlJ7LDDDjF+woRI6xxP7zJj5swYMmRI4ju05ZZbxtXXXJP6bAAAdD0BHQAAoAAVQ0DvaLScN39eTJw0MaqqqqK8vDwRK8vLy6OqqqrN54QL6F33eeR7/84G9Oznsrf2uq74LnR03+vq62LylMkxeszoKC8vb/quZK5orqysbNdxqJ1Rm/jd7N9vT1DPfsxAZo72yIT7vhTQ1378cey5557rFdBLSkpi0003jV/9+texZu3aSPucT+F76OGHY++99058h3bZZZf429//nvpsAAB0LQEdAACgAAnon6x58+c1xdCKioqYOGliVNdU5w2NXXULdwG9Y6urAnrmmfIt3da+K78L7d33uvq6GD1mdJSWlkZZWVmMnzC+xVvJd+RW+rUzamP8hPFRUVERgwYNygnqLd2hoXl876i+FNBfnjWrU8di6623jlE//3ksX7Ei0j7n0zvcettt8S//8i+J79GBBx4YNVOnpj4bAABdR0AHAAAoQAJ648rc8rq0tLRdrxfQOxZA6+rrCiqgZ0JyZWVlzs+6+rvQEG1/F+vq65qubh8/YXyb77m+z6LPvNfkKZOb/kAgM3vzW9lnfl5ZWdn0fPaOyBf+e2tAv3LcuA5H84022iiOPvrouPqaa2LpW29F2ud6ep/xEybEpptumvheHXHEETFr9uzUZwMAoGsI6AAAAAVIQG9cmaDd3uelF2tAnzxlcpSUlERpaWm7ttX89wohoGfv3+Qpk3N+3tXfhYZo+7uY2Ua+oN/WPqzvcWiIxivtM+G++XdxfZ+B3tljleZqKaAPHz683eF85513jjPPPDMeePDBSPv8Tu/3q1//Ouc7duKJJ8bbdXWpzwYAQOcJ6AAAAAVIQO/4axvik1uAF1tAnzd/3nqF8OyrndMO6NnP9u7oscy32voutGebHf0+ZP9BQvOfZT6/lvav+Zo4aWLe16/vH0tk5sr3Bwi9MaB/tHJl7L777m2G88GDB8dll18ec+bOjbTP6/Qda9aujbPOOivn+/bTn/401jU0pD4fAACdI6ADAAAUIAG947cXr6uvi9LS0qIM6Nmzt3d7tTNqE+EnzYCeicUtBd7u+C40RNvfxZauAm9pZT+fvPnPOvpHDq3F+My+tfdq/MzxLS0tzbklfEP0zoBeXVPTYjTfeuut46STToq/3nFHrFy1KtI+n9M3LVm6NH74wx/mfP9+O3p06rMBANA5AjoAAEABEtCTr20rYGY/q7pYA3r2z9t6Xnfz45VmQB8/YXybn1v2seyq70L2Ntu6Ar09n1H21fxt/ZFDWVlZm9tr7b0zx7u0tDTvM82zV+bZ8a0du94Y0C+7/PKccLnPPvvEL/77v+OZ6dMj7XM4xeHFl16Kww47LPE93HzzzeOqP/0p9dkAAFh/AjoAAEABEtAbV3aUzBeF6+rrYuKkiU2BsJivQG9+vCoqKmLe/Hk5r5k4aWIMGjQoSkpKmm5z3tMBPfO5ZebIROV8V0fn27eu+C5kfz75nrmeOVaZ11RWVuadb/KUyU3BPvOeLR2H7Kv+y8vL88bvefPnRUVFRZuzZb/n6DGjc2arq6+L8RPGN83UWrTPfH7tCftprHwB/cgjj2w6RoMHD45bb7st1qxdG2mfuyk+1TU1sf/++yci+s477xx33Hln6rMBALB+BHQAAIACJKA3ruZXE5eWlkZ5eXmUl5cn4msmcGY/H7quvi4nUPb1gN4QuVdCDxo0qOmYZQfeqqqqxIytxev2HofM/rQme4bsWdp6/67+LjREQ86V6hmtHc/Ma5pfwV9WVpZzm/Z58+fl7Fd25G++H8232dr3sK6+LnHL+MwMmW01n7m145t9u/jM92XQoEGd+qOKrlz5AvrAgQPj1FNPjZdnzYq0z9dw59/+Fv/6r/+a+O9u//33j8eqq1OfDQCAjhPQAQAACpCA/smqq6+L0WNG5w2vmSuts7fVPEJmb6sYAnrmtc0jar7jlf1s8fbM0NZx6IiysrKoqqrKe5V8S6srvwsN0XhFeL743vx1za+Wb74f2c8iz76qv6XPft78eTlhPjuoV1ZWtvu/j4mTJubsZ0uztbaaz92e28P31Goe0JcsXRrLV6yItM/TkO3PV18dW2yxReK/o8MOOyxefOml1GcDAKBjBHQAAIAC1NsCel19XVTXVEd1TXWbVxK393X51rz585p+v6W4lz1L8wiZ+f2Wfrd2Rm3TlcMdmael7bW2r239bmv71ZFj1tKxyPysKwJ69ufSlq6Ksp39LuQ7Rm197h3dXkf+e+jI964r3retY9qZObp65bsCPe1zNOQzZuzY2GCDDRIR/Yc//GEsWbo09dkAAGg/AR0AAKAA9baAbvXOlbnquL1XwVtWGktApzc577zzcu4GcfbZZ8fajz9OfTYAANpHQAcAAChAArrV0ZUJNe29ZXddfV3TrdAzz0O3rEJcAjq9yZq1a+PII4/MieiXXX556rMBANA+AjoAAEABEtCtjq7MM7UHDRrUrtt3Zz+Du7O3Dres7lwCOr3NnLlz46ijjkoE9C233DJuvOmm1GcDAKBtAjoAAEABEtCtjq7sK8rLyspafI51dU11lJeXN0Wd8RPGpz67ZbW2BHR6oyemTYuDDjooEdG/9rWvxWPV1anPBgBA6wR0AACAAiSgW+uzamfURllZWSLYlJeXN8kE9ozRY0anPrNltbUEdHqr52prY8CAAYnzbllZWaxZuzb12QAAaJmADgAAUIAEdKsza+KkiTkhPaO0tDQqKyujdkZt6nNaVnuWgE5v9r9XXhn9+vVLnIfPPPPM1OcCAKBlAjoAAEABEtCtrlh19XVRXVPdxLPOrd64BHR6u3POOScR0DfYYIO4/IorUp8LAID8BHQAAIACJKBblmU1LgGd3m7RG2/EMccck4joAwcOjL/ecUfqswEAkEtABwAAKEACumVZVuMS0OkLpj7+eOyzzz6JiH7QQQfF9GefTX02AACSBHQAAIACJKBblmU1LgGdvuLmiRNjq622SkT0H/zgB1FXX5/6bAAAfEJABwAAKEACumVZVuMS0OlLfvPb3yYCeklJSfzsZz9LfS4AAD4hoAMAABQgAd2yLKtxCej0JR+tXBkjR45MBPQBAwbEVX/6U+qzAQDQSEAHAAAoQAK6ZVlW4xLQ6WtmzZ4dQ4cOTUT03XbbLe67//7UZwMAQEAHAAAoSAK6ZVlW4xLQ6Yvuve++2HXXXRMR/dBDD43Zc+akPhsAQLET0AEAAAqQgG5ZltW4BHT6qj9edVVsvPHGiYg+cuTI+GjlytRnAwAoZgI6AABAARLQLcuyGpeATl924YUXJgJ6SUlJ/Oa3v019LgCAYiagAwAAFCAB3bIsq3EJ6PRlb9fVxfe///1EQN9qq63i5okTU58NAKBYCegAAAAFSEC3LMtqXAI6fd0z06fHv//7vyci+j777BNTH3889dkAAIqRgA4AAFCABHTLsqzGJaBTDG7/619j++23T0T0Y445Jha98UbqswEAFBsBHQAAoAAJ6JZlWY1LQKdY/O6yy3Keh37OOeekPhcAQLER0AEAAApQdiy67Irfx8znXwAoShOuukZAp2gMHz48J6Jfc+21qc8FAFBMBHQAAIAClB2LAPiEgE5fNn/BgjjyyCMTAX3nnXeO+x94IPXZAACKhYAOAABQgNIOVACFSkCnr3vk0Udjr732SkT0o446Kt54883UZwMAKAYCOgAAQAFKO1ABFCoBnWLwj7vuyrmV+/nnn5/6XAAAxUBABwAAKEB3Tb4HgDw++Oij1M/R0BPOOeecREDfbLPN4qabb059LgCAvk5ABwAAAAAoMPMXLIhDDz00EdEPOOCAeK62NvXZAAD6MgEdAAAAAKAA3TV5cgwcODAR0UeMGBGrVq9OfTYAgL5KQAcAAAAAKFBjL7kk53nol11+eepzAQD0VQI6AAAAAECB+uDDD+OEE05IBPQdd9wx7r3vvtRnAwDoiwR0AAAAAIAC9vQzz8S+++6biOhHHHFEvL5oUeqzAQD0NQI6AAAAAECBu+766+Ozn/1sIqKff/75qc8FANDXCOgAAAAAAL3Aeeedlwjom2yySVx/ww2pzwUA0JcI6AAAAAAAvcCrr70Whx9+eCKi77fffjH92WdTnw0AoK8Q0AEAAAAAeom777knBg0alIjoJ554Yny0cmXqswEA9AUCOgAAABSRBQsXdpvqmpp4+JFHRByAbnbp736XCOglJSVxyaWXpj4XAEBfIKADAABAEdlss81yoktXW7BwYer7CdCXrVy1Kk466aTEufdf/uVfYsrdd6c+GwBAbyegAwAAQBHp16+fgA7QBzz73HOx//77J86/hx12WLz62mupzwYA0JsJ6AAAAFBEBg4cKKAD9BE33nRTbLrppolz8Lnnnpv6XAAAvZmADgAAAEWkeUA/+OCDO635beEXLFyY+n4CFIuqqqrEOXjjjTeOa6+7LvW5AAB6KwEdAAAAisjmm2+eCC0fr1vX6W1+85vfTGxz3vz5qe8nQLFY9MYbceSRRybOw/vss0889fTTqc8GANAbCegAAABQRD73uc8lIsvajz/u9DYPOeSQxDZfmTcv9f0EKCZzX3klBgwYkPM89LTnAgDojQR0AAAAKCJbbLFFIrCsWbu209tsHtDnvvJK6vsJUGwuv+KKxLm4pKQkrvif/0l9LgCA3kZABwAAgCLSHQF98ODBAjpAytasXRs/+tGPEufj3XffPR5/4onUZwMA6E0EdAAAACgiW265ZSKurF6zptPb/I//+I/ENufMnZv6fgIUo+dqa2PvvfdOnJNPPPHELnlcBwBAsRDQAQAAoIh8/vOfT4SVVatXd3qb3/rWtxLbnD1nTur7CVCs/njVVTm3cv/D+PGpzwUA0FsI6AAAAFBEmgf0latWdXqbAjpAYRkxYkTivPzVr341npk+PfW5AAB6AwEdAAAAishWW23V5QG9vLw8sc1Zs2envp8AxezJp56Kr3zlK4lz88iRI1OfCwCgNxDQAQAAoIhsvfXWiaDy0cqVnd7mkCFDEtt8edas1PcToNhdOW5c4ty84YYbxp+vvjr1uQAACp2ADgAAAEVkm222SQSVDz/6qNPbbB7QX3r55dT3E6DYrVq9On74wx8mzs/77bdfzHz++dRnAwAoZAI6AAAAFJHuCOhDhw4V0AEKUM3UqbHrrrsmztGnnXZa6nMBABQyAR0AAACKyD//8z8nQsoHH37Y6W0eeuihiW2++NJLqe8nAI1+d9lliXN0//7944Ybb0x9LgCAQiWgAwAAQBH5whe+kAgpKz74oNPbbB7QX3jxxdT3E4BGy1esiOOOOy5xnj7ooINi1uzZqc8GAFCIBHQAAAAoIt0R0L/97W8L6AAF7KGHH44dd9wxca4+55xzUp8LAKAQCegAAABQRLbddttEQFm+YkWnt3nYYYcltvn8Cy+kvp8AJI0eMyZxrt50003jL7fckvpcAACFRkAHAACAIrLddtslAsqy5cs7vc3DDz88sc2Zzz+f+n4CkPTOu+/GsGHDEufrwYMHx/wFC1KfDQCgkAjoAAAAUESaB/T3ly3r9DYFdIDe4Z57743tt98+cc6uqqpKfS4AgEIioAMAAEARGThwYCKcdMU2Dz744MQ2q2tqYsHChV1mzdq1qR83gL7ilxdfnDhnb7nllnHHnXemPhcAQKEQ0AEAAKCADR8+PBE6ulpXzNg8oHel3XffXUAH6EJLli6NI444InGuPfTQQ2PRG2+kPhsAQCEQ0AEAAKCALV6yJAYMGFC0Af3ue+5J/TMA6Gv+cdddsc022yTOt6N+/vPU5wIAKAQCOgAAABS45rfbLZaAPnjw4NSPPUBfNWrUqMQ59wtf+EJMnjIl9bkAANImoAMAAECB+2jlythxxx0ToaNfv34xcODATuuK+c4444w4+OCDO2XbbbfN2b/nX3gh9WMP0Fe9vmhRDB06NHHuPfLII+Ott99OfTYAgDQJ6AAAANAL/PnqqxORY8CAAfHXO+5Ifa6uMGfu3Nh3330T+3fGGWekPhdAX/fEtGnRr1+/xPl37CWXpD4XAECaBHQAAADoBVavWRPHHXdczpWCy5YvT322zrrooosS+7XbbrvF9GefTX0ugGJw/vnnJ87BO+64Y9RMnZr6XAAAaRHQAQAAoJeYcvfdseWWWyZCx5XjxqU+V2c8Vl0dAwcOTOzTb0ePTn0ugGKR7zEhxx57bOpzAQCkRUAHAACAXuSss85KRI599903Zs2enfoHvQwyAAAgAElEQVRc6+tHP/pRYn+++c1vxqI33kh9LoBicsONN8aGG27YdC7+9Kc/HTfdfHPqcwEApEFABwAAgF6kdsaM2GOPPRLR+cILL0x9rvVx6223Rf/+/RP7cs2116Y+F0AxOvHEExPn429961vx5uLFqc8FANDTBHQAAADoZS659NJE5Nhuu+3i4UceSX2ujnh/2bI44ogjEvvxve99L9Z+/HHqswEUo0cfeyx22GGHxHn5N7/9bepzAQD0NAEdAAAAepmlb70VQ4YMSUSOE044IfW5OuLKceMS82+55ZZx9z33pD4XQDH7xS9+kTg3/+u//ms8MW1a6nMBAPQkAR0AAAB6oZtuvjn69evXFDk23HDDXvO82tlz5sS+++6biDRnnnlm6nMBFLsFCxfG17/+9cT5eeTIkanPBQDQkwR0AAAA6KVOOOGEROQYMmRILH3rrdTnastFF12UmHv33XePZ597LvW5AIi4+pprEufo/v37x19uuSX1uQAAeoqADgAAAL3Uw488Etttt10idFxy6aWpz9Wax6qrY+DAgYmZR48Zk/pcADT6eN26+MEPfpA4Tw8dOrRX/IEWAEBXENABAACgF7vwwgsTkWOPPfaI2hkzUp+rJSeffHJi3sGDB8ebixenPhcAn3jgwQdj2223TZyvx4wdm/pcAAA9QUAHAACAXmzW7Nk5zxM/66yzUp8rn1tvuy369++fmPXa665LfS4AcjX/A63ddtstnnr66dTnAgDobgI6AAAA9HJXjhuXiBxbbLFFTLn77tTnyvb+smVxxBFHJOY8/vjj4+N161KfDYBcc+bOjQMOOCBx3v6///f/pj4XAEB3E9ABAACgl1u2fHkcddRRichx7LHHxuo1a1KfLaN55P/85z8f99x7b+pzAdCyCX/8Y+LcPWDAgLjt9ttTnwsAoDsJ6AAAANAH/PWOO2LAgAGJ0PGnP/859bkaImL2nDk5t5k/++yzU58LgNatXLUqjj322MT5+/DDD4+6+vrUZwMA6C4COgAAAPQRp5xySiJyfP3rX4+Fr76a+lwXXXRRYq4vf/nLUTtjRupzAdC2u++5J7baaqvEefzS3/0u9bkAALqLgA4AAAB9xBPTpsXOO++ciBy/vPjiVGd6rLo6Bg4cmJhpzNixqR8rANrv3HPPTZzH99hjj3j2uedSnwsAoDsI6AAAANCH/PLiixORY6eddoonpk1LbZ6TTz45Mc9//Md/xOIlS1I/TgC034svvRR777134nx+2mmnpT4XAEB3ENABAACgD3n1tdfi4IMPTkSOysrKVGa59bbbon///olZrr/hhtSPEQAdd+W4cYnz+aabbhp33Hln6nMBAHQ1AR0AAAD6mD9ffXUicgwYMCBu/+tfe3SG95ctiyOOOCIxx/e///3Ujw0A62f5ihVx9NFHJ87rRx55ZLz73nupzwYA0JUEdAAAAOhjVq9ZE8cdd1xO5Hh/2bIem6H5lYpbbbVV3HvffakfGwDW39//8Y/YfPPNE+f3y6+4IvW5AAC6koAOAAAAfdCUu++OLbfcMhE5rhw3rkfee/acObHvvvsm3vucc85J/ZgA0Hlnnnlm4vy+1157xYyZM1OfCwCgqwjoAAAA0EedffbZicixzz77xKzZs7v9fS+66KLE+37lK18RVwD6iHffey8222yzxHl+5MiRqc8FANBVBHQAAADoo2pnzIg99tgjETmqqqq69T0fq66OgQMHJt7zkksvTf1YANB1Lrv88pzHdDzw4IOpzwUA0BUEdAAAAOjD/h97dx7mVH0vfjy9cr14iwx5Hu2DWkbb2F7bilpNK1qg/FprVKjX9tqOAi7tdSFIn96rKBgXUFyYKiqFMiMouMCMiBUrM/S2KNAZF2RxxpV1pEIVdUZBUFadz++P6Teekzl7lm9y8v7j9bQyycn3nCQnOXmf5a677zZFjn79+smzS5fm7fEuv/xy0+OdeeaZ8t7772tfDgCA3Nl/4ICcdNJJpvX9+eefr31cAAAAuUBABwAAAAAgxN57/30566yzTJHjV7/6VV4e6/EFC+SQQw5JP86XvvQleeTRR7UvAwBA7s2rq5MvfelL6XX+IYccIk8uXKh9XAAAANkioAf0yKP1Mn3GTABACH28c2fOPzdWrFytfb4AAPmxYuVq7dsngJt5dXXSo0ePdOQ46KCDZO68eTl9jO07dsi5555rCvUXX3yx9nkHAOTPiBEjTOv9X/ziF7Jv/37t4wIAAMgGAT2g6TNmyu133g0ACKHtO3bk/HNjedPz2ucLAJAfy5ue1759Anjx61//2hQ5EolETk+tPm36dNP0jzjiCPnrkiXa5xsAkD8NjY3Sp08f0/r/oYcf1j4uAACAbBDQAyKgA0B4EdABAH4Q0FEqli5bJv369TNFjt/ddVdOpr1u/Xo59dRTTdO+9tprtc8zACD/Ro8e3W0HrY4PP9Q+LgAAgKAI6AER0AEgvAjoAAA/COgoJTfccIMpcpxwwgnycktL1tO96aabTNM96aST5JVXX9U+vwCA/Gt+7jk5+uijTZ8Dv582Tfu4AAAAgiKgB5QZ0Hfv2at9TACAYB6Y/YhpnZ6PgL5i5WpiCwCEROurr5nW6UueWaZ9TIBXa9et63ak+NVXX53VNP/W1CTHHHOMaZp3T5mifV4BAIVz/fXXmz4HTj/9dHlr82bt4wIAAAiCgB4QAR0AwoOADgDwg4COUjf9D38wRY7DDjtMGhcvDjy9yy+/3DS9s846S97/4APt8wkAKJxXX3tNTjjhBNPnwe133KF9XAAAAEEQ0AMioANAeBDQAQB+ENBR6j7euVN+9rOfmSLHBRdcIPv27/c9rccXLJBDDjkkPZ1/+Zd/kbnz5mmfRwBA4d05ebLps+X444/nch4AAKAkEdADIqADQHgQ0AEAfhDQEQZ/fPJJ6dWrlyl0zHrgAV/T2L5jh5x77rmmaVxyySXa5w0AoMfbW7bIoEGDTJ8L48eP1z4uAAAAvwjoARHQASA8COgAAD8I6AiL0aNHmyLHD3/4Q9n89797vv+06dNN9z/yyCNlyTPPaJ8vAIA+M2pqTJ8NRx99tDQ/95z2cQEAAPhBQA+IgA4A4UFABwD4QUBHWLy4YoV885vfNIWOWydN8nTfdevXy6mnnmq677hx47TPEwBAr4937pRhw4aZPh9Gjx6tfVwAAAB+ENADIqADQHgQ0AEAfhDQESaTbrvNFDm+8Y1vyAsvvuh6v5tuusl0v+9+97vy2uuva58fAIB+8+rq5Etf+lL6MyIajUrj4sXaxwUAAOAVAT0gAjoAhAcBHQDgBwEdYfL3t9+WH/7wh6YYnkwmHe/zt6YmOeaYY0z3mXLPPdrnBQBQPEaMGGH6nLjooou0jwkAAMArAnpABHQACA8COgDADwI6wuaBBx80RY5evXrJE3/8o+3tr7jiCtPtzz77bPmgvV37fAAAikfj4sXSp0+f9GfFQQcdJI/Nn699XAAAAF4Q0AMioANAeBDQAQB+ENARNvsPHJALL7zQFMXPO+882fHxx91u+/iCBXLIIYekb9ejRw+ZV1enfR4AAMVn9OjRps+W//zP/5Rdn3yifVwAAABuCOgBEdABIDwI6AAAPwjoCKPFf/6zHH744abQMW36dNNttu/YIeeee67pNr/61a+0jx0AUJyee/55Ofroo02fGzNnzdI+LgAAADcE9IAI6AAQHgR0AIAfBHSE1TXXXGOKHN///vdl7bp16b9Pmz7d9PejjjpKnl26VPu4AQDFK5VKmT47fvSjH8m727ZpHxcAAIATAnpABHQACA8COgDADwI6wqqltVVOOOEEU+hIpVLSKSLr1q+XU0891fS38ePHax8zAKC4vfb6690+W+6eMkX7uAAAAJwQ0AMioANAeBDQAQB+ENARZr+fNs0UOXr27CkbNm6UG2+80fTvffv2lY+2b9c+XgBA8ZtcXW36DInH47Ju/Xrt4wIAALBDQA+IgA4A4UFABwD4QUBHmO0/cECOP/54U+gYMmSI9OzZk2vYAgAC2bJ1qwwePNj0OTJx4kTt4wIAALBDQA+IgA4A4UFABwD4QUBH2P11yRJT5Mh00kknyf4DB7SPEwBQOh559FHTZ0mfPn04kwkAAChaBPSACOgAEB4EdACAHwR0lIPzzjvPNqAvXbZM+/gAAKXl45075ac//anp8+SGG27QPi4AAAArBPSACOgAEB4EdACAHwR0lIMNGzd2O217JBKR888/X/vYAACl6dG5c02fKd/85jel9ZVXtI8LAAAgEwE9IAI6AIQHAR0A4AcBHeVi/PjxptDRs2dP2bBxo/ZxAQBK0569e7sdhX7jjTdqHxcAAEAmAnpABHQACA8COgDADwI6ysXOXbukb9++6cgxfvx47WMCAJS2hx95xBTQjzvuOHnl1Ve1jwsAAMCIgB4QAR0AwoOADgDwg4COcjJ7zhyJRCLSt29f+Wj7du3jAQCUtk9375ahQ4eaIvrNN9+sfVwAAABGBPSACOgAEB4EdACAHwR0lJt4PC4zamq0jwMAEA5q5yzlW9/6lrz62mvaxwUAAKAQ0AMioANAeBDQAQB+ENBRbl597TXZf+CA9nEAAMJh565dctZZZ5mPQp8wQfu4AAAAFAJ6QAR0AAgPAjoAwA8COgAAQHZmPfCAKaB/+9vfltffeEP7uAAAADqFgB4YAR0AwoOADgDwg4AOAACQne07dshPfvITU0SfOHGi9nEBAAB0CgE9MAI6AIQHAR0A4Ec+A/rnnZ0mn33+OQDgn4zrR92fBQCyV3v//aaAfvzxx8sbb76pfVwAAAAE9IAI6AAQHgR0AIAf+QromdH8wGefyYHPPpP9Bw7I/gMHZN/+/QBQVtT6b/+BA+l1IiEdCI+ODz+UH//4x6aIfsutt2ofFwAAAAE9IAI6AIQHAb30JBIJ048sbhKJhPYxl4Om5mapqqqSWCyWXvaxWEySyaS0tLbm9fVQSs+xWja6x4Hg8hHQVQhSwXzf/v1y0UUXyUUXXSQjR46UEcqIEQBQPkaOlJH/pNaJF198sby7bZsppuv+XAAQ3IyaGtO2W//+/WXtunXaxwUAAMobAT0gAjoAhAcBvfSUakBX49Y9jlxr7+jw9JxMrq7O23ItludYcXrdEdBLX64DuvHI8/0HDsjeffvk0927fa3nAKCcrN+wIX1UOhEdKG0ftLfLkCFDTO/xWydN0j4uAABQ3gjoARHQASA8COilp1RDdKmO2+t8RaNRmVxdbTrafFNbm9TV16ePSq+prc3L45dSQEfpy0dAV/F8z969suuTT2T7jh3aAxUAFKvX33hDdu/ZI/v27yeiAyEwbfp003v8xBNPlHXr12sfFwAAKF8E9IAI6AAQHgT00lOqIbpUx+2kpbVVIpGueO50mvb2jo50RN/U1pbz5VpssToSIaCHWS4DuvHU7Xv37ZNPPv1Utu/YIe9/8IH2QAUAxar1lVdk1yefyJ69e2X/gQMEdKDEbXvvPRk0aJDpfX7b7bdrHxcAAChfBPSACOgAEB4E9NJTqiG6VMftpKa2ViKRiKRSKdfbNjQ2SiSS+1O5E9BRaLkO6J99/rns279fdu/ZIzs+/lg+aG+Xt7dsMf2I3LdvX1myZAkAlKUTTzzRtE5cvWaNbN+xQz7dvTt9FDoBHSht902danqfn3TSSbJ+wwbt4wIAAOWJgB4QAR0AwoOAXnpyEaLbOzqkprZW4vF4+keaWCwmyWTS0xHSTc3NUlVVZfqRJ5FISF19ve14MxlD8uTqak/zZBWgm5qb0/++qa1NksmkRKNRy+ltamuTVCqVPho8EolIPB6XydXV0t7R4Xs5+o3ibmG5rr7etFyj0ahUVVVJU3Oz4+vBaZpNzc2mZeL0XGW7vOyOlDOO3+31azVet+fIuAzq6utNr7loNCrJZNLxDAHwJx8BXR193vHhh/LOu+/K+g0b5NBDD00/j3369JF9+/YBQFkaPHiw6XP1xRdflI4PP0wfha5O46778wFAcP945x05/fTTTe/12++4Q/u4AABAeSKgB0RAB4DwIKCXnmwDentHhymcZ3I7HXkymXQ8rWgymbQcb74DeiqVMkXXzOm1tLZ2+7tRPB73HdHbOzrSkdvL7Zuam22XrdtytQveTgG9rr7e13OV7fLKNqCnUinH8dq9NhOJhMTjccdlGI1GHXdEgHe5DugHPvtM9uzdKzt37ZL3P/hA/v722/La669LLwI6AMi+fd0DevNzz8n7H3wgH+/cKbv37Emfxl335wOA7Ey55x7Te/273/2ubNy0Sfu4AABA+SGgB0RAB4DwIKCXnmwCujGeJxIJaWhsTP9tU1tbOmRHo1HLmKxOWZ553/aODqmrr08HV7vIaTfuXAR09djqSHTjbYwxOPNo5JbW1vRR30FOO64idSqVCnQUe6d8Ec9jsZjU1denp5O5XK0CsF1AV+OKRqPdlklDY2P6dWB19LzT8jLe1255Of3N7nWgXltW4zWe8cDqtWncSSMej3d7XRuXby7fi+UqHwF995498vHOnbLtvfdkU1ubvNzSIr169SKgA8C+7gF9+fLl8u62bd1O46778wFAdt7eskUGDBhger/fceed2scFAADKDwE9IAI6AIQHAb302B3RbSUzYqpQ7XTksfGI7sy/RaNRxwipoq1VlM13QI9EIlJTW+u4zJxOW67GYIyvXjU1N0sikUgfjV5TW+v5aGc1fqcj4NWR7vF43HLeMp9ndXu3swmo5WIXpO2WZ6dIOqJbzaffgK7Ga7fzhaJCuN1ZDpyWoboNR6FnL5cB/bPPP08H9B0ffyzvvPuubNi4UVatXt0toO/duxcAylJmQH926VL5xzvvyEfbt8snn35KQAdC5K677za930855RRPl9gCAADIJQJ6QAR0AAgPAnrpySagx2Ix26PLjaqqqrqFchV6naKq8XrkduO2ul8uArpd2N/U1ub56HJ1veygz406YjyVSqXnN5FIWB4Vr6go7BZ21RHamdOxCuhOOzIYtbS2dtuxQC0vq1hvdV+rHS38BnTjUfxuy1ftGGA1Taf4rh6DgJ69fAT0T3fvlu07dsg/3nlH1q1fLyteeomADgD/lBnQlzzzjGz9xz/kw48+IqADIbP573+X733ve6b3vNt3egAAgFwjoAdEQAeA8CCgl56gp3BXYdQtUnbKF0HbGGvbOzqkqbnZMb7rPALdbr7UmLwcWZ5IJHJ+mu+GxsZ0JLc6zXssFnON1cb5zDyK3iqgq8fzckr5zCO61fJy2lHCOCaraO03oKvn30vcVqdyN7421dH/XpYfAT17+Q7oa9etkxdXrJAvE9ABQPbutQ7oW7ZuJaADIaW+GxsvUfTW5s3axwUAAMoHAT0gAjoAhAcBvfQEDejGU517ZRcbW1pbpam5uZuGxkZtAd3uyIzMH6C8yMfzpsJ05hHufseWOZ9WAd3PWQoyY7efmO30PPkJ6H5e01bjs7sOvNXrhICevXwG9K3/+IesXbdOXnjxRfnyl7+cfo1WVFTInj17AKAsZQb0vy5ZIlu2bpWODz8koAMhtHvPHunbt6/pfX/PvfdqHxcAACgfBPSACOgAEB4E9NKjM6A3NDbK5Opq2yObdZ7CXUdATyaTnk4Nr1gdPU1AJ6CXGgI6ABQWAR0oP7ffcYfpfT9gwADZ9t572scFAADKAwE9IAI6AIQHAb30BA3o6prVXq6hp44wN4bymtpa19Ob5zOg203bLaCra4d7CafqSHq/z4Xd9c3t5tP4GNFo1FOE39TWJk3NzZ6uga5Cvds01Wn5jadhV8vLyynck8mkVFVVdft3vwE9lUp5fo7sTuFOQC8cAjoAFBYBHSg/u/fskT59+pje+5mXcgIAAMgXAnpABHQACA8CeukJGtA7pSvWernediwW63ZN6Vgs5hopVSAOGtCdQrSKrH4DutpxwO3a7+oa8VZB2O+Y7MTj8W4RVwVht+uVq+uaZ15z3Coeqwjudt13q+udq+Xl9lyr5ZV5SvpO8R/Q1TjcnqP2jg6JRqPdduQgoBeWroC+e/duAChLBHSgPN10002m9/7QoUNl/4ED2scFAADCj4AeEAEdAMKDgF56sgnoKsI6Hb2g4mtmFI5EIhKNRm1Db0trq0Sj0UAB3e4xvUzbLaB3yhc7BGTGZyMVsv0E1k1tbelxeY3VmbHc7tromfNvF6Wt4rGK2/F43Pb5au/oSC+XzNvEYjHX14nT8vIb0FUYt9pBwOr16+U09pkI6LlDQAeAwiKgA+Vp1erV0q9fP9P7f8ETT2gfFwAACD8CekAEdAAIDwJ66ckmoBuDbzKZNMXKltbWdKC0OkpdHT0dj8e73S+VSqWn6xbQ1VHmxmirgq86Glr9rb2jQ+rq6x2n7SWgNzQ2pncAmFxdbTrSvaGxMT02tyOgrRjDeDKZ7BZom5qb08vV7jHUsk0kEqYQv6mtTSZXV0s0GpVoNGp5hL5dPFZHx8diMamrr++2TFUktwr/annZvU7clldmvDc+13avX7Uc3Z6jWCzWLfgT0AuLgA4AhUVAB8rXmDFjTO//iy66SPuYAABA+BHQAyKgA0B4ENBLTzYBvVPMR3NbsTtquam52fF+0WjUdDR1e0eHaTrGiGwVvNVp3O3YHX3sJaB3ijl0200/6DLNjPx27IJze0dHOqLbLVu7I7Od4nHmMs/kdIR5NstLxXnFGK29nMrfTiwWs1wOBPTC0hXQP/30UwAoS4MGDSKgA2Xqr0uWSK9evdLv/969e8uzS5dqHxcAAAg3AnpABHQACA8CeunJNqB3SteRzalUyhRtY7GYTK6udrwWtzpK3RiL4/G4pFKp9BHD6sjnzFhpPHI5Go3aHvmsbmMcl7pGdzYBXd02mUyaAm88HncMydksU3VUeSqVcjw1ead0RfSa2lrT/EejUUkmk47XhneLx3X19VJVVWV6zqqqqjyFZPV8+11eDY2N6fvEYjHT+N1ev3aPaTwzgd9lYHydENCzR0AHgMIioAPlbcSIEaZ1wG9/+1vtYwIAAOFGQA+IgA4A4UFABwD4QUAHgMIioAPlbf7jj5vWAV/72tek9ZVXtI8LAACEFwE9IAI6AIQHAR0A4AcBHQAKi4AOlLe9+/bJOeecY1oP3HLrrdrHBQAAwouAHhABHQDCg4AOAPBDV0D/5JNPAKAsEdAB1N5/v2k9cMopp8iWrVu1jwsAAIQTAT0gAjoAhAcBHQDgBwEdAAqLgA5g23vvyWmnnWZaF0ybPl37uAAAQDgR0AMioANAeBDQAQB+ENABoLAI6AA6ReTOyZNN64Kf/OQn8smnn2ofFwAACB8CekAEdAAIDwI6AMAPXQF9165dAFCWCOgAOkXkzbVr5bjjjjOtD+bV1WkfFwAACB8CekAEdAAIDwI6AMAPAjoAFBYBHYAybtw40/rgggsu0D4mAAAQPgT0gAjoABAeBHQAgB8EdAAoLAI6AOX5F16Qr3zlK+n1wSGHHCL/95e/aB8XAAAIFwJ6QAR0AAgPAjoAwA9dAX3nzp0AUJYI6ACMrrjiCtM6YfTo0drHBAAAwoWAHhABHQDCg4AOAPCDgA4AhUVAB2DU0Ngo//qv/5peJxx11FGyctUq7eMCAADhQUAPiIAOAOFBQAcA+EFAB4DCIqADyPSLX/zCtF648cYbtY8JAACEBwE9IAI6AIQHAR0A4IeugP7xxx8DQFkaOHAgAR2AyaNz55rWC/3795e2t97SPi4AABAOBPSACOgAEB4EdACAHwR0ACgsAjqATDt37ZIf//jHpnXDPffeq31cAAAgHAjoARHQASA8COgAAD8I6ABQWAR0AFZ+P22aad0wZMiQvGzPAwCA8kNAD4iADgDhQUAHAPihK6Dv2LEDAMoSAR2Albe3bJGTTz7ZtH546OGHtY8LAACUPgJ6QAR0AAgPAjoAwA8COgAUFgEdgJ1bbr3VtH74+c9/3u02727bJnfceadceuml2scLAABKAwE9IAI6AIQHAR0A4AcBHQAKi4AOwE7rK6/I1772tfT64aCDDpJFDQ2yb/9+eXLhQrnsssvkyCOPlEgkIhdffLH28QIAgNJAQA+IgA4A4UFABwD4oSugb9++HQDKEgEdgJMxY8aY1hHxeFzOPPNM079FIhH57W9/q32sAACgNBDQAyKgA0B4ENABAH4Q0AGgsAjoAJy83NLSLZZbmThxovaxAgCA0kBAD4iADgDhQUAHAPhBQAeAwiKgA7Dy3vvvy4OzZ8vZZ5/tKaDfN3Wq9jEDAIDSQEAPiIAOAOFBQAcA+KEroH/00UcAUJYI6ACMVq5aJRMnTpTvfe97nsK58vAjj2gfOwAAKA0E9IAI6AAQHgR0AIAfBHQAKCwCOoDde/bIgieekF/96lfyla98xVc4V55etEj7fAAAgNJAQA+IgA4A4UFABwD4QUAHgMIioANYuWqV9OrVK1A4V5qam7XPBwAAKA0E9IAI6AAQHgR0AIAfugL6hx9+CABl6Qc/+AEBHYAsamiQwYMHBw7or7/xhvZ5AAAApYGAHhABHQDCoxABfXnT86bHmD5jpsydNx8AUIJqZ87O2U5RBHQAcEdAB6A8/8ILct555wUK6O+8+6728QMAgNJAQA+IgA4A4aEjoAMAwoOADgD5RUAHYLR23Tr59a9/7SueH3LIIbJ7zx7tYwcAAKWBgB4QAR0AwoOADgDIRqECekdHBwCUJQI6gEzvf/CBXHPNNZ4D+pFHHql9zAAAoHQQ0AMioANAeOi4BjoAIDwKdQ103QELAHQhoAOwcuCzz+S222+X3r17uwb073znO9rHCwAASgcBPSACOgCERyEC+vYdO2Tz21sAACGUzecGAR0A3BHQATiZUVMjxxxzjGNAHzhwoPZxAgCA0kFAD4iADgDhUYiADgCAFQI6ALgjoANw89j8+XLyyUmxjCoAACAASURBVCfbBvSf/vSn2scIAABKBwE9IAI6AIQHAR0AoIufgN7e3g4AZYmADsCLvy5ZImeccYZlQL/44ou1jw8AAJQOAnpABHQACA8COgBAFwI6ALgjoAPwatXq1fLLX/6yW0D/7W9/q31sAACgdBDQAyKgA0B4ENABALoQ0AHAHQEdgB9tb70lV155pWm9MXHiRO3jAgAApYOAHhABHQDCg4AOANDFT0D/4IMPAKAsEdAB+LV9xw65/vrr5aCDDpJIJCL3TZ2qfUwAAKB0ENADIqADQHgQ0AEAuhDQAcAdAR1AUL+fNk169Oghs+fM0T4WAABQOgjoARHQASA8COgAAF0I6ADgjoAOIBtPL1okL7z4ovZxAACA0kFAD4iADgDhUYiAvrzpedNjAADCY3nT84E/H/wE9Pfffx8AytLpp59OQC8zc+fN1/75DgDFqPXV11hvAkAAm9/e4uv7KAE9IAI6AIQHAR0AkA0COgDkFwG9/BCCAMAaAR0AgiGgFwgBHQDCg4AOAMgGAR0A8ouAXn4IQQBgjYAOAMEQ0AuEgA4A4aEjoE+5d5pMnzETAFCC7r3vD6Z1eqEC+nvvvQcAZYmAXn4yQ9Dvp9+v/fMfAHS4a8pU0/rQa0BnvQmg3GWuPwnoBTJ9BgEdAMKiEAF9xcrVOYstAAC9Wl99zbROX/LMssDTIqADgDsCevnJDEH52EYDgFKw5JllgQI6600A5W5Rw59N68V16zf6uj8BPSACOgCEBwEdAOAHAR0ACouAXn4IQQDQhYAOAMEQ0DUhoANAeBDQAQB+ENABoLBKOaBv2Ojvhzp0IQQBQBcCOgAEQ0DXhIAOAOFBQAcA+KEjoPfu3Vu2bdsGAGWplAP6pZdeKkOGDJGVq1ZpH0spIQQBQBcCOgAEQ0DXhIAOAOFBQAcA+EFAB4DCKvWArsY9cuRI2bJ1q/YxlQJCEAB0IaADQDAEdE0I6AAQHgR0AIAfBHQAKKywBPRIJCI9e/aUmydMkJ27dmkfWzEjBAFAFwI6AARDQNeEgA4A4UFABwD4oSugv/vuuwBQlko5oN88YYJp7Erfvn1l9pw52sdXrAhBANCFgA4AwRDQNSGgA0B4ENABAH4Q0AGgsMIY0JV4PC5Nzc3ax1lsCEEA0IWADgDBENA1IaADQHgQ0AEAfugK6O+88w4AlKXTTjsttAFdOf/882XDRn8/6oUZIQgAuhDQASAYAromBHQACA8COgDADwI6ABRWmAL6GWecIX369LGM6D179pTx48fLR9u3ax+3boQgAOhCQAeAYAjomhDQASA8COgAAD8I6ABQWGEK6LPnzJF3t22TUaNGSY8ePWyvjz5z1izZf+CA9vHrQggCgC4EdAAIhoCuCQEdAMKDgA4A8ENXQP/HP/4BAGWplAP62LFjTWOfO29e+m+NixfL8OHDbU/rfvbZZ8u8ujrt86ADIQgAuhDQASAYAromBHQACA8COgDADwI6ABRWKQf0a6+91jT2R+fO7fY5MOehh+SMM86wjOgHHXSQXHLJJbLkmWe0z0shEYIAoAsBHQCCIaBrQkAHgPAgoAMA/CCgA0BhlXJAv+6660xjf/iRRyxv9+62bVL9u9/JCSecYBnSjzjiCLn22mvllVdf1T5PhUAIAoAuBHQACIaArgkBHQDCg4AOAPBDV0DfunUrAJSlUg7o48aNM419zkMPOX/GvPKKjB07Vvr27WsZ0k888UT53V13ybb33tM+b/lECAKALgR0AAiGgK4JAR0AwoOADgDwg4AOAIVVygF9/PjxprE/OHu2p/v9dckSufjii+Vf/uVfLEP6T37yE3no4Yfl885O7fOYD4QgAOhCQAeAYAjomhDQASA8COgAAD8I6ABQWKUc0K+//nrT2B948EFf9587b56cddZZlhE9EonIiBEjZPGf/6x9PnONEAQAXQjoABAMAV0TAjoAhAcBHQDgBwEdAAorTAF95qxZvqfxQXu73HPvvXLyySdbRvTDDz9c/vd//1dWr1mjfX5zhRAEAF0I6AAQDAFdEwI6AIQHAR0A4IeugL5lyxYAKEulHNBTqZRp7LX33x94Wq+/8YZcf/318tWvftUypH/nO9+RO+68U7Zs3ap9vrNFCAKALgR0AAiGgK4JAR0AwoOADgDwg4AOAIVVygH9hhtuMI29prY262kuXbZM/vu//1sOPvhgy5D+//7f/5MHHnxQ9u7bp33+gyIEAUAXAjoABENA14SADgDhQUAHAPhBQAeAwirlgH7jjTeaxv6HGTNyNu3H5s+Xn/70p7bXR6+qqpKnFy3SvgyCIAQBQBcCOgAEQ0DXhIAOAOFBQAcA+KEroL/99tsAUJYGDBhQsgH9pptuMo192vTpOZ3+R9u3y++nTZNTTz3VMqL36dNHxowZIyteekn7svCDEAQAXQjoABAMAV0TAjoAhAcBHQDgBwEdAAqrEAH9zbVrZemyZb48vmCBzJ4zx9F5551nGvvsOXPy8tm0c9cuufHGG6Vnz56WIb1Xr15y66RJsnvPHu2fo14QggCgCwEdAIIhoGtCQAeA8CCgAwD8IKADQGEVIqBfeumltqdCz6V8BXTlrc2bZeTIkbaPf8wxx0hdfb32z1I3hCAA6EJAB4BgCOiaENABIDwI6AAAP3QF9L///e8AUJYI6P698OKL3Zab0YABA+SFF1/U/plqhxAEAF0I6AAQDAFdEwI6AIQHAR0A4AcBPT/Gjx/vyYIFC6SlpUX7eP1qamryNH933HGHLFiwQPt40Z16jnSPoxwR0IN75NFH5atf/arteEaOHClbtm7V/tmaiRBkNrm6OmevQd3zkm9+lkUsFpNEIiGpVEpaWlu1jx2wQkAvLk3Nzel1SCKRCDwdNY3J1dXa50nX8vMiHo9LIpGQmtpa2dTWpn38KC0EdE0I6AAQHgT0cGtqbvaFL+SF1dLaml727R0d2sfjxO71ocave3woHAJ6fvgNAMOGDZOmpibt4/ZqwYIFvuavoqJCrrrqqpLcWSCs1HOjexzlSEdAHzhwoFx66aWOxo4dKzdPmODLyy0tBf/c2r1nj9w6aZL06tXLcn3Ts2dPuXnCBNm5a5f2z1iFEGRGQPcum2WTSCTYHkTRIaAXl8wAXFNbG2g6BPRgUqlU0f92hOJBQNeEgA4A4UFADze/X8aLZeOlqbk5tEdBbGprk2Qyabt3cbHGaLvXR7n8GIkv6AromzdvDjU1r05HZ48cOVKOPvpoU2RevHix9rF7oQL60Ucf7TiPw4YNk4qKivQ89u/fX15++WXt48fm9HOkexzlqBAB/bLLLjM9xuMLFmQ1vWL04ooVMmbMGNM6xmjAgAEybfr0ooguhCB/jIFd91iCUGPPxXaA1+269o4OaWpulrr6ekkkEun7RaPRgm+PqOcvm6NZwyKXr4WwIKAXl8wAHI1GA+14U2y/QelYfm7v801tbdLU3Cw1tbUSi8VMvxsVemcn9TlRbs9XqSOga0JAB4DwIKCHm9qgSSQSntTV12sfsxp3GH9AqauvN21sqtMmJhIJiUajpr2KdY/V6jmx2lhS49c9PhQOAT0/1Lx6ue2CBQvSAWjw4MHax+51zH7Ge/vtt5t2KtA9fkCnQgT0yy+/3PQY8x9/PKvpFbM/Pf20/PKXv7TdofTcc8/VPv+EIH8I6N2n5TdyNDU3p7dHotFoQXdmJqDn57UQFgT04pJ5Cveg710Cuv/3eU1trSmiF/JIdAJ6aSKga0JAB4DwIKCHW6n+EFGq43ayqa0tvbFTVVVlezr0eDwukUikaHZmMD4nbCyhUwjo+eInoG/evFkWL16cvs/f/vY37eN34zegb978RUQ/+uijtY8f0KkQAf3KK680PUb9Y49lNb1it2fvXpn1wAMyZMgQy4j+b//2b3LZZZfJsuXLtYyPEOQPAb37tIJ8b29pbU1H9EJuixHQ8/NaCAsCenHJDMDq9wu/p3InoAd7nxsPyijksiOglyYCuiYEdAAIDwJ6uJXqDxGlOm4n6oehqqoqx9u1d3RINBqVaDRaVNe2YmMJCgE9P/wG9M2bN0v//v0lEonIggULtI/fTZCA/vLLLwdaLkDYFCKgjxo1yvQYxbYjX768vWWL3H7HHfLtb3/bMqT369dPUqmUvPHmmwUdFyHIHwJ692kF/d5ujDsNjY0Fff7Ctv2n+7UQFgT04pIZgFtaW9NnrvBzWnECevD3ufEzr1C/GRHQSxMBXRMCOgCEBwE93HL5Q0RLa6s0NTcH+pKvrt3U1NzsuFGlbqNOSaX+27hR4DYN4+PZzYP6b3XtP6fpZTPfRmqDw8t01Km53H60UuP3skyclreXMdltLGUuU7vnKZuxGl8/Vq+HQp5iEvoC+ltvvRVqal793Gfw4MESiURk9uzZ6X9bvny5jBs3TqZOnZr+t8bGRrnttttk3LhxttNavny5TJ06VcaNG5e+//Lly3M2f48//ng6oAdZLmvWrDFNa9y4cfL44493+zfjfFuNQc3fuHHjZPbs2abperFmzRqZPXt2ehq33XabNDY2BloexrEY5yXI/f3MS+Zz7XUe1O2tpuf0mgu6rDPnMXM5qXnI5eu0WBUioI8ePdr0GHPnzctqeqVm1erV8j//8z9y2GGHWYb0U045Re69776C/VBNCPKHgN59WtlEDrXd4rbjb66fPwI6Ad0KAb24WAXgIO9hAnrw97k66CLIkf9BEdBLEwFdEwI6AIQHAT3ccvFDxOTqaonFYt1+SEwmk64/IjY1N6e/aBvFYjHLOGz1g2XmhoWXL+1qAy7z39VY2js6JJlMOm60ZTPfTmPyspGkNqrs5rOltVWqqqo8L1ej9o4OmVxdbbrmupd5sxuPWqZ2t29pbbV8DcTjcdfw3dDYaPkcRKPR9IYiP7YVHgE9P4IE9MrKSolEIt1CsgrVa9asSR+lbjf9NWvWyIgRI2zXvyNGjPAdPq0ECejLly+3HPe4ceMkEonIuHHjpLGxMX09eLvpT506Nb2srIwePdrTPI4bN870WEaVlZWeIvjs2bNtx1JZWWnaGcLv/SsqKhx3knB7rgcPHuwY0u1eQ8bndvny5ekdO/yOz8s8RiIRGTZsmKxZsyb9OH53PihFhQjoV111lekxHp07N6vplarGxYtl+PDhtq+/s88+W+bV1eV9HIQgf4IE9PaODqmpre32PTUej0sqlfK8w6f6bp05nVgsJslk0va7v3HMVoJGimzv3ynmUwS7bfdsamuTVCpluRyd5t84VjtenjvjNk0sFpOqqipfZ9Coq6/vNp1oNOp7Op3StQ2XTCZN2y9eppWv10JYENCLi10A9nsqdz+v76DvrYbGxvT6yO0xjL8Pud02lUpJJNL1+0mulp9farxe5k0tP/UcKYlEwvHzzjhWK06/w2Tz2YDcIaBrQkAHgPAgoIeb25daN8aNiFgsJolEwvQFOB6P2/6oYvzhxXhf448TmbHXOP1oNJr+b2No9bKR5RbQjfOVSCS6bXRlM9921DXQU6lUVs+p8dqEavyZy9VuI7K9o8O00aTua/w3uw0wu+XuFNCN4zI+n8ax2kV0tVGaOVbjRjNHq+hBQM8PNa9eb6+iZSTS/ejsSKQrZqrAWFlZKSNGjOgWLzPj87Bhw9JH+g4bNiz9t/79+2cd0YMEdBXK+/fvb/nvo0ePNo1x9OjR3Y5ANwbjyspKGT16dHoejaHXbR4zb6umMWLECNMydDoC3m4so0ePNu3oYDcN43OeOS/G+48YMcJ1HozPtXEeKioqbCO63WtUjauysjI9HafxOUV04zKqqKjo9po0PgcE9NwG9EsvvdT0GLPnzMlqeqXu6UWL5Nhjj7X90XjYsGGyYaO/HyH9IAT54zegNzU3W+5MmsktoGZ+L7djFVmKOaC3d3Skp+MUOdzmwWn+jWO1Y3WfhsZGT8vcbXstc7so6HTUtIzbj36nRUB3RkAvLnYB2O+p3L28vrN9bxkfx+19bPydwS3uqtsGucxFrgK62jnA6XOvvaPD8sALr593QQN6tp8NyB0CuiYEdAAIDwJ6uKmNCePpr+1kbuSogKnub/xbe0dH+u9Wp/bb1NYm0WjU8r6d8sUpyp1ird2XcS8/IrgFdPVl3WojKpv5dqN2Kqiqqgp0ynW1XNUyyBx/TW1t+u9W01djt7rvpra29I9IdmcH8BvQFau90NWGsNXzbNxQsxprU3Nztx0BdLy/ypWugN7W1hZqal693Hb+/PnpUDl69Ohuf4tEIum/jxgxwnIaxqPT1ZHDVrdRQXPw4MFZzZ8al9fp3Hbbbell8uCDD5r+pgK6msepU6e6TuO2226zvE1DQ4NpOVjdRp3auqKiQubPn++4nCoqKiyX5dSpU9N/txuL8Xm1epyhQ4c6PqcNDQ22929oaEg/fkNDg+X93Z5ru9eoem6VcePGWd5fLYNIJGK5jB588MH039WZDzJvY3WEu9WyCptTTz3VNM8E9MLYf+CA/H7aNOnVq5flD789evSQ8ePHy/4DB3L+2IQgf/wE9MydfOvq67tdHsgYHOyOpjR+L4/H49LQ2NhtOsbw47QTbS5iSua0so2uKhDZTce4zK2OJmxpbTXtEOs0Hq87xRq3ERKJRLdlvqmtzbQ95DQ9tS0RjUalrr7etO3U0tpqOmOX0xGemSE+mUyadhDe1NYmdfX16WnFYjHHkJfL10JYENCLi1MA9rODu9u6IVfvLbU+d9ohyhj/3dZXxtvmevn5oQ7QcJqO8eAUdXZA498bGhtNn3dO4/F6CvdcfjYgewR0TQjoABAeBPRws/qxz47xi6v6Mu62ga+++NrFd6cv4GpjyG7c+QzodtPOdr692NTWlj79mDq1Y01trafreKsf4ZzmX/0omLk3rzqSxGljVu3FbDV9u393C+hOG6rqh7nMf1cbcU6nfzNe94uAXlgE9Pwwxkc7Q4cONZ3aeujQod2mY4yZVn9XjEd3u41NBctsQqUaV2VlpeM8Dh482HREt1VsVmO3+3tbW1fUdgvsVrfNnEfjaeTtwrOiAnfmTg3G6WfuDGC3nKwitlN8VlSkzozsapnZxXdFvb6sHkM9vtNrLnPe7V5LVs+b2pHBbYzG22b7uiwVhQjo48ePNz0GAV3k3W3buu1YYDRgwABZuWpVXh6bEOSP14BujN5uR74ZQ7vV93S1Q3A0GnXcbjBOx27bIZfRNFdRwimWGMON21H6xuXk9vy5fadX2w5uz50KXHbPnfHvTsvceIYBu/lU24XRaNRxe84YA512xM7layEsCOjFxS0Aez2Vu9u6KlfvLeNBDHbTUOspL+siddugR0/nKqAbl6HVdNR8uy2/Tvni9xenZeQloOf6swHZI6BrQkAHgPAgoIeb+kKqTn/txPgFV32ZdfvSq74gZ24cqVNtO93XLryqceczoNudaivb+farpbVV6urrJZVKSTweT1/Hy25DKhqNetrAUHHe+G9qQ81p3pyuvR4koLu9BtRGcZD7dsoXG4UE9MIioOeHXaCx0r9/f9sobIyZTsFXhVIv8VFN00vYdJuGV0OHDrUdm/EIdLvHUyHZyw4CxmlmzqM6+twtDLe1fRHbMx9TjcXr0fcqMmdGbKe4nflaqqystByD23OoloPV68tLQLc6atxq+plHqatlV1FR4TqNzMckoOcmoN88YQIB/Z9279kjd9x5p+2R53369JEZNTV5OfJcIQT54zWg+7lmrHG6VlFBfQf2cnkmt6BUzAHd6nu2+g7v9Tu42/x5iVZqR1+3HRYyx2+1HNTjeXkduJ11Lf2dy8OpnI07ANsFLQJ6dwT04uIWgL2eyt1pXZXL95bxkhR291cBeVNbW3pHHbv1jNNZ+3Kx/PxwWoZqnF6vMe+2jLwE9Fx/NiB7BHRNCOgAEB4E9HALGhfVBoSXU7/b/aDgxHgKbr/jzkVA1zXfbja1tdn+UKc2RPN1nSh1ysNcBnS3sVo9T2rZevkxUm1YE9ALS1dA37RpU6ipeb3uuutsPfbYY7Js2TLH6Tz22GPpEGl3m0WLFqVDr5/xVVZWBp4/Na7Kykrb+Zs0aZI89thjsnr1asdpXXfddenIbncbdTrySZMmeRqfWiaZ86ii9aJFizzP52OPPWb6N3Vk+gMPPOBpGmr+7rvvPst/HzRokOsyyrR69er0UfBex2H3GrV7bgcNGuR53q677jrTvz/wwAOuz2km9dxkLu8wKkRAv+aaa0yPMeuBB7R/3hTaZ59/LnMeekh+9KMfWYbzww8/XK6++mpPZw3KFiHIHy8B3cvpbjMZw0tmTFHbDV6+m9fV10sikbDdhim1gK7+5nVn4lwEdKedGZzGb7Uc1DaPlx12W1pbJZFIWD6u0yWp7KjAZLetQ1DqjoBeXLwEYC8h1Wldlev3llv0Nq4P1GNb3VZ9jmRz1HShArr6m5fvLLkK6Ln+bED2COiaENABIDwI6OEWNC4arxXuhd1j2MVn42P4HXc+A3qu5jtb6shq48af09Hhfmxqa7N8TtS/5zKgB3me/M4nAb3wCOj5YRcn/fISM73E7ExW43O7j99xeWUXYY0GDRrkO65azWMunhc1lhEjRnha1ur2VvNnfC6GDh0q9913n+e4v2jRovSpzysrKyWZTHraYcFtWeQioHt5TnPxHJeqQgT0sWPHmh5j5qxZ2j9vCukvf/2rjBw50vY73wUXXCCNixcXbDyEIH+8BHT1/dpLNDWyO4OV8dTsQY9EVEotoPth3Akhm4Dul9PRl8adKbzstGtHHanqdvYyI7WtY3f0O0GpOwJ6cfESgNs7OtLvD7czb1i9R3P93nI67bq6n/qb1W8xit3l8nK9/LzK1fpeneEj24Duh5fPBmSPgK4JAR0AwoOAHm7ZBnQvp35PJBLdNi6ampulqqrK8fR6+QzodqcG9xrQg863HS/XH88Ui8VMezZnG9DbOzoklUoV9BTuBPRw0hXQN27cGGpqXrOdTv0/f9gZNGiQ7W1mzZrla2chI6sxe7mtl3F5ZYytdrdRcbW+vj6r5yAXz4vxet1+2M3f0qVLZdKkSTJ06ND0UdgVFRUydOhQuffee13HM2vWLEkmk+llFIl0nY0gmUzK0qVLfb9G/Ty3ds+dl+c0F89xqSpEQDfunBGJRKT2/vu1f94UwutvvCHjxo2TI444wvJ9OGjQIJk5a5bs3bevoOMiBPnjJaCr7QO/4cMpGqgjFdX30ZraWsdTFtsp5oDudzotra3S1NwsNbW1kkql0iEsnwFd7QhcV18vk6ur0/HcafzGHSBisZhMrq72dXYJY/zx85y7HelJUOqOgF5cvAZgdTu7U7nbvUfz8d5SZ/Oz2oFKrX/U7yRqBxurEK/OPJLNTlOFuga62xiamptlcnW1JJPJ9OnvvfxWFvSzJchnA7JHQNeEgA4A4UFAD7egP0SoH4Pcri+nTjlu3IDY1NYm0WjUdaMinwHd7vTwbgE9m/n28lz4OdVX5jz4OV25mg/jBqe6zrrT/YohoPvZ2UDtKU1ALywCen7kItRu3OgtZqrb+DkCXVm1alV6Om639Tsur0otoKuxDB8+3NeynjVrlqfpr1q1SmbNmiXDhw+XiooKqayslEWLFnke36JFi2TSpEnp0J9MJn29Rgno+VeIgK6uT6/MqKnR/nmTTx9t3y73TZ1qCm1GsVhMJt5yi7y1ebOW8RGC/PES0P2eaSqTU4g1hgD1nb+qqspzUC/GgO5lOmqbKJFIpAOM2tE4mUym5z+XAb29o0Nqamulqqoqvdzj8Xj6NOsqhHuJPU3NzZavC3W6faegboxgQeX7tRAWBPTi4icAO53K3W4dk6/3llpfZL6v1fcA429AVtdBV79TZHP6dr/LLxfTaWpullQqlV7XRaNR0wEhdfX1OT8CPVefDcgeAV0TAjoAhAcBPdyCxkW1R77bKbMy99btlC9Oj+X0Jdj4ZdnvuCMR52vfOU3bLaBnM99u1N7KXq4HZTcPakPO6Ye49o4OiUaj3WK52lByelwV3nUGdK/zaVymBPTCIqDnh5rXbKfjJ6D7idn19fVZhcpCB/Thw4dLJNJ1DXQv0zReA9347+q64V6D9PDhw2XQoEGmI7n9ht6lS5dKfX29aRqrVq2S+vp613EsWrRIKioqpKKiwrSzw6JFi6S+vt70b07LzWrZ2r1GcxHQ1VkR/Lw+1NH3BPTcBPTrr7/e9Bh/mDFD++dNvix44gk599xzLX9079mzp1xxxRXS/NxzWsdICPKnEAHd7cxTm9rapK6+3hQqjEHWKcbmMiLYRSk/3MJGe0dHeruhqqrKdadit/nzGtAnV1ent3Pq6us9ne3My3Jo7+iQhsbGbsEnEunamcZq/nIR+azGT1DqjoBeXPwEYKdTudutq/L13lIx3/h4Kopn/naibmt87+fi9O1+l58T41k0rP5u3JEolUp53iHI7jZe1qm5/mxA9gjomhDQASA8COjhFjQuqggbjUZtv2i3tLZahlr1A4hd5G7v6DAd7eN33HZ7DnuZtltAz2a+3ajThmVuiDnNQ+YyVMs2Ho/b/mCkNlgyH0M9tt18GTfAdAd0tROG03yq2wR9jSM4XQF9w4YNoabmNdvpGGOm2+NVVFTIypUrXadpjJv5HpcX1157rUQiEbn22mttb3Pvvff6erxRo0ZJJNJ1lLjx38855xzXx1KeffZZiUS6Irzf8Rodf/zxEol0heHM5Xf88ce73t8Y7DP/bdasWYGfJ7vXqJ/n1m5ZrFy5Mj39Z5991vPrKXM+w6oQAV39WKxMmz5d++dNrj3/wguSTCZNny9Gw4YNk/mPP659nJ1CCPLLzyncc3X9Vi8aGhtNMd1uGyCXEcHp+7xXxu/ZVt/F1baK152J3ebPS0D3ewr+XJxu2HiK/swdKIynmc7la4ag1B0Bvbj4DcB2p3K3W1fl671ldY10deR12M4Z0QAAIABJREFU5vvb6t/tfmfJ9/Kzow4msPpdSp0V0ul3Lbsx2d3Gyzo1158NyB4BXRMCOgCEBwE93LKJi8agmkwmpaGxUZqam6WhsTG98WD1hdwYitVep8b7qT361f/ajVvt7d/U3Gza0FI/sESjUamprU1fv6mmtrbb6RMzp+sW0LOZb7/LVF0nUY2/obFRUqmUaflkPoYxrkejUUmlUun719XXp/9m9cOS2sCyWm7GaRZDQO8UcZxP47XqCeiFR0DPj0IHdHWk8ahRo1ynqYLuvffem/dxeeElSK9cuTJ99LhbNH766afTt82MsWrngYqKCnn66acdp2MX21VYr6iocI3D6vEyI/yGDRtsx2j3fBnn+9Zbb/W0/NXjW4X6fAZ04/I755xzHKexcuXK9DwS0HMX0G+eMMH0GL+76y55a/NmRy+3tMjSZct8eWvz5oJ/bu3es0dunTRJevXqZRnODzvsMJlRUyP7DxzQ/hmrEIL88RLQg15nW30HzTwzkvp3L9NQQdrq+rudUnwBXW1TWe0QrbZn/OxMnG1ANx4R73apLcUp9qhr8XqZlnHbNvM1EOR5U9drt7sPQak7AnpxCRKArU7l7rSuysd7q1Mk/XuHei/bRXEV8Y3rbBWkdSw/q3lV07A6w6GaL7czp1iNye42bgE9H58NyB4BXRMCOgCEBwE93LKNi8bgm8kpIhuPWrAyubo6fRt1zSXj/TOvR5n5hdrpFIzxeDy9gZY5Li8BPZv59qKhsdF0WkC7ebB7jPaODsf5tzsqY1Nbm+11Po2PqU713tDY2G0P8UIGdLf5TCQS6Q3bbE+jBn8I6PlhFyf98hozn3322XSQHTVqlOWR6CtXrkxHzWzDd6ED+oYNX0TjiooKufXWW23HpZaDXbhVR29XVlbaxlo1psrKSstlqY5wd5rGrFmzHCO5eozjjz/eNuareY5EzEdyG3cosFtuzz77bDpMZx6J7/QazVVAf/rpp9OPMXz4cMvlaByj1ZH6YaUjoOfLzRMmFPQz68mFC+XYY4+1HEuPHj1kzJgx8tH27do/WzMRgvzxEtCNIdRrhDUeCen37E5207G6vd02TxDG7a0g9zduB1mNx++OCLm4BrqXuJNJ7QTgtP3i5dJanfLFtmnm7dUOyl4jVad8ERLtIlMuXwthQUAvLkECsNWp3J3WVfl4b3XKF2FZjcHqWueKet9vamtLH5Gei98dchHQjQd2WI3d7xk43E4H72Wa+fhsQPYI6JoQ0AEgPAjo4ZZIJHxtdFjZ1NYmNbW1UlVVJYlEIn3ktNsPTy2trelrACYSCamqqpKa2tp0lG3v6EhPM3OMm9raJJlMSiKRkGQyaflYdfX16dsYx6X+ZvXFXY0nn/PtRXtHR7fxV1VVyeTqas9xXh2xru6fTCY9XYOsrr7eNE+pVKrbtb3U34xjSSQSlqfislumdrfPfA7dno+m5mbTclJHo6vnKJsfCBGMroC+fv36UFPzmu106urqJBKJyMCBA11ve88995iW8TnnnCPXXnutXHvttXLOOedI796906HypZdeKti43BgjrNttL7zwwvQ8VlZWyqhRo9LzaDyK2WkeX3rppfT1ttVt1TQuvPDC9N969+4tf/rTn2ynkfl4aiyjRo0y/e2ee+6xnZ+BAwembzdw4MD0OEaNGmUa46hRo2yfA7UsLrzwQtPzbXwtPPPMM55fo36eW7fnzu01qf524YUXpv+7rq4u7+9P3b7//e+HJqCPHz++IJ9Vb65dK2eccYbtOM444wx5c+1a7Z+pdghB/ngJ6J3iHFWdpmt15LjTmZ8yGUNBMQd0tTOtUwSxOpLUiQph2QR0Fa+8BnTjztxWy0HNg90ZAexeN5kBXUUnu4iVSV0uLBKxP8UxQak7AnpxCRqAM0/l7vQezcd7q1O+WJdUVVWlx+C2rlO/20Qi2Z++PZvll7lsnNbz6vPJy+eAceeGbAJ6Pj4bkD0CuiYEdAAIDwI6gFKlNoAJ6IVFQM8PHQF9/fr18qc//ckUZTNdeOGFWcfzIONy4iegr1+/XmbOnGmKy0a9e/f2NJ2XXnrJFOMzDRw40DaeZ45d7ZiQqbKyUmbOnOk6DXU0u900brnlFsfn225ZRCJdR+FbxXOn12guA7qantPzpeZPvW4J6KUV0C+99NK8fkZ9tH27jBkzRnr06GH5+Mcee6w8uXCh9s9SN4Qgf7wGdGOI9bKjp7qtVTRxO1LbyHgpJau/5zIiuIUVp/k1Xkoq83TlijFOO+34297RYbqGuNP8uQV049kD3I4azzwTmtVycIt3fuZXhap4PO4Y+oyX4nI6Qpag1B0BvbhkE4CNkdXtPZjr95a6rfFxnR7feNS505HqhVp+7R0dps86p3lVnzmxWMxxzFZnKbS7rVtAz8dnA7JHQNeEgA4A4UFAB1BsvJ4pQG3E5WJPcHinK6CvW7cu1MaOHStjx47NejpLliyRsWPHypQpU3zd76mnnpIpU6akxzFlyhRZsmRJzuYv6LiszJs3T8aOHSvz5s3zPY+33HJLeh7vv/9+WbFiha9prFixQu6///70NG655RZ56qmnfE9DzYPid16WLFlier78jiPz8b0sC7vXqJ/n1s9zl/l8Zd5HHbWfy9dpsSpEQJ89Z44MGTIk54477riCBPT9Bw7IjJoaOeywwyzDea9eveTWSZNk95492j9HvSAE+eM1oHeKmH64V5ctMgaGhsZG05FxTkeYGyOQ8SxJxmkZb2MXf61CUtBLRnkNw+0dHdLU3Cw1tbWmow/dLldlPNIzGo1KXX29afllTjMajab/v1tAj8Vi6XC/qa3NNN3M4GYM/C2trekzWxnjktNyML5mqqqqur0OWlpbTa8Vq+vBq9sZl0fmGcXUWc2Mt3Favrl8LYQFAb24ZBPQM492dnqP5vq9pRh3aHKbB+Pt7NYB+Vx+6rruqVTKdBlAt50KjI8Rj8dNv5eodb9xmsaIbjdNtX6tqqpKP7ZxeefjswHZI6BrQkAHgPAgoAMoNm57g3eK+bRuusdbbgjoAPLBz04kS5YsKat1QyECer48Oneuaey/+c1vcv4Y8x9/XIYNG2YZzr/85S9LMpmU5194Qfuy8IMQ5I+fgJ55eydeIrQxtjtxOnLaahpeT4ObyctY7NhdOiuTMWw5SSQSpmWkQnVmLDEeYW5kvJ3xKFMnsVhMWlpb00dDxmIxaWputjzjgNfXgdtyaWlt9TS2eDzuGvhy+VoICwJ6ccn2FOTG+7utZ3P53lKMZw9x+y3BuFOO21lLgs6/H2pHAr/z6URdTlGt0ydXV0tdfX23s5Bknt3D6jM3158NyB4BXRMCOgCEBwEdQDFSG8rqWupNzc3pH7/ysSEL7wjoAPJBnbbdy9Hp6nT6F154ofZxF0IpB/R5/zzFvzJmzJicTbv5uefkiiuukJ49e1r+QHvuuefKgiee0L4MgiAE+eM3oHdK15F96qxHmSEmlUrZnsLcSlNzs1RVVZnCQTQalUQiITW1ta7TyjylbSwWcz1VuR0/MSYej0tVVZWnMVqNeXJ1teXySyaTphCSGVWsAlBDY6PpyFR1jeLM26ltAeP0YrGYVFVVmbYLMoO7XYTe1NZmOkWz8fapVMrX0d919fVSVVXV7Yj+zLEV6rUQFgT04pJtQO+UL07l7hbQlVy8txTjJRzcjio3frbk4vTtmcvPi0QiIclkstsR3V7nNZlMdtsJQa3fjOvYzOBu9dxOrq42HWVudYaWXH82IDsEdE0I6AAQHgR0AMXI7YgedVow3eMsRzoC+qGHHipr164FEGJTpkxJ7zCzcOFCy9u8+OKLcuWVV6bXDXa3C5tSDuiZP8jmIqC/tXmzTLzllm7By/gj7X1Tp8pH27drn/+gCEEA0IWADgDBENA1IaADQHgQ0AEUM3V9rkQiIYlEIvBRMsgdAjqAfFFHlkciERk4cKDpOu1nn3229O7dO/33KVOmaB9voZRyQH9s/nzT2K+66qrA09q7b5/MnDVLBg0aZBnOjzjiCBk3bpy8/sYb2uc7W4QgAOhCQAeAYAjomhDQASA8COgAAD8I6ADy6f7775d+/frZnoGkX79+MnfuXO3jLKRSDuiPL1hgGvvo0aMDTadx8WK54IILbF8XI0eOlL/89a/a5zdXCEEA0IWADgDBENA1IaADQHgQ0AEAfugK6G+++SaAMjJ37ly55ppr0u6++25ZuHCh9nHpUMoBfcETT5jGbnW9TCctra1y9dVXy+GHH24Zzn/0ox/JnIceks87O7XPay4RggCgCwEdAIIhoGtCQAeA8CCgAwD8IKADQGGVckD/45NPmsY+atQoT/f7oL1d7p4yRU488UTLcP4f//Efctvtt8uWrVu1z2M+EIIAoAsBHQCCIaBrQkAHgPAgoAMA/CCgA0BhlXJAX/jUU6axX3nlla73qX/sMTnnnHMsw/mhhx4qV111lax46SXt85ZPhCAA6EJAB4BgCOiaENABIDwI6AAAP3QF9DfeeAMAytL3vve9kg3oT/3pT54D+t+amuSyyy6Tgw8+2DKen3feefLHJ5/UPk+FQAgCgC4EdAAIhoCuCQEdAMKDgA4A8IOADgCFVcoB/elFi0xjv+KKK7rdZlNbm9w8YYJ87Wtfswzn3//+9+X306bJjo8/1j4/hUIIAoAuBHQACIaArgkBHQDCg4AOAPCDgA4AhVXKAb2hsdE09ssvvzz9t9179kjt/ffLD37wA8twftRRR8n1118vb65dq30+Co0QBABdCOgAEAwBXRMCOgCEBwEdAOCHroD++uuvA0BZKuWAvnTZMtPYL730UukUkZdbWmTgwIGW4TwSichZZ50lGzb6+5EvTAhBANCFgA4AwRDQNSGgA0B4ENABAH4Q0AGgsMIU0IcNGyajRo2SHj16WIbz4447Thb/+c/ax60bIQgAuhDQASAYAromBHQACA8COgDADwI6ABRWmAK6nT59+sjv7rpL9h84oH3MxYAQBABdCOgAEAwBXRMCOgCEBwEdAOCHroD+2muvAUBZCntAv+yyy+Tdbdu0j7WYEIIAoAsBHQCCIaBrQkAHgPAgoAMA/CCgA0BhhTWgDxgwQFauWqV9jMWIEAQAXQjoABAMAV0TAjoAhAcBHQDgBwEdAAorbAG9b9++8sijj2ofWzEjBAFAFwI6AARDQNeEgA4A4UFABwD4oSugv/rqqwBQlsIS0Pv16yc33HCDrFu/Xvu4ih0hCAC6ENABIBgCuiYEdAAIDwI6AMAPAjoAFFYYAvr5558vGzb6+9GunBGCAKALAR0AgiGga0JAB4DwIKADAPwgoANAYZVyQH9z7VpZuiz450S5IgQBQBcCOgAEQ0DXhIAOAOFBQAcA+KEroL/yyisAUJbi8XjJBnQEQwgCgC4EdAAIhoCuCQEdAMKDgA4A8IOADgCFRUAvP4QgAOhCQAeAYAjomhDQASA8ChHQlzc9b3qM6TNmytx58wEAJah25uyc7RRFQAcAdwT08jN3njkEPfTwPO2f/wCgw9Tf1wQK6Kw3AZS7zPXn5re3+Po+SkAPiIAOAOGhI6ADAMKjUAG9tbUVAMoSAb38zJ03X/vnOwAUI68BHQBgRkAvEAI6AIQHAR0AkA0COgDkFwG9/BCCAMAaAR0AgiGgFwgBHQDCQ8c10AEA4VGoa6DrDlgAoAsBvfwQggDAGgEdAILhGugFQkAHgPAoREDfvWevbN+xAwAQQtlsC/gJ6C0tLQBQlgjo5WfnJ59o/3wHgGK0d99+1psoiJdWrpQJEyZoHweQK/sPHPD1fZSAHhABHQDCoxABHQAAKwR0AHBHQAcAACicN9eulb59+8r555+vfSyALgT0gAjoABAeBHQAgC4EdABwR0AHAAAojAVPPCEnnXSSRCIRGTx4sPbxALoQ0AMioANAeBDQAQC6+AnoL7/8MgCUJQI6AABA/s2dN0++9a1vpb9zHXvssdrHBOhCQA+IgA4A4UFABwDoQkAHAHcEdAAoLn6vIwug+D04e7Z8/etfN33n+vd//3f5aPt27WMDdCCgB0RAB4DwIKADAHQhoAOAOwI6ABSXyy67TPsYAOTOjJoaOeqoo0zft5TX33hD+/gAHQjoARHQASA8COgAAF38BPQ1a9YAQFk65ZRTCOgAUCQeefRRiUQisvjPf9Y+FgDZu/e+++Swww6zjOfqe5fuMQI6ENADIqADQHgQ0AEAuhDQAcAdAR0AisPGTZvktNNOk0gkIiNGjNA+HgDZmVxdLYceeqhtPI9EIvLQww9rHyegAwE9IAI6AIRHIQL68qbnTY8BAAiP5U3PB/58IKADgDsCOgAUh5snTEivi3v37i3Lli/XPiYA/n3e2Sm33HqrHHzwwY7xPBKJyO133KF9vIAOBPSACOgAEB4EdABANgjoAJBfBHQA0O+555+Xr3/966b18dVXX619XAD82b1nj9xwww2u4VwZM2aM9jEDOhDQAyKgA0B4ENABANkoVEBfvXo1AJQlAjoA6Ddq1KhuYe0b3/iGvLl2rfaxAfBm+44dMnbsWM/xPBKJyM9//nPt4wZ0IKAHREAHgPDQEdCn3DtNps+YCQAoQffe9wcCOgAUEAEdAPT645NPmr6bGk2urtY+PgDu3nv/ffnNb37jK55HIhEZMGCA9rEDOhDQA5o+g4AOAGFRiIC+YuXqnMUWAIBera++ZlqnL3lmWeBpEdABwB0BHQD02blrl/zsZz+zjWsDBw6UDz/6SPs4Adh7e8sWueKKK3zH80gkIpWVldrHD+hAQA+IgA4A4UFABwD4oSugr1q1CgDKEgEdAPSZUVPjGtgeevhh7eMEYG3Dxo1yySWXBIrnkUhEevToIe+9/772+QAKjYAeEAEdAMKDgA4A8IOADgCFRUAHAD02tbXJ6aef7hrY/uu//kv7WAFY++uSJXLSSScFDuiRSETeXLtW+3wAhUZAD4iADgDhQUAHAPhBQAeAwiKgA4AeEydO9BTXDj74YPnz//2f9vECsLfkmWdk3Lhx3b5XebGooUH7+IFCI6AHREAHgPAgoAMA/NAV0FeuXAkAZYmADgCF9/wLL0gsFvMc2EaPHq19zADcffjRR/LY/Ply+eWXy5FHHunp/X3/zJnaxw0UGgE9IAI6AIQHAR0A4AcBHQAKi4AOAIWXTCZ9HaHar18/ebmlRfu4AXj36Ny5nt7fEydO1D5WoNAI6AER0AEgPAjoAAA/COgAUFgEdAAorCcXLpRevXr5Ps3zxFtu0T52AN498uijpvfwySefLEOGDOn23r7iiiu0jxUoNAJ6QAR0AAgPAjoAwA9dAf2ll14CgLJ08sknE9ABoEB2ffKJ/PznP/cdzyORiMTjcXnn3Xe1zwMAb375y1+a3sN33HmndIrIylWrZMyYMXLYYYdJJBKRM844Q/tYgUIjoAdEQAeA8CCgAwD8IKADQGER0AGgcGpqawPFc6Wmtlb7PABwt+Kll6RPnz7p9+5hhx0mq9esMd1m/4ED8uTChTJ+/Hjt4wUKjYAeEAEdAMKDgA4A8IOADgCFRUAHgMJoe+st+cEPfpBVQB86dKh89vnn2ucFgLNbJ00yvXeHDx+ufUxAMSGgB0RAB4DwIKADAPzQFdBXrFgBAGWJgA4AhTHxlluyiufKwqee0j4vAOzt3rNHBg0aZHrfznnoIe3jAooJAT0gAjoAhAcBHQDgBwEdAAqLgA4AhbFl61Z5a/NmWblqlSxdtkyeXrRIZs+ZIzNqauT88883rYuPOuooGTJkiBx//PFyzDHHpK+VHIlE5Pzzz9c+LwDsLXzqKdP7uX///vLOu+9qHxdQTAjoARHQASA8COgAAD8I6ABQWAR0ANBvwRNPmNbFY8aMsbzd/gMHZMvWrdrHC8De6NGjTe/na665RvuYgGJDQA+IgA4A4UFABwD4oSOg9+rVS1588UUAKEsEdADQb+asWaZ18U033aR9TAD8a3vrLTn22GNN7+f/+8tftI8LKDYE9IAI6AAQHgR0AIAfBHQAKCwCOgDoV/2735nWxVPuuUf7mAD4N6OmxvRePvPMM7WPCShGBPSACOgAEB4EdACAHwR0ACgsAjoA6Hf99deb1sWz58zRPiYA/v3sZz8zvZfvuvtu7WMCihEBPSACOgCEBwEdAOCHroD+wgsvAEBZIqADgH6jRo0yrYsXPvWU9jEB8Oe55583bWceccQR8uprr2kfF1CMCOgBEdABIDwI6AAAPwjoAFBYBHQA0K+qqsq0Ll7+t79pHxMAf26eMMH0Pr7kkku0jwkoVgT0gAjoABAeBHQAgB8EdAAoLAI6AOh35plnmtbFr7z6qvYxAfDu45075bTTTjO9j+fV1WkfF1CsCOgBEdABIDwI6AAAP3QF9Oeffx4AytJ3v/tdAjoAaPa9/8/enQc2VeX9H88IjoygNgLKKCpjQVFHR8fg+LiCowT3BTXIiOLoKBVFcZmfxG3Ajbo+oti6LzgUlxGQVh0FxFbFlUZQEGll32wEytKFQr+/P3hOyEmz3iwnuXn/8fpDmtz7vSfnJPF+cs7p00d7L162fLnxmgDE762339bG8J///Gep8/uN1wVkKwJ0iwjQAcA+CNABAIkgQAeAzCJABwDzevbsGXgf/u1vfyubNm82XhOA+F177bXa96lRo0YZrwnIZgToFhGgA4B9EKADABJBgA4AmUWADgDmde7cOfA+vO+++xqvB0D8fly4UHr06BEYw7vuuqvM/Phj43UB2YwA3SICdACwDwJ0AEAiTAXon376KQDkJQJ0ADBrQ3297LLLLoH34d69exuvCUD8xj31lPZd6pxzzjFeE5DtCNAtIkAHAPsgQAcAJIIAHQAyiwAdAMxavGSJ9j58/PHHG68JQPzOPfdcbQw/OW6c8ZqAbEeAbhEBOgDYBwE6ACARBOgAkFkE6ABg1pzqau19+MwzzzReE4D4fDxrluy2226B8XvQQQfJgh9/NF4XkO0I0C0iQAcA+yBABwAkggAdADKLAB0AzJoxc6b2Pjx48GDjNQGIj9fr1cbvP/7xD+M1AbmAAN0iAnQAsI98C9Dr/H6prKqKqtrni/t41T6fVFZVSZ3fb/y1zFaqXU3Xkcrrqamt1f5N9atE+k4m2jya0GswXW+2tF0i7Wu6DlNMBehVVVUAkJcI0AHArLf/8x/tfXj48OHGawIQm//XX8Xlcmnj98233jJeF5ALCNAtIkAHAPvItwC9sqpK++IcjcfjkfKKiqjHc7vd4nA48jpMi0W1p+k6Unk9Y4uLtX9T/crtdrd5fE1tbcZ/ZBFvH3c6nVJUVGQ8TI/UdqaoH0REahe79elEEaADQGYRoAOAWc+/8IL2PnzXXXcZrwlAbBPLyrSxe/zxx8uG+nrjdQG5gADdIgJ0ALCPfA3QCwsLxe12h+V0OtsE6ZHCT6/XK263O6dmz2aaalfTdaRKuAC92ucTt9stXq+3zePHFhdn/EcWKhyP1MdD+7nT6TTah7MtQFfvE6Gvs2K3Pp0oAnQAyCwCdAAw6+FHHtHehx997DHjNQGI7aqrrtLG7j333GO8JiBXEKBbRIAOAPaRrwF6pGBMqamtlbHFxYGQ0ePxGH+tkB3i6T/BTAXo8QS8Kvg3HWCbPn+oeN8n8pWpAL2yshIA8hIBOgCYFbqH8osvvWS8JgDRzfv+e9l///0D47Zjx45S9emnxusCcgUBukUE6ABgHwTo0VX7fIEQnWXa0Sr2CtBbZcdy5YWFheJwODK6zLzVejOBAD06AnQAyCwCdAAwq6ioSHsffmfyZOM1AYjusccf18bthRdeaLwmIJcQoFtEgA4A9kGAHlt5RUXC+1tXVlVpS2Krx0XbCzv4MYlcU7XPF/fzqn2+Nkt1q+cmsoR3PNcTWl8i1xHPMVNxHa2yc7/reJ8bqf9Ees3VzZaS0lLtMfGeL9Z+3JFqTCSQVrPQY71OifS1RPpMpHrjuW513ET6V6y2LiktFYfDIUVFRWGfE2+fVs/N5NjMBAJ0AMgsAnQAMGvQoEHa+/DHs2YZrwlAdGeeeaY2bp8pKTFeE5BLCNAtIkAHAPsgQI9PpBm6kWYXq0Cw2ucTl8ulfWlXwZw6VnlFReD4wXtSTywri1rT2OLiNs8LPXYotXdznd/f5lf0am/4aOcNV2vwtUY6p8PhSPg63G53xOAx2etolR3Ba7jnOp3OqP0jUv8JDYFV3wh3Xa0i4vF44pr1bWUGe6IBuuqjkV5DK30teMypPhDp9Y1UbzxjVbVPKsaJen8IJ94+rfpk8B7zweeM9IOAVPTpTDEVoH/yyScAkJeOPvpoAnQAMCj0/2d8331nvCYAkX00fbq0a9cuMGZ79uyZ0KQEAATolhGgA4B9EKDHJ1KIGS1ALywsDIRoTqczEJAFh2lqdrvD4RCXyyVut1sL+yKFpsEBW2FhYZtju1yusMGmOn5wqK+eG3zektLSNs8NrjX4eoKvMVwAGylsrPP7tTrCXYfD4QgbGiZzHa2iL80ffC3Bz/V6vWGfG2+APrGsTDumen3VcSeWlUWtUSksLJTCwsKE+msiAbqqw+l0prSvBR872mukHpOOAD1c7cF9JrR2tSe8ekzw9cbTp4P7VfBrHnzOaOMkmT6dSQToAJBZBOgAYNZxxx2nvQ8vXbbMeE0AIvvnP/+pjdnrr7/eeE1AriFAt4gAHQDsgwA9Pio8Dn1etABdhWWhgVdNbW0gZFOBWejzVajo8Xja1OL1egPhXOjz6vz+wN/DPTc0wA8NPoPD1NC/qWAvXICnlrwOF4JGChujXUfwMR2OtjOjk7kOdS2RZvlXVlUFXp9wz403QI/VR1pFxOl0isvlSnl/DW7XSEpKS7V2DHeOZPpatc+nHTvcbO/gH5mkOkCPVntNbW3g2ouKihJu90h9Wo0Rj8fT5tftwTPLCwsL27RHsn06kwgdgMa4AAAgAElEQVTQASCzCNABwKxevXoF3oN33XVX2bhpk/GaAIS3Zu3aNt+dJk+ZYrwuINcQoFtEgA4A9kGAntzzYgXokWaLqudFC8NUyBv8bzW1tREDuGAqPAwN8aKFhooK+SLNqo/1vEjnDHcdscJAFaKHBrTJXEekH0OEa79woXcqA3R1nkhLp0dq01iC/0cxHuHaMdm+Frz3e6Tn1vn9aQnQ4+lfwSsghNZuJUCPNpM+mFq6P7RdkunTmWYqQJ81axYA5CUCdAAwq0uXLoH34K5duxqvB0Bkr02YoH1vOvnkk2VLQ4PxuoBcQ4BuEQE6ANgHAXpyz4sWoEdaEjv4eNHCsnAhnQqU49nfO1pIFy2QVQFz6DV5PJ6oAbpa/jr0edGuI57lqNXy1am6DvWaRXtutNA7lQG6mqUdbrl4FS5Hm6Eeiep/agnwcNT/TEZaqj7ZvhbrBxeh50llgB5v/1Khd+g1WgnQVTAe6ccQoe0VaVl4K3060wjQASCzCNABwJwN9fXaXsqHHHKI8ZoARHbBBRdo35vG3Hef8ZqAXESAbhEBOgDYBwF6cs+LFqBHm4mqjhct4IsW0kVbmluJNHM7Vqipnht6TdU+X2BP6PKKirjbLtx1xJp5HUzNug1+bDLXEUu1zxd1pm8qA/RWCb/SQKtEDnfjEc9M6ODXIdz1JNPX1A8Dov1ARIkUKEdr63DtG672RGfuh/adRAL0SK9jOGrp+tBjpqtPpxoBOgBkFgE6AJizeMkS7T34L3/5i/GaAIS3avVqad++fWC8tm/fXpYtX268LiAXEaBbRIAOAPZBgB4fFdKFhpnJBujRgrBwIV3wzOF4hJvlGitYjVXbxLIy8Xg84nK5xO12y9jiYsvXkUjbB58jFddR7fOFDYPr/P6MzUBvlZ2zpUN/lKDayMp+1/EG6K2yc9/uaHtyJ9rXEh1nqQ7QE+lf0fpOIgF6Im0eaUwk26czJVMBenD/6tq1q5SVlQFAXjr88MMJ0AHAkDnV1dp78IABA4zXBCC8++6/XxuvgwYNMl4TkKsI0C0iQAcA+yBAj0+k5ZlNBejRluYOFro8dzpCusqqKvF6veJyucLOTI92HfGEw6kO0Gtqa8Xj8USd/Z7JAL3O728zg1vNyo5nBnc4iYS5qr5IAb6VvpbJAF3Noo/V5xJhNUCPd7l9AvSd4g3QAQA7EaADQObMmDlTew++7LLLjNcEoK2NmzbJSSedpI3Xl195xXhdQK4iQLeIAB0A7IMAPTYVZoZbXjnTAbpaWjxW8FxTWytji4vDhqJWQjp1vGj1qmW7IwWx4dotnqXgw4XtyYSNLpcr4r7fsV5X9dqmMkAP97om0j7hxOp/4eoLvaZk+poaM6FbCER7nawG6GoGfbjaYwXNkX6oYCVAT+RHIQ5H27CdAH1HgL5i5Ur5ceFCmf3FF8YDKgDIVh9Nny7Lli+XX9etI0AHgDR7Z/Jk7T34mmuuMV4TgLbefOstbawec8wxsnrNGuN1AbmKAN0iAnQAsA8C9NhUMBbuOZkO0OPdFzvSkvNWQzo1SzrWc8M9Jtx1lFdUiMMRO2BVAWeqwkYV8sd6/QsLCyO+PpGeH6l94gnQVXuUlJYGzh/vftrxvg6x+kroNSXb11QbxtqHXK3uEClAj9ZHVP+INE5izeCP9EMFKwG6mgmvXsNIVG2ZWB0iXdIdoC/86Sf58quvpFOnTsZDKgDIRtNnzJDlK1YQoANABjxTUqK9B99zzz3GawLQ1tVXX62N1VGjRhmvCchlBOgWEaADgH0QoEdW5/cHwr3CwsKwM0szHaDX+f3idDrF6XRGXIK82ucTp9MZdjnpZEI6VU+kmlUIHE+A3io7A9ZIAW2d3x+YXZyqHwKof4v0erbKztnLka41Uv+J9JrHE6Cr9nC5XIEaY82SjyZW/wv3uoVeU7J9TV23y+WK2NYqTI5Ur+oj4c4f3D8ijZNo/Sta7VYCdBXmx9NeDkfbHxbke4De0NgoG+rrZdXq1bKopka++fZb6datm+yzzz7SpWtX6dy5s+zdubPsvffeAc4kddpjD9mroCDp4wBAKgW/z3Xu3Fk6d+4sXbt2lX322Ue6desm++23n3xSWSkrV62SdevXE6ADQJr9a/RoLZQb99RTxmsCoPtu7lzZf//9A+N09913l1mffGK8LiCXEaBbRIAOAPaRrwF6UVGRVFZVhVVSWqqFqNECsUwH6K2ih45FRUVSXlEhlVVVUl5REag7Us3J7h2uwr/g86o90FVNoaFjpOtQs8FVW00sK9OOp84Vrt5krkMd1+VytTmnCmzVY1IZoHu93sC5ovUlFQpH26M9lkQC9GiBfTJ9rc7v19oz+PonlpUF+oW63mht53Q6paS0VBuj6tjhAvTQ2sP1r2i1By8rr643nj5dUloas70i9Z98DdC3t7YGAvT6jRtl9Zo1Uvvzz1Lt80llVZVUvPeevPHmm/Lqa6/J8y+8ICWlpTL+mWfk6fHj5amnn07Y/7vjDunXr58UFBTIbrvtJo8/8YSl4wBAujw9fryMf+YZKSktledfeEFefe01efOtt6TivfeksqpKqn0+qamtlVWrV8v6DRtkS0MDAToApNHw4cO1/++Y9MYbxmsCoCt++GFtnF500UXGawJyHQG6RQToAGAf+Rqgx8vtdkcNMk0E6K2ih4OhogX+yYZ0wTNowwkXwka7jsqqqjZBaDCPxxN29nIy11FZVRX1GjwejxYqh85gTjRAVzO8o820bhV9OfJws6IT4XQ64w7Q1Q8Z3G532La22tfUsYNniUd6frR2Uf0nHLWffbRxEum1jla72rIgUkAfrU+XlJZG7V/RZrXnc4De2NQkmzZvll/q6mTpsmXyw/z58uVXX8nMjz+W8ooK+c8770jZpEny+r//La++9pq8+tpr8sqrr8blrrvvlosGDpTevXtrr8UJJ54Y9zEAIFNefe01eW3CBHn93/+WskmT5D/vvCMV770nMz/+WL786iv5Yf58WbJ0qaz95Rep37hRGhobZWtLi2zbvt3oZwMA2NWll16qfYecMXOm8ZoA7NTU3CynnXaaNk6ffe4543UBuY4A3SICdACwj3wL0Kt9vkBQFUlRUZGUlJbGNQNYzaQNfazb7Y66BLeqI9o5vF5v1ECtprZWSkpLxePxBGovKS2NuFy2OmaspcFj1Vbn90tJaWngnB6PR8YWF0fc6zrWddT5/TKxrEyKiooCx/R6vTHbJpnrUG0X/LqPLS7WHqvqDrckfbhlwaO95qqfuN3uNrOZQ4/hcMTeRzsW9RrF+3jV3pHa3EpfC73+4NdXtbd6fqzxEu756vpU26ZynLTKjrBaPSc09LY6NqPtB5+KsZkpqQ7Qt23fLk3NzbJ5yxb5dd06WblqlSyqqZHv5s6VL778Uj6eNUv+++GHUl5RIe9OmyZTpk6VyVOmRPXkuHFy9dVXS58+fWS33XYL+2OG66+/PuZxAMCEKVOnyrvTpknFe+/Jhx99JLM++US++PJLmTtvniyqqZGVq1bJr+vWyabNm6WpuVlatm0jQAeANOnbt6/2HXLuvHnGawKw0+QpU7Qx+sc//lGWLltmvC4g1xGgW0SADgD2kW8BOpDN1Gz8aEErYFo6AvStLS2BZdzr/H5ZvmKFLKqpkXnffy/ffPutfPHll/LpZ59JZVWVzPrkE5n1ySfy8axZmjfeeEP++f/+n5x+xhmy9957R11dZM8995RXXn21zTEAwDT1HldZVSWffvaZfPHll/LtnDky7/vvZVFNjSxfsUJ+qauTDfX1geXbt23fLttbW41/PgCAHR1++OHa98jVa9YYrwnATsOGDdPG6G233Wa8JsAOCNAtIkAHAPsgQAeyg1rK3OPxGK8FiCbVAbpaxr1561bZ0tAgG+rr5Ze6OlmxcqUsXrJEflq0SBb8+KN8/8MPMnfePPlu7tyATz/7TB57/HG55NJL5cADD4x7e45+/fppxwGAbDN33jz5/ocfZMGPP8pPixbJ4iVLZMXKlfJLXZ2s37BBNm/ZIk3NzYHl2wnQASD1tre2SteuXQPfITt37syKH0AWmb9ggfTo0SMwRnfddVf5aPp043UBdkCAbhEBOgDYBwE6kB2KiorE4XBEXeIdyAapDNBbRZ+F3tjUJJu3bJEN9fXi//VXWbN2raxctUqWr1ghS5ctkyVLl0pNba28NmGCXHfddfLHI4+MOzQP5vV65efFiwEg6yxeskQWL1kiS5YulaXLlsnyFStk5apVsmbtWvH/+qtsqK+XzVu2SGNTk2xtaZGWbdsCP0ZqzYLPCACwk9Vr1mjfIQ877DDjNQHY6fEnntDG6Lnnnmu8JsAuCNAtIkAHAPsgQAfMqayqksqqKhlbXCwOh0NcLpfxmoBY0hGgB4foTc3N0tDYKJu3bJH6jRtl/YYNsm79evl13TqZU10tvXr1shSaB5tTXS3+X38FgKz267p1sm79etlQXy/1GzfK5i1bpKGxMTDzXO19TngOAOnx3dy52nfIU045xXhNAHbY3toqbrdbG6NPjx9vvC7ALgjQLSJABwD7IEAHzAn9n71qn894TUAsqQ7QW0UP0dVy7k3NzdLY1CRbGhpkS0ODbN6yRTZt3iwPPvSQFBQUWA7PTz31VNm0eTMAZL3NW7YE3gNVcN68dWtg2XbCcwBIr+kzZmjfIwcOHGi8JgA7VLz3njY+DznkEKmprTVeF2AXBOgWEaADgH0QoAPmeL1ecbvd4vF4CM+RM9IRoLfKzhBdBekqTG/Ztk22trRo/vfJJ2Xfffe1FKDfddddbY4HANlMvRcGh+Ys2w4A6TexrEz7Hjls2DDjNQHYYcSIEdr4HDFihPGaADshQLeIAB0A7IMAHQCQiHQF6EpwMBQcpocqKS2VAw44IOEA/YP//jfiMQEgW4W+N5r+LACAfPC/Tz6pfY+8++67jdcEQKSmtlYOOeQQbXxWvPee8boAOyFAt4gAHQDsgwAdAJCIdAfoiXjp5ZelsLAw7vDc5XLJloYG420IAACA7HfXXXdp3yWfHDfOeE0ARJ4eP14bm263mx8YAilGgG4RAToA2AcBOgAgEdkUoLeKyNjiYmnfvn1cAfrNN99svP0AAACQG6699lrtu2TZpEnGawIgcu6552pj8/EnnjBeE2A3BOgWEaADgH0QoAMAEpFNAfqHH30kf/7zn+Oegf7W228bbz8AAADkhgsuuED7Ljl9xgzjNQH57qPp02XXXXcNjMsePXrI/AULjNcF2A0BukUE6ABgHwToAIBEZEuAvmr1aundu3fc4fkhhxwiq9esMd5+AAAAyA0nnnii9n3yu7lzjdcE5LvbbrtNG5fDhg0zXhNgRwToFhGgA4B9EKADABKRDQF6Q2OjnHTSSW1C8uuuu67NjU7l73//u/G2Q3YYOnRo2v1SV2f8OgEAQHJ69eqlfZ9ctXq18ZqAfLZs+XL54x//qI3LyVOmGK8LsCMCdIsI0AHAPgjQAQCJMB2gb6ivl2HDhrUJyEePGSOtIjJ9xgzp169fm7+/+NJLxtsO2aGgoCDulQus+nnxYuPXCQAArGtsapK99tor8Nm+9957S8u2bcbrAvLZc88/r33n7tevnzQ2kU0B6UCAbhEBOgDYBwE6ACARpgP0O++8s01YOXLkSGlqbg48prKqStxud+Dv3bp1k4U//WS87ZAdunTpQoAOAACiWrZ8ufbZ3rt3b+M1Aflu4MCB2rgcW1xsvCbArgjQLSJABwD7IEAHACTCZID+6GOPSfv27bWbJldeeWXY5TSD90g//fTTjbcbskePHj0I0AEAQFTffPut9tl+8sknG68JyGezPvlEdt9998CY3H///eW7uXON1wXYFQG6RQToAGAfBOgAgESYCtBfevll2WeffbQbmeeee678MH9+xOesW79eTjrpJHmmpMR4uyF7hAboL738ctLUjzUI0AEAsIf33n9f+2y/6KKLjNcE5LNRo0ZpY/Lqq682XhNgZwToFhGgA4B9EKADABJhIkCfMnVqm4DypJNOkqpPP4353I2bNskvdXXG2w3ZY++999b60rbt25M+5mmnnaYds6a21vh1AgAA61559VXts/26664zXhOQr1avWSPHHHOMNibffOst43UBdkaAbhEBOgDYBwE6ACARmQ7QK6uq5IQTTtBulhx++OEy9d13jbcFclPnzp21/tSybVvSx/zrX/+qHXNRTY3x6wSASKp9PqmsqrIs9EdC6t/r/H7j15aoVNReU1urtU+y7ZDq42WiL2Xih2OqXap9voxc2yOPPqp9tt91113G2xvIVy+/8kqbH1Nv3LTJeF2AnRGgW0SADgD2QYAOAEhEJgP073/4Qc455xztZkm3bt3klVdfNd4OyF1dunTR+tTWlpakjxkaoP+0aJHx6wSASNxut/aelaixxcXa8dS/V1ZVGb+2RKWi9rHFxVr7TCwrS6omj8ejHS+b21X1pdA+kQ6qnd1ud0au7Z///Kf2Ojw5bpzx9gby1aBBg7TxeN/99xuvCbA7AnSLCNABwD4I0AEAichUgL5q9Wq54oortBslu+22mzz+xBPG2wC5LTRAb966Neljnn766QToAHKGCj2dTqe43e6EhQbEuRD0RpKOAN3lclk+Vp3f3+YHC9ncrnYO0IcOHZrSH0YAsObz2bOloKAgMBa7du0qX3/zjfG6ALsjQLeIAB0A7IMAHQCQiEwE6E3NzTJy5Mg2N5Dvvvtu49eP3Ne1a9eUB+hnnHGGdsyFP/1k/DoBIBIVeqYqiFTBeqaW1k6lVAfoTqdTHA6H5SXNS0pLxeFwSGFhIQF6hHbOVIB+9tlna5/tH02fbry9gXx0z733amNxyJAhxmsC8gEBukUE6ABgHwToAIBEZCJAf/Chh9qE55dffrnxa4c97LPPPlrfampuTvqY/fv3147548KFxq8TACJJdYCey1IdoBcVFYnD4RCv12vpWC6XK/B8AvTw7ZypftunTx/ts9333XfG2xvIN1tbWqR79+7aWHx32jTjdQH5gADdIgJ0ALAPAnQAQCLSHaC/NmFCmyW2Bw8eLEuXLTN+7bCHfffdV+tfjU3J//9saIC+4McfjV8nAERCgL5TqgP0yqqqwAzyRI9TU1sbmMWujkOA3radM9VvDzroIO2zfeWqVcbbG8g370yerI3D7t27y9aWFuN1AfmAAN0iAnQAsA8CdABAItIZoP+8eHGb8Lx3796ybv1649cN++jWrZvWxxoaG5M+pgoQCNAB5AIC9J1SHaC3igSWXy+vqEjoOGrWudfrJUCP0s6Z6rfBn+vt27c33tZAPvJ4PNpY/Nfo0cZrAvIFAbpFBOgAYB+ZCNBnVX6mneOxJ56Sp595DgCQg5743/Fp+VFU7c8/ywUXXKDdIDn88MPlg//+1/hnJewlHQH6gAEDtGPOX7DA+HUCQCSpDtArq6qksqpK6vz+Nn+r8/sDf4/0vEjPtVJDosdKR4Cu/ruoqCih46jgvdrnsxygB7eD1X3Yg6laIrWrlQA9+JiJ1JjJAH3+ggXa5/oRRxyR9nMC0H1SWSl77LFHYBzuu+++8vU33xivC8gXBOgWPf0MAToA2IWJAB0AYB+pCNBbtm2TESNGaDcqO3bsKM8+95zxz0nYz+9//3utr21paEj6mGeeeaZ2zB/mzzd+nQAQSaoD9GhBb3AQ3Co7lilX+4SHcrlcMrGsLO7zTiwrC+wZHqqwsFDGFhfHDNPTEaCrpdgdDkfcYX7o0u+JBOiVVVVtZmkm2g7BEnmN4g3Q1TGdTqflGjMZoM+YOVOr8Ywzzkj7OQHo7rjjDm0cXnXVVcZrAvIJAbpFBOgAYB8E6ACAZKQiQH/4kUfa3Ey98847jX9Gwp72228/ra9t3rIl6WOGBujf//CD8esEgEhMBegTy8q0ANXlconb7W4TgseauV3n97fZOsPtdgeEniNaMJuOAL1VJHBN8f4gQAXWJaWlbdotWm2hQbdq09B2cDqdUu3zxaxjYlmZdjyn0xk4npohr9o7+HWIFqCXV1RotRQWFkZ8raLNSM9kgD7h9de1drjyyivTfk4AOy1dtkyOOuoobRy+9fbbxusC8gkBukUE6ABgHyb2QAcA2Eeye6BPeuMN2X///bWbI0OGDJFf6uqMf0bCnkL726bNm5M+5llnnUWADiBnmArQlXCzjev8fi2IVkFyOGq2tdPpjBhQB4e20QL5dAXoKoiOt41VrSpAjidADw7PvV5v2PC5sqoqEObHCtGDw3OXyxXx9VT9R4X10QL08ooKLXSPdEwVzkf7wUMmA/TQH3eOGjUq7ecEsFNJaak2Bvv165eSVaMAxI8A3SICdACwj0wE6A2NTbJ+wwYAgA0l8/8Cn8+eLccff7x2c+SUU06Rb7791vjnI+wrHQH62WefrR1z3vffG79OAIgkOAAN3jM7HuHCzUQC9FgzslUorJYyj3a8WDOqgx8bKZRNV4Be5/cH/i3WPt8quPZ4PGFrD1dbcNgdq03r/P5AiB6pXev8/kCIH1xHrNcp+EcR0Y4Zz6oCqkav1xu1nTMRoN9yyy3a9T05blzazwlgp/POO08bgw8/8ojxmoB8Q4BuEQE6ANhHJgJ0AABCrVi5Ui699FLtxshBBx0k/3nnHeO1wd66d++u9buNmzYlfcxzzjlHO+bcefOMXycARBK6/HkiwoW58QbosULUVhGp9vmiht4quI3nWLFqi+fv8QgXoAfXGmt/cDWjPjgIjxWgqxnb8bZD8L7s4QJ3dQ1OpzOu/dLr/H5tSfdw16iOWVhYGNcxY+0dn8kAfdCgQVq/Z+loIHM++O9/pX379oHx94c//EF+mD/feF1AviFAt4gAHQDsgwAdAGDCbbfdpt2Y/M1vfiOPP/GE8bpgfwcccIDW9+o3bkz6mKEB+ndz5xq/TgCIRAXowftbxyvcrO94A/R49uCOdTyv1ytut1vKKyqSPlY8f49HpABdLV8eadZ3q+ycqR4aXEcL0IP/Fmt2ezAV6IebYa7C8Fhhf7DgWfDhnqdmn8e7D3yrhP8xQWg7ZyJAP/XUU7XP9c8+/zzt5wSww0033aSNv+HDhxuvCchHBOgWEaADgH0QoAMAMu3JceO0WQUOh0NGjhxpvC7khwMPPFDrexvq65M+5rnnnkuADiBnmNoDPRXHS0TwbHYTAXqr7AymIx1f7fMbOpM8WoCuzudyuRKqUwXeTqdT+/fg5ebj/ZFD6PNCA/RYKwnEastwM+szGaAfcsgh2uf64iVL0n5OACILf/pJevXqpf3IuuK994zXBeQjAnSLCNABwD4I0AEAmfTO5Mnyhz/8QbspedFFF8mSpUuN14b8kI4APXSfRt933xm/TgCIxG4BerXPJ5VVVVJSWipji4vF4/GIy+XSlhg3FaB7vd6oS62rfb+jzTIP/Vu0meTRRHotrLxGofWHBugqrC8sLJTKqqq4qWsL1zczFaDXb9wonTp1CrRJly5dpKm5Oa3nBLDD4088oX2nPvvss43XBOQrAnSLCNABwD4I0AEAmfJLXZ306NFDuynSpUsXWbZ8ufHakL3enTZNXnr55ZTp0qWL1gdTUWPfvn21Y958881yz733WnbHHXfI0KFDZejQoXLNNddIQ2Oj8dcBgH3YIUCfWFamXYfb7ZaxxcUytrhYJpaVBWZSmw7Q1Uzs0FnfrbJzz+9wS7xHC9DVdSey3HroMSMtF2+1L4XWEtwmVpgM0H9cuFCr5aijjkrr+QDs0Lx1q5xxxhna+Ht6/HjjdQH5igDdIgJ0ALAPAnQAQCZsaWiQv//979oNka5du8prEyYYrw3Z7aWXX07qJnwsqagxNEBPpWuuucb4awDAXnI5QK/2+aSwsFCcTqeUlJbGXB7cdIDeKjtnaYfu661mp3u93qjtlo4APdnXKFYtqk2cTmfgBw6JMLmE+8yPP9Y+hwcMGJDW8wHYYfKUKdrYO+KII9g+ATCIAN0iAnQAsA8CdABAJjzy6KNtgsH7H3jAeF3IDSp8yLcAvVOnTrJq9Wrj7Q/AXnI1QK/z+8XpdIrDEf9e3dkQoKt9zkOXXFdLzNfU1kZtt0h7oCf6+qUjQFevR2iAro6Z6D7t8bRzugP0f0+cqH0WX3XVVWk9H4Adrr32Wm3s3X777cZrAvIZAbpFBOgAYB8E6ACAdJs7b5506NBBuyFywQUXGK8LuSP45n4+Behj7rvPeNsDsJ9cDdBVEJ1I3dkQoNf5/YG/q7A8VsAcLUBX+4uHWxY+GjXjPdw5rbSDWoI+XICulq53OBwxVwkIvTa1DH+kdk53gP7oY49pn8V33nlnWs8HQMT33XfSvXv3wLjr2LGjzPz4Y+N1AfmMAN0iAnQAsA8CdABAOtX+/LOcddZZ2o3I//mf/5Fv58wxXhtyy+WXX671o/bt28tdd92V1F7j99x7b0pqe+/995Pem/2Pf/yjdn09evRg73MAaZGrAXqiAWq0EDqe2uMVK0BvFRGPxyMOh0NKSkulVUSKiorE4Wi7rHs8tQcH1+UVFXHXqWa8h1v6Xa30Em7p9EhUIB/pmOp8ka4xWo2qnZJ5/a269dZbtc9j9mAG0u/Bhx7Sxt0ll1xivCYg3xGgW0SADgD2QYAOAEin2267TbsZUlBQIBNef914Xcg9n372mfTs2VPrTw8/8ojxulJhytSpstdee2nXFi48AIBUyNUAPdoM6lB1fr+2/YfpAF3NGi8sLNSWoo80OztW+K8CeHW8eGt0Op1hl4xXs/vjbYvgGeaRAnR1znhrVDU4nc6wj89UgD548GDt2t6ZPDmt5wPy3Yb6ejnppJO0cffSyy8brwvIdwToFhGgA4B9EKADANLlhRdflN/97ncsg4mU+dfo0Vp/OvLII3N+NYOGxka5+OKLtesaOHCgbN6yxXhtAOwpVwN0FULHmtVc7fNp4Zy0joIAACAASURBVHk2BOitsnO/cPVDgNA90SO1W7jaamprA8dzuVxRA+rgcDxc0K2o2d9OpzPqzPbKqqrAuSPtgd4qO37EoI7pcrnCBvfhaoz0A7JMBej9+vXT+s7sL75I6/lSzev1itvtjktRUZGMLS6Wap/PeN2ppq4x3LVV+3yBv5uuM5trypTg93aHwyF9+vSRNWvXGq8LyHcE6BYRoAOAfRCgAwDS4fPZs+XYY4/VboZceOGFsnLVKuO1IXf9vHixnHzyyVq/GjlypPG6kvHsc89p17PHHnvI5ClTjNcFwL5yNUBvFdGC8aKiIimvqJDKqiqprKqSscXFgaXS1fWpx0cKhDMZoKtZ40qskDpWbdU+nxZkh7ZHSWlpIMBW7RWtvuDjqfYrKS0NHG9iWZnWviqojRbMhx6zqKhIJpaVaTWGvqax2jndAeOhhx6qvU5Lly1L6/lSTb0miYoUNueqVL8vpVs21pQpQ4YM0fpiqrZYApAcAnSLCNABwD4I0AEAqbZ+w4Y2+1X37t1bPpo+3XhtyH3PPf+81re6dOmS0B6w2WTxkiVtfhBw/fXXG68LgL3lcoBe5/fHDAidTmcg0FWhtcvlEq/X22bmeiYD9OBlz51OZ9THxhOgt8qOmejxtEe824LEc7zgoDtWgJ7KGjMRoG/avFn23HPPQF377ruvtGzblrbzpYNqa5fLFfihQjjlFRUytrhY+wGD0+m0TYieTQH6xLIycbvd4vV6Iz4mXwP02V98IZ07dw5ce9euXeWLL780XhcAAnTLCNABwD4I0AEAqfbAgw+2uTE67qmnjNcFe2hqbtZmwDkcDhk0aJA0NTcbry1RY+67T7uOXr16yeezZxuvC4C9qZnD0cKcRKR6qeRox1PUjPPg5ahVQB68nHmd3y8ejyfwmNAAPZ5zxaLCsXiuUdUSKywObrd4aqv2+QIz8KO1R7zCHU8t+R0cSKq+FG1J/WjHVDPS46kxnhAyWQt/+kn7XD766KPTdq50sfIDmfKKisBKAYWFhcavIRVi/RBH/ZAgE7XE8+OPTNeULe655x5tzF155ZXGawKwAwG6RQToAGAfBOgAgFR6Z/Jk2X///dvMUtq2fbvx2mAf5RUV2mwVh8Mhzz3/vPG6EvHFl1/KIYccol3D6DFjjNcFAEC+mvXJJ9rn8llnnWW8pkRZXWEieB/qXF3ZJ1gqVpdIlUxtP5Br1qxd22bLr0lvvGG8LgA7EKBbRIAOAPZBgA4ASJUfFy6U008/XbsJ0rdvX5n3/ffGa4P9jBw5Uutrp5xyivy8eLHxuuJ1ww03aPWfdNJJUvvzz8brAgAgX5VNmqR9Nl9zzTXGa0pUMls0FBYWxlySP1cQoGe/F196SRtvp556qmzctMl4XQB2IEC3iAAdAOyDAB0AkCojRozQboLss88+8uZbbxmvC/b07Zw5cuSRR+bkDO6p774re+21l1Z76bPPGq8LAIB89tjjj2ufzffcc4/xmhKVTICezHOzDQF69rv44ou18WaHH24AdkKAbhEBOgDYBwE6ACAVgpd9VMbcd5/xumBvxQ8/3GYP8c8+/9x4XdE0NjXJJZdcotU9cOBA2dLQYLw2AADy2e233659Pj9TUmK8pkSlI0APt/98eUWFeL3emPvS19TWSklpqXg8HnG73eJ2u6WoqEgmlpVJnd+fcI2VVVUytrg4cCy32y1ji4ul2ufTHhctQK/2+QLPjeecNbW1bc4ZzzWox6qZ/U6nUztGMjVV+3yWagqtTbVbnd+f0tcplpkffyy777574HU66KCDZO68ecbGDYC2CNAtIkAHAPsgQAcAJOvrb76RY445RrvhOGjQoLTcbAGCrV6zRvr376/1vaKiIuN1RfPc889r9e65554yecoU43UBAJDv/va3v2mf0VOmTjVeU6KSCdBdLpc4HI42gXjwDOo6vz/wOCXSubxeb5sf2AZzOp0ysawsrtpUwBzteG63W2pqa6VVogfolVVVgb9HO2ed3y8ejyfmNZSUloZ9frTnhZ473priaQen0xlzNndw+5SUlorT6UzJ6xSv0B+rZPv3dyAfEaBbRIAOAPZBgA4ASNZ1112n3QA56qij5JPKSuN1IT9MeP112WWXXQL9r2PHjvLW228bryucJUuXyimnnKKNl+HDhxuvCwAAiJx22mnaZ/RXX39tvKZEWQ3Qa2prA9cdGpYGB+gqFHc6neL1eqWyqqrN7O/QkN3tdsvEsjKprKoKBLbBIXCkAFqp9vm0gFfNjA4+XvAs72qfL+kAPdw5yysqAuccW1wcOGe4Hx2o81RWVUlRUZE4HA5xuVyBfwutK9GanE5nm5pC2zVaKK0eE/w6hbZr6DWWV1SkpI8uXrJEDj/8cG2svTttmvGxA0BHgG4RAToA2AcBOgAgGS++9JK0a9dOuwHy9PjxxutCfhk6dKjWB88///ys/E5z3/33a3X26tVLZn/xhfG6AACAyGGHHaZ9Ti9fscJ4TYmyGqCr5zmdzjarSKkAXYWpHo8n6kpTata20+mMugd5SWlp1KC7VXaE8So0drlcbcL6cMcLDn2tBOjBPwCIds46vz8Qjke7hnj2QI9VU01trdYOaqZ9OMFba0VaXj90hnm0dg1+PVPRR58eP147/5lnninbtm/P6DgBEBsBukUE6ABgHwToAACr5n3/vZxwwgnaDZArr7xSmpqbjdeG/DJ9xgzp3r271hfHPfWU8bqCffnVV3LooYdqNY4eM8Z4XQAAQGTzli2y1157BT6jf//738v21lbjdSUq0QC9vKJCm4UcLgRWAbAKp6OF58FBcLTwXAkOvcP9XZ3b6XRGDY3D1Wo1QE/0nKr9PB5P1OMlE6CroD5W+4e2q8PhCHsNwW0ULTxvFX11gnhe01jOPvvsrP7ODmAHAnSLCNABwD4I0AEAVt18883azY/evXun5KYKYMWoUaO0/njcccfJ/AULjNel3HjjjVp9J598svy8eLHxugAAgMiimhrtc/rYY481XpMVwTPJ3W53RMGztFUwGylIDQ6lY+2Frc6fyJ7WqpZw51ezrmPt6R3ueFYD9ETPGW8gbzVAj7a8fjztEG4WejzLvAdTPxKItdx+LF99/bXW7woKCqShsTEtYwFAcgjQLSJABwD7IEAHAFgxsaxMOnXqpN0AefSxx4zXhfw1f8EC6dOnj9YnR40aZbyuVhF5d9o0KSgo0Gp79rnnjNcFAAB2+Hz2bO1zesCAAcZrsiJ4D+xYnE6neDyemKFscIAebfZznd8f96zmYGpf9dDAOjhUjmfWtRJrafhoYbXVc44tLpaxxcVhZ3snG6CrJdkTXUJdndflcrX5mzpXvPuaq36VyA8Zwgle8t7hcMitt96alnEAIHkE6BYRoAOAfRCgAwASVVNbK6eddpp28+PSSy+VDfX1xmtDfhv31FNav+zevbtMnzHDaE2NTU1y6aWXanVdfPHFsqWhwXh7AQCAHV6bMEH7rE5kBnU2UUGny+WSyqqqiBINh6Mts66oENhq0BsaMKsgPFwAHE21z2c5QI8n7E5UsgG61ZqiHTPRJdlTEaCvWr1aOnTooI2zbFotCoCOAN0iAnQAsA8CdABAokKXyu7Ro4d8+NFHxusC1m/YIOeff77WP4cOHWq0pudfeEGrZ6+99pIpU6cabysAALDTAw8+qH1eP/jQQ8ZrsiLRPdDjEW+AG7x3eLTl4yMtJx96/GTCbDsF6Oo1DbcUezTZFqCPHjNGG2OR9owHkB0I0C0iQAcA+yBABwAk4p3Jk6Vr167azY/7H3jAeF2A8tbbb0vHjh0D/bNdu3Yy4fXXjdSyZOlSOfXUU7XxMnz4cONtBAAAdKFLS5v67pCsbAjQrcqGAF0tJ5+NAXqi4XW05egzHaCvXrNGjjvuOO31fm3ChJS1MYDUI0C3iAAdAOyDAB0AEK+Vq1bJ2Wefrd34OO+882TN2rXGawOCDRs2TOun/fv3l9Vr1mS8jvsfeECr45BDDpHZX3xhvH0AAIAu9DvurE8+MV6TFSYDdLVXd6zl46Oxct5QwXux22EGuvpxR6LbCmTTDPTQFZlOPvlkWbd+fcraGEDqEaBbRIAOAPZBgA4AiNe/Ro/Wbnx069ZN3p02zXhdQKjPPv9cevbsqfXX4ocfzmgNX339tfTu3VurYcx99xlvGwAA0NZRRx2lfWb/vHix8ZqsMBmgW90DPRIVyMfaez1SHVYCdLXveqLnnFhWJmOLi8OeL1V7oCe6F7xqv3CvR6YD9NAtlpJZCh5AZhCgW0SADgD2QYAOAIjH+x98IAcccIB24+Puu+82XhcQSeg+i0ceeaR8O2dOxs4/YsSINjNtFi9ZYrxdAACArn7jRnE6nYHP7P32209atm0zXpcVJgP04Jnf1T5fwjWHzrCu9vkCx6uprY37eMHL8ScaoFs9Z7TzJRugB/8tkZo8Ho84HOH3Gs9kgF5eUSHt2rULnPPggw+W73/4IWX9E0B6EKBbRIAOAPZBgA4AiOXXdevk4osvbrMk9pKlS43XBkTy8+LFcsopp2j9duTIkRk597Tycu1GvMPhkGefe854mwAAgLa+/+EH7TP7L3/5i/GarDIZoLfKztA23uXGa2pro4a5hYWFEUPgSMcL/g6WaIBu5ZyxZsonG6AH1+T1euOqKfiHAOUVFW3+nskAPfgHDQ6HQ0aMGJGyvgkgfQjQLSJABwD7IEAHAMTyTEmJdtOjffv28vns2cbrAmJ57vnntb7buXPnsDcRU6mpuTlw81i55JJLpKGx0Xh7AEAiqn0+y/sYh9vPOJupeuv8fuO1pENNba1UVlUlNCs4n7z/wQdtPrdN12SV6QA9OAieWFYW9bF1fr+4XK6ox1ZLqid6vGQCdBWIx3POap8vENiXlJZabr9U1hRPu2YqQP92zhzp3r174HwdOnSQ/374YUr7PID0IEC3iAAdAOyDAB0AEI3vu+/k6KOP1m5E3XbbbcbrAuIRLsz2eDzS1NyctnO+8OKL2vn22msvmfruu8bbAgASpQKTZJi+hnglGiblmkQC0HwU+oO7W265xXhNVpkO0FtFxOv1BtqyqKgo7LLj5RUVgVnVTqcz6tLkwaG4x+OJebzg735WAvTgdlSzvsOdc2JZWSA8j9Y28exhHk9NwTO5xxYXR6wpuF0j/WgmUwF66JZKF198ccbGAoDkEKBbRIAOAPZBgA4AiGbYsGHaTY/u3bvLxk2bjNcFxKu8okI6d+6s9ePnnn8+LedaumyZ9O3bVzvXDTfcYLwNAMAKFZg4nU5xu92WmL6GeOVygK5WCogWQBKgR3f33Xdrn92PP/GE8ZqsyoYAvVX0EN3h2LG8uXpfCF5ivbCwMObKCHV+f5sf9EQ6nsvl0vZitxqg1/n9bX6E6XK5AucM/ne32x119Yryioo2dRcWFmq1xVNTuHYNrimRds1EgL56zRrp06ePVu/Lr7xifIwAiA8BukUE6ABgHwToAIBIyisqpEuXLtpNj/HPPGO8LiBRI0eO1PrxKaecIj8vXpzy8zzw4IPaeQ499FD54ssvjV8/AFiRjiAuW+VygB5PsDWxrEzcbnfc+yfnm6FDh2qf32+9/bbxmpLtD6YD9FbZEQqHhtDBAe/Y4uKEtk2YWFbWZon2YEVFRYHjJRugK+UVFRFX43C5XDGXU1dCg+/Q2eGJ1JSKds1EgB66ssP//M//2HabDMCOCNAtIkAHAPsgQAcAhNPQ2CiXXnqpdtNj4MCBsmnzZuO1AYn6ds4cOfLII7X+PHrMmJSe46uvv5bDDjtMO8eY++4zfu0AYBUBem6wurQydvrrX/+qfX5/+dVXxmuySq1IkMr97mtqa5M+pqor1moJ8VLHUkKD2Uj/3io7Zperv1s9p5UgWLVjuPNarSm4XROpKdHnxLPSRajzzz9fG1f3P/BAyvokgPQjQLeIAB0A7IMAHQAQTumzz2o3PAoKCmTK1KnG6wKsKn74Ya1P9+zZUz77/POUHf+mm25qM8t98ZIlxq8bAKwiQM8NBOjJ69WrV6AP7LrrrrJq9WrjNQG5rLyiQnbZZZfAuDrooIPku7lzjdcFIH4E6BYRoAOAfRCgAwBC/bRokZxwwglaGDhixAjjdQHJWL1mjfTv31/r18OGDUvJsaeVl8vee++tHTtd+6wDQKYQoOcGAvTkrP3lF+nQoUOgDxx88MHGawJy3bBhw7TvxcOHDzdeE4DEEKBbRIAOAPZBgA4ACHX33XdrNzyOOOII+fqbb4zXBSRrwuuva7NhOnbsmPQ+p81bt8qgQYO0MXPJJZdIYxP/nwwgt6UyQI+2dHGqnhe8BHKi54kWoCe6fLWVpZgTrT348WpP6KKiosC/hdZqZQnu4La3ei2hf0t2Cex0+Pqbb7TP8L59+xqvCchl386ZI927dw+Mqfbt28t7779vvC4AiSFAt4gAHQDsgwAdABBs5scfy4EHHqjdSGRGE+xk6NChWv8+//zzk/r+88KLL7bZ7mDqu+8av04ASFaqA3T1PpnIHrpFRUWBcDjc3+v8fhlbXCyFhYXae7HicrlkYllZzPNEC9DHFhcn1A6VVVWB40V7XDK1B58jnNBa472GWDV5PJ6YYXro9dfU1gZeR6uvTzq9M3myVtOQIUOM1gPkutFjxmhj6sILLzReE4DEEaBbRIAOAPZBgA4ACHbVVVdpNzz69+/PPpCwlRkzZ2qzYhwOh4x76ilLx1q2fLn069dPO9aNN95o/BoBIBVSvYS7Op7X643r8XV+f+C9NdzM6WqfTwt6nU6nuN3ugOD35kgBvJLpAD3Z2qt9vsBjnU6nOBwOKSwsDPxbaBvHcw3VPl/gWKE1qVnu8bRn8PVPLCvTjulyuRI+Xro9OW6cVku8/RNAW6vXrJE+ffpoY+qFF180XheAxBGgW0SADgD2QYAOAFBemzBBW966Xbt2MuH1143XBaTaqFGjtBt7ffr0kfkLFiR8nAcfekg7zqGHHipffvWV8esDgFRIdYA+sawsEPQm+/g6vz8QQLtcrrDBd53fLyWlpVqYG+lcmQzQU117PHugx7qG4PC8sLBQyisqwtakjhMt9A43O35scXGbJdtDj1dSWmqkn99+++1arc+UlBipA7CD555/XhtPxx13nKxZu9Z4XQASR4BuEQE6ANgHAToAoFVEVqxcKaeffrp2w+Oqq64yXheQDvMXLGgzO2bUqFEJHePrb76Rww8/XDvGffffb/zaACBVVDCrQt5ERNprW4W04QLaUGqWcrhgVQWvhYWFMffSVo91uVwRH5PJAD3VtaciQA8O9GPVpH7YECnYDw3QYy3RrpZ3j/eHFanm8Xi0euPpmwDCO//887XxNHrMGOM1AbCGAN0iAnQAsA8CdABAq7SdSXvggQfKjJkzjdcFpMu4p57S+nz37t1l+owZcT//5ptv1p5/6qmnypKlS41fFwCkSuhS4omIFNR6vd64luwO3jM9XKCrAt949s+OZ0n1TAboqa492QA9OBCPd3/6aKF3cM3xLM1e7fNFfa3T7YQTTtD67ndz52a8BsAOppWXa6uZde/eXb6dM8d4XQCsIUC3iAAdAOyDAB0AsGr1aikoKNBuHt51113G6wLSaUN9fZtZMkOHDo3rueUVFdK5c2ftuc89/7zxawKAVFLBbOj+3PGItI90vGFprKBdnSeewDfbAvRU155sgK6en8g+5ME/cAhdbSC45kgrESTS/um0vbVVDjjggMD599hjD1m3fn1GawDsYtiwYdp342HDhhmvCYB1BOgWEaADgH0QoAMAbr31Vu1mx/HHHy8/LlxovC4g3d7+z3+kY8eOgb6/yy67yITXX4/6nK0tLXLZZZdpY+bSSy+Vxib+vxiAvaR6D3Ql2tLsilrqPRWBavBe4pEek8kAPdW1JxugW126XM2kD30drVy/qQB9ydKl2uf5EUcckdHzA3bx7Zw5sv/++wfG0m9+8xuZVl5uvC4A1hGgW0SADgD2QYAOAPntp0WLpEOHDtrNw9cmTDBeF5ApahlapX///rJ6zZqIj3/xpZe0xxcUFMi706YZvw4ASLV0BehqyfBI+3qXV1REXB48GrX/+tjiYhlbXCxut1sKCwsDQW82B+jJ1J5MgB5tJnm8/SP0vLkUoFd9+qn2mT5gwICMnh+wi3+NHq2NpXPPPdd4TQCSQ4BuEQE6ANgHAToA5LcbbrhBu9lx1llnyYb6euN1AZny2eefS69evbRxUPzww2Efu3zFCjnttNO0x954443GrwEA0iFdAXqd3x81tPV4PDEDYXWcscXF4nK5AsvMezyeQAhdXlEhNbW1WbeEe6prTyZAT2a2vDpv6HL9uRSgB+//7nA45B//+EdGzw/YwarVq6VPnz7aWCp99lnjdQFIDgG6RQToAGAfBOgAkL8+mj5dunbtqt3seOXVV43XBWTa6DFjtHFw5JFHyrdz5rR53IMPPaQ9rnfv3vLlV18Zrx8A0iFdAXqr7Fz9IzR8DQ7Xo+0RPrGsTJxOpxQWFsZcejzbAvRU1246QM/lGeiqXZTRY8Zk9PyAHTz3/PPaODr22GNl5apVxusCkBwCdIsI0AHAPgjQASB//eMf/9Budlx00UXS1NxsvC4g0xYvWSKnnHKKNh5GjhypPeabb7+VI444QnvM/Q88YLx2AEiXdAboKmR1Op3av6s9vz0eT8znFhYWSp3fH/e5siFAT0ftqdoDPdHw2g4BeuhKTC+/8kpGzw/YwXnnnaeNo3vuvdd4TQCSR4BuEQE6ANgHAToA5KeK996TPffcM3Cjo127djLpjTeM1wWY8vwLL2g3/zp37qzNDLz55pu1v5966qmydNky43UDQLqkM0BvFQns7x38Xutyudr8W6h4l3hXMh2gB89qzkTtyQbo6nUoKS2N+7ULXikg9LXKpQA9NPibPmNGRs8P5Lpp5eWyyy67BMZQt27d5KuvvzZeF4DkEaBbRIAOAPZBgA4A+emKK67QbhgOHjzYeE2AaX379tXGRd++faVVRObOmyft27fX/vbmW28ZrxcA0indAboKddVs82qfL+ys9Eh1xRtCRwu0lVQG6CqQDne+dNSebICultN3uVxxv3Zq73Cn09lmJn0uBejHHHOM9tm+8KefMnp+INcNGzZMG0PXXHON8ZoApAYBukUE6ABgHwToAJB/3pk8WXbbbbfAjY6OHTvK1HffNV4XYFqkoPz0008PG6wDgJ2lO0Cvqa0NvK/W+f3i9XrF4Wi7L3ooNUs91uNaZUco73Q6kwrQgwPhWMuuqyXoI50vHbUnG6AHvw7xzEKv8/sDdYW7jlwK0IM/8zt06JDRcwO5btXq1dKhQwftPe/z2bON1wUgNQjQLSJABwD7IEAHgPwzaNAg7UbH3//+d+M1AdkidCZNQUGB9t/t27eXOdXVxusEgHRLd4DeKjuXNC8pLQ2EsjW1tVGfo2ZMO51Oqfb5Ij6uvKJCC6CtBuitIoHjFBUVRTxGZVVVzPOlo/ZkA/RWkcCPFxwOh0wsK4t4nJra2sCPAMLNPlftkAsBulrxQDn++OMzdm7ADv71r39pY+iss86Sbdu3G68LQGoQoFtEgA4A9kGADgD5pWzSJO1GR+fOneW/H35ovC4gW/xSV9cmNGdpSgD5SAWzLpdLKquqLIkVhqulwJV4wvqa2tpAuOx0OsXr9QbOV15RIWOLiwMhr5olHWsGeawAt7yiIvCYwsJCKSktDZxzYllZ4IcAqr0iBcjpqF2d2+VySXlFhVRWVbWZSR7PMvQq3FfHCr7G8ooK7e/RfgCQKwH6f955R+t7bGcExK+hsVG6deumjaHXJkwwXheA1CFAt4gAHQDsgwAdAPJHU3OzXHjhhdqNjuHDhxuvC8g24556Kmx4XlBQIKtWrzZeHwBkggrQkxHPXt/BM62jzX4OVu3zaXuNh1NYWCjlFRXSKjv3Jfd4PFJUVNQm/I0nwA0N+8MpKiqKGSCnuvbgcD/SjPV493EPXgkgErfbHfWHEbkSoD/62GPadd15553GxxyQK556+mlt/LhcLlm+YoXxugCkDgG6RQToAGAfBOgAkD9eefVV7UbH/vvvL59UVhqvC8g2W1tapHfv3m1Cgwcfesh4bQCQKV6vV9xud1LiCcRLSksDj0+0xollZW3qHFtcHAiflWqfT3tMaAgd6d9D1dTWSklpqXg8Hu14KjgPPVcmam+VHaG1qsnj8bRp94llZeJ2u+Pae73O729Tm8fjkbHFxTHbJ5Hrt9L+qTR8+HDtM/6FF1/M2LmBXLaloUH69++vjZ/RY8YYrwtAahGgW0SADgD2QYAOAPmhfuNGOeuss7QbHbfeeqvxuoBs9eFHH2njpWfPntLQ2Gi8LgAAkLwzzzxT+5yfMXOm8ZqAXBC6JViPHj0y+uMXAJlBgG4RAToA2AcBOgDkh3cmT9ZudHTo0IGlqIEYzjnnnMCYefOtt4zXAwAAUiN4pZl27drJ4iVLjNcE5ILBgwdr/185YsQI4zUBSD0CdIsI0AHAPgjQAcD+Nm/ZIgMGDGCfRyBBPy1aJO3bt5e+ffsarwUAAKTG8hUr5Le//a22yozpmoBc8NH06dKxY8fA2OnUqZNMnzHDeF0AUo8A3SICdACwDwJ0ALC/d6dN08LzgoICWbd+vfG6gFxwxx13yJzqauN1AACA1PikslL7bty/f3/jNQG5YMSIEdrY+dvf/ma8JgDpQYBuEQE6ANgHAToA2N/AgQO1Gx1er9d4TUCu2NrSYrwGAACQOi+/8or23fi6664zXhOQ7ap9PunRo4c2dia98YbxugCkBwG6RQToAGAfBOgAYG+Tp0yRXXbZJXCT44ADDpCvvv7aeF0AAACACffce68WAo4tLjZeE5DtRo8Zo40bt9stDY2NxusCkB4E6BYRoAOAfRCgA4C9XXnlldqNjhEjRhivCQAAADBlt6UQugAAIABJREFUyJAh2vfjN95803hNQDZbvmKFuFwubdw8PX688boApA8BukUE6ABgHwToAGBfH370keyxxx6Bmxx77723fDxrlvG6AAAAAFNOPPFELQj8+ptvjNcEZLPxzzyjjZljjz1Wlq9YYbwuAOlDgG4RAToA2AcBOgDY1/XXX6/d6Lj66quN1wQAAACY0tDYKPvtt1/g+3FBQYH4f/3VeF1AtmpsapIBAwZo/1/5r9GjjdcFIL0I0C0iQAcA+yBABwB7+nz2bPn9738fuMnx29/+VqaVlxuvCwAAADDlh/nztSDwmGOOMV4TkM3eePNNbcwcdNBBUu3zGa8LQHoRoFtEgA4A9kGADgD2dPvtt2s3OgYNGmS8JgAAAMCkaeXl2nfkgQMHGq8JyGaXX365NmZGjBhhvCYA6UeAbhEBOgDYBwE6ANjPd3PnSs+ePbUbHZPeeMN4XYna3toKAAhi+n0ZAHLdk+PGad+Rb7vtNuM1AdlqxsyZsueeewbGS6dOneSj6dON1wUg/QjQLSJABwD7IEAHAPv51+jR2o3Bc845R5q3bjVeVyzBIdG27dsDWrZtA4C8p94TCdQBwLqRI0dq35PHP/OM8ZqAbHXzzTdr42Xw4MHGawKQGQToFhGgA4B9EKADgL3U1NbKn/70J+1Gxwsvvmi8rmhCQ/OWbdtka0uLNG/dKk3NzdLU3CyNTU0AkLeampuleetW2drSEgjTCdEBIHHnn3++9j35/Q8+MF4TkI2+mztXDj74YG28lE2aZLwuAJlBgG4RAToA2AcBOgDYyyOPPqrd5OjXr5/8um6d8bqiUeG5Cs6bmptlyJAhcvmQIfK3yy+Xv/3tbwCQvy6/XC6//HK5fMgQGTJkiKxctUq2trQEQnTT7+EAkEuOPPJI7bvyjwsXGq8JyEb33X+/Nlb69+8vDY2NxusCkBkE6BYRoAOAfRCgA4B9rFm7Vk488UTtRseT48YZryua4PC8eetWaWxqks1btmjXAADYaf6CBdLU3EyIDgAJWrN2rXTq1CnwfnrAAQfI1pYW43UB2WblqlVy3HHHad8/nh4/3nhdADKHAN0iAnQAsA8CdACwj4llZdpNjm7dumX9LAEVoG9taZGGxkbZtHmzrFu/3nhABQDZau68ebJ5yxZpam7WlnM3/X4OANlu9hdfaO+np556qvGagGxUUlqqjZVjjz1Wli1fbrwuAJlDgG4RAToA2AcBOgDYR9++fbUbHQ8/8ojxmmLZ3toaWLZdheer16wxHlABQLb69ttvZUN9vTQ0Nkrz1q0E6AAQp39PnKi9nw4dOtR4TUC2ad66Vc466yxtrPxr9GjjdQHILAJ0iwjQAcA+CNABwB6mz5ghHTp0CNzkOOCAA+S7uXON1xXLtu3bpXnrVmlobJQN9fWy9pdfZMnSpdoNm3333Vc+/PBDAMhLf/rTn7T3xNmzZ0ud3y+bNm+WxqYmadm2jQAdAOIQuqfz6DFjjNcEZJu33n5bGycHHXSQzKmuNl4XgMwiQLeIAB0A7IMAHQDs4ZZbbtFudFx33XXGa4pFLd/e1Nwsm7dsEf+vv8qKlStl4U8/addSUFAgTU1NAJCXTjnlFO098ZPKSlm9Zk1gFrpaxt30ezoAZLurr75aez99bcIE4zUB2eaKK67QxsmNN95ovCYAmUeAbhEBOgDYBwE6AOS+mtpa6d27t3ajY8rUqcbrimV7a6u0bNsmjU1NsnHTJln7yy+yeMkSmff99wToAPB/QgP0GTNnyvIVK2Td+vWyecsW2drSQoAOAHHo16+f9n766WefGa8JyCYfz5olBQUFgTHSsWNH+Wj6dON1Acg8AnSLCNABwD4I0AEg9z05bpx2M/CMM86QrS0txuuKRQXoDY2NUr9xo6xes0Zqf/5Z5lRXa9ez1157SWNjIwDkpdAA/b8ffihLli4V/6+/yqbNmwnQASAO27Zvlx49egTeS3/3u9/JylWrjNcFZJPQVc0GDx5svCYAZhCgW0SADgD2QYAOALlt2/btMmDAAO1Gx+NPPGG8rngEB+gb6utl5apV8tOiRfLV118ToAPA/wkN0N97/335efHiwD7ozVu3EqADQAw/LVqkvZceccQRxmsCssm877+Xnj17auOkbNIk43UBMIMA3SICdACwDwJ0AMht706bpt3k6Nmzp/y4cKHxuuIRHKCv37BBVqxcKT8uXChffvVVmwC9oaEBAPJSaIBeXlEhNbW18ktdnWzctIkAHQDi8N8PP9TeS8855xzjNQHZ5IEHH9TGSP/+/WVLQ4PxugCYQYBuEQE6ANgHAToA5LZhw4ZpNzpGjBhhvKZ4qQB9S0NDIEBf8OOPMvuLLwjQAeD/hAbo08rLZVFNjaz95Rep37hRmrdulZZt24y/pwNANnumpER7L73hhhuM1wRki9Vr1sjxxx+vjZGnnn7aeF0AzCFAt4gAHQDsgwAdAHLX3Hnz5MADDwzc5GjXrp28/8EHxuuKV2iAvnzFCgJ0AAhBgA4AyRs5cqT2XvrkuHHGawKyxbPPPaeNjz//+c+ybPly43UBMIcA3SICdACwDwJ0AMhdD40dq93oOPfcc43XlIhIAfrns2e3CdC3bNkCAHnp5JNP1t4T3502jQAdABJ0zjnnaO+lufSjUyDdjj76aG18jLnvPuM1ATCLAN0iAnQAsA8CdADITRs3bWozK3H8M88YrysRBOgAEBsBOgAkr3fv3tqqTTW1tcZrArLBzI8/1r5ndOjQQX6pqzNeFwCzCNAtIkAHAPsgQAeA3FQ2aZJ2o+OII46QxUuWGK8rEYkE6Js3bwaAvESADgDJWVRTI+3atQu8j/bu3dt4TUC2GDx4sPY946abbjJeEwDzCNAtIkAHAPsgQAeA3HTFFVdoNzpuv/124zUligAdAGIjQAeA5Lz3/vva++h5551nvCYgG7z/wQey++67B8aG0+mUj2fNMl4XAPMI0C0iQAcA+yBAB4Dcs2z5cmnfvr12I3D+ggXG60pUIgH6pk2bACAvEaADQHLGPfWU9j566623Gq8JyAbDhg3TxsZVV11lvCYA2YEA3SICdACwDwJ0AMg99z/wgHaj4+KLLzZekxUE6AAQGwE6ACRnxIgR2vtoSWmp8ZoA0z77/HPp1q1bYFy0a9dOpkydarwuANmBAN0iAnQAsA8CdADIPUcffbR2E/C1CROM12RFIgH6xo0bASAvEaADQHLOPPNM7X10+owZxmsCTPvnP/+pjYuBAwcarwlA9iBAt4gAHQDsgwAdAHLL9BkztBsdhYWF8vPixcbrsoIAHQBiI0AHAOu2t7ZKz549A++hv/vd72TpsmXG6wJMmvf993LIIYfY4kfZANKDAN0iAnQAsA8CdADILV6vV7vRce211xqvyapEAvT6+noAyEsnnXQSAToAWPTjwoXae+hRRx1lvCbAtPvuv18bF2eccYZs3LTJeF0AsgcBukUE6ABgHwToAJA7Nm3eLMcff7x2s6Ns0iTjdVlFgA4AsRGgA4B108rLWaYaCLJs+XJxuVzauHh6/HjjdQHILgToFhGgA4B9EKADQO6Y+u672o2OP/3pT/JLXZ3xuqxKJEDfsGEDAOQlAnQAsO7xJ57Q3kPvuOMO4zUBJj05bpw2Jv7yl7/IipUrjdcFILsQoFtEgA4A9kGADgC546abbtJudtxyyy3Ga0oGAToAxEaADgDWDR8+XHsPffGll4zXBJiyob5eTjvtNG1MPPjQQ8brApB9CNAtIkAHAPsgQAeA3LBm7Vo58sgjtZsd5RUVxutKBgE6AMRGgA4A1vXv3197D62sqjJeE2DKK6++qo2Hww47TOYvWGC8LgDZhwDdIgJ0ALAPAnQAyA0Ty8q0mx0nnXSSNDbl9vfwRAL09evXA0BeIkAHAGu2trTIH/7wh8D755577imr16wxXhdgygUXXKB9pxg1apTxmgBkJwJ0iwjQAcA+CNABIDdcc8012s2Oe+6913hNySJAB4DYCNABwJof5s/X3j9dLpfxmgBT3pk8WRsP++23n3zx5ZfG6wKQnQjQLSJABwD7IEAHgOxX+/PPcvDBBwdudvz2t7+VTyorjdeVrEQC9HXr1gFAXiJABwBrpkydqr1/XnbZZcZrAky58sortfEwfPhw4zUByF4E6BYRoAOAfRCgA0D2e/6FF7SbHQMGDDBeUyoQoANAbAToAGDNI48+qq/gdM89xmsCTJg+Y4bsueeegbHQqVMn+fCjj4zXBSB7EaBbRIAOAPZBgA4A2e+yyy7Tbv49/MgjxmtKhUQC9F9//RUA8tKJJ55IgA4AFlx33XXa++drEyYYrwkw4cYbb9TGwuX/n707j6+iuv8/fqtYd2IqSqtgsFGxokBrBBFkUUtoFdCKBCsI37pgFEWRKgSIuCEBrYpAggu7xMqOhEXDlrAEBRJ2UMKmrImgrAKaz+8Pf3M75+ZuM7n3nnvnvv54Pr7fem9m3nPmZG6Y952Zzp21ZwIQ3SjQbaJABwDnoEAHgOi2bv16qVmzpvtkx+9+9ztZvWaN9lyhQIEOAIFRoAOAPXfccYdy/OR5z4hHX371ldSuXVv5XZgydar2XACiGwW6TRToAOAcFOgAEN1GZmcrJzvuuusu7ZlCxUqBXl5eDgBxiQIdAKw7cfKkUhrWqFFDvj90SHsuINL69eun/B3Rrl07+fmXX7TnAhDdKNBtokAHAOegQAeA6PaPf/xDOeGRnZOjPVOoUKADQGAU6ABg3br165VjZ5MmTbRnAiJty9atUq9ePeV34aPRo7XnAhD9KNBtokAHAOegQAeA6HXo8GGpVq2a+2THeeedJ0eOHtWeK1Qo0AEgMAp0ALBu6rRpyrGza9eu2jMBkTY4K0v5PWjZsqUcOnxYey4A0Y8C3SYKdABwDgp0AIheH3z4oXLCo0OHDtozhZKVAr2srAwA4hIFOgBY51kcvvraa9ozAZG0d98+adKkifJ78PY772jPBSA2UKDbRIEOAM5BgQ4A0atbt26OPuER7QW6sf7Zs2drL9BiUWZmprhcLsnMzNSeJdwuueQScblc0rBhQ8aorExatWpl+3fHqWNSFRToAGDdo48+qhw7P/nvf7VnAiJpZHa28jvwl7/8RXbs3Kk9F4DYQIFuEwU6ADgHBToARKe9+/bJtdde6z7hcf7558tXq1ZpzxVKVgr0gwcPRpyx/s8++0zL+mOduQjVnSWcRo0a5S7PXS6XLFq0KO7HyCjQvf3ufPbZZ5KZmenz98qpY1IVFOgAYF2LFi2UY+fqNWu0ZwIi5fiJE5Kamqr8Drz8yivacwGIHRToNlGgA4BzUKADQHT6dPJk5YTHX//6V+2ZQo0CHU7QqlUrqVOnjixatEhcLpd069Yt6J+Nx7I40DbH45gEQoEOANYcPXZMrrjiCvdx84orrpAjR49qzwVEysSPP1b+drjmmmtk7bp12nMBiB0U6DZRoAOAc1CgA0B06tmzp3LSY+DLL2vPFGpWCvQDBw5EnLusmjVLy/oR/b788ktxuVzSs2dPOXDggDRs2FAuueQS2bJlS1A/P2DAAHG5XDJgwADt2xIpgbY5HsckkNtuu40CHQAs+Pqbb5TjZkpKivZMQCQ98MADyu9A7969tWcCEFso0G2iQAcA56BAB4Doc/zECUlJSVFOeuQvWKA9V6hRoCPWGV90+fLLL+XAgQMydOhQcblcMmrUqKB+Ph7LYgp06yjQAcCaadOnK8fNbt26ac8ERMpns2fLOeec457/l19+uRQuXao9F4DYQoFuEwU6ADgHBToARJ/5n3+unPRr1KiR/HTqlPZcoWalQN+/f3/EGeufOXOmlvUj+iUkJEiDBg3c/3vz5s3icrmkVatWQf28uSzWvS2REmib43FMAqFABwBrjM8Sw1v/+Y/2TECkPPLII8r8f/zxx7VnAhB7KNBtokAHAOegQAeA6GM8A9jQq1cv7ZnCId4K9JkzZ0r79u0lISHBvewGDRrIgAEDZPPmzUEvo1u3blKnTh1lfNq3by85OTlBbc/+/ftlwYIFynLM2zhz5kylBLab218R2qpVK/d6N2/eLAMGDJAGDRpU2qZgx37lypWVxsVYjrF+z+2qqpycHHG5XJXGvX379uJyuWTlypUBlxFsWZyTk+MeM7NWrVrJggULKo2p1WU1aNBAevbs6TezZ9YhQ4a4l+M5pt6yeMtvMG+/53qMfWuef61atfI73z33dU5OTqU53KpVK/n4448D/o56e1+kUaADgDUdOnRQjpt5c+ZozwREwpKCArn00kvdc//cc89l/gOwhQLdJgp0AHAOCnQAiD533nmnctJv6rRp2jOFQ7AFevXq1WXfvn0RZy7Qq7KcTZs2uUtVXxISEiQ/P9/vcozbhfvTtWvXgNuTn5+vFISe22iUjy1btgy4Tn+5+/fvLy6XS/r371/ptZYtW4rL5ZIhQ4ZUKr2tbJN5Pf40aNBAJk6c6N6uUMwPYxs2bdqk/HdjPT179gy4DH9jtG/fPsnPz1e+WOBLdna2O4+v+Zqfnx9wrBMSEiQ7Oztg1q5duyo/5zmm3rIY/80b8/ab15OdnR1wv3qOv+cc9szqbez27dsXcF2+xiUSKNABwJp69eq5j5nnn3++bN+xQ3smIBJ69Oih/M1w1113ac8EIDZRoNtEgQ4AzkGBDgDRpWjlSjn33HPdJz3q1q0rBw4e1J4rHOKlQDeKw4SEBOnfv78UFRUpRZ9R8Pkro4cMGaIUnOZlFBUVSf/+/d2luK+iz1x2GgWlt/UZ5aNnqWouKidOnOgudhs0aGC5HPYsU9u3b69kMbbJeH3ixIl+12Fs18SJE905N23aJNnZ2e7S2Pi/oSjQi4qK/Jb7CQkJkpCQEHA5/sZo06ZN7n1qzB3zGOXn5yvlsPluAt7yGsuqU6dOpf1pXHntryw2shr7zvhSgrcC21+ZH+hLA8br5vll3v/GfjW2x9sXFTznsOc2e84v4/fL3/sSEhK8bmskUKADQPA2b9kiZ511lvuY+Ze//EV7JiAS9u7bJ+edd57yN8PnX3yhPReA2ESBbhMFOgA4BwU6AESXN996Sznp8cgjj2jPFC5WCvS9e/dGnLH+GTNm2F6GUb7VqVNHVqxY4fN9xtWvLVu2rPTaxo0b3YVsfn6+z2VkZWX5XIZ5e4yC1NdyZsyYoRSPGzdu9Po+I5fL5ZIJEyb43Pb+/ftXes1coGdlZQUcvwYNGlR6bYVpnnTt2tXnMjZu3Cjt2rVTivaqzo1nnnnG53bv3bvXXWz7ej2YMfL8YkUw+8vXfDWX3r72p3keJiQkVHqfuXAOtBxjfd6y+Ntmz/W0a9cuqO32zGJ+zV9W8zwM5n2B9me4UKADQPCmTZ+uHDMfeugh7ZmASOjTp48y9++55x756dQp7bkAxCYKdJso0AHAOSjQASC6/OMf/1BOfHw0erT2TOESDwW6UTAHswyjpPMsS41S85lnngkqs7ey2bw9/spmz/IxUG6jSPZWhgZToAcqszdu3OjO4vlaoC8MeC7H2BehKNATEhKkTp06Pl/Pz88PWAAHGiMrc8dcOnu+38jirRT3Nw89v9hgXoe/L4OYl1GVAj2YvMZV6p7rCXYOm2/bHswXXHxlDjcKdAAI3uuDBinHzFdfe017JiDc1q1fL9ddd13c/DsSQPhRoNtEgQ4AzkGBDgDRY/OWLXL55Ze7T3rUrFlTtn79tfZc4WKlQN+zZ0/EGeufPn26rZ+fMGGCu7C18v5+/fop/33kyJHSsmXLoHIYmf29NmHCBL/LmP7/r9xKSkoKuL5+/fp5zRzoNaNgHTlypO1tMl8VHMz4GmV/sPvDl5EjR7q/0ODvfUlJSeJyuWT58uWWx8/YBw0aNAgq04YNG3zOV2MdDz/8cJXmrbGcYDIZ+8bbnPU3L6zm9bWeYOdwsONsvM9X5nBr0qQJBToABKlLly7KMXPK1KnaMwHhNnDgQGXe33XXXfLDjz9qzwUgdlGg20SBDgDOQYEOANFjUm5upRMfujOFk9ML9EBFoa+Szk7BO336dHn44YeDKtA3bNgQshxVLdCr8qUA4wrtQNsTivH1lt1fMb5nzx73FfL+9r+vMTJ+NlBJH8yYWv2igbmM95Y1mEyhKNCD+b0JVKAH2tfG+9q1axfU+yjQASD63XLLLcoxc8PGjdozAeH09TffSP369ZV5PzI7W3suALGNAt0mCnQAcA4KdACIHk888URcnfiwUqB/9913EWesf9q0abZ+PiMjQ9mOYLVo0cLr8tavXy/jx4+XjIyMSoyMxjL8bU+g3NOmTfObw9s2ZmRkWHqtRYsWQY+tr9zBbo+d7fJl+fLllvdnUlKS5fHzN3a++BpTK2Ptb2ytZPK3zkDLCcV6gt3XxvsCrSvY94ULBToABGfX7t1y0UUXuY+X119/vfxSUaE9FxBObwwerPyd0KxZM9l/4ID2XABiGwW6TRToAOAcFOgAED0aN26snPwoKCzUnimcnF6gP/3007YK9Pr163stFevXry/jx4+3XHwG85qd8jFQ2enEAt3uPvW1nRTo1uZUsOuhQAeA+DRv/nzleHnfffdpzwSE0+5vv5VGjRop8/4/b7+tPReA2EeBbhMFOgA4BwU6AESHVatXy1lnneU+8XHjjTfKiZMntecKJysF+rfffhtx5vLTzs+bi8Cq5DBK22XLlgWd2eprZubysSrb6O81c/Fpd5uMW7gHMy5Wt8sXq+scMWKEuFwu6dKli6Xxe+ONN/z+nDe+xtT47+PGjQtqOevWrfM65lbms7/9G2g5oVhPsPvaXIyH4n3hQoEOAMF5+513lONlRkaG9kxAOHnO+VtuuUV27tqlPReA2EeBbhMFOgA4BwU6AESHnFGjlJMf3bp1054p3JxeoBvl6dNPPx3U+8eNGyctWrRQSrply5YFXfoa742XAr1t27bicrlkxIgRQY2v8UUEuwW6sT/btm0b9M+sW7fOXbqvW7cu6DGa//+voEtKSgp6Pb7mq7GOYOehsZ2e40SBToEOANGue/fuyvFy/IQJ2jMB4XKwrEyaN2+uzPlBb7yhPRcAZ6BAt4kCHQCcgwIdAKLDo48+qpz8eG/4cO2Zws1Kgb579+6IM9Y/depUWz+/dOlScblckpCQIGvXrg34fqMMHDt2rPu/TZ061V0EBvr5vn37ujP7255Ay7Gzzr59+1p6zdjWYMbWV+7hw4e7S+ZAy1i7dq27yA5mu/ztn+HDh1v6uS5duojL5ZI33njD0hglJSUFvT7zvvcc03nz5tmah555/WW1sn8DLScU6wl2DhvvC7SuYN8XLhToABAczzLxq1WrtGcCwiU7J0eZ7zfddJNs2bpVey4AzkCBbhMFOgA4BwU6AOh3+swZadiwoXICZEVRkfZc4eb0An337v+Vp23btvVbXhq37K5fv77X4i5Q+WmUyfFUoJtL8S5duvj8+bVr10r9+vXdy7FToJu/DGH1Z8eOHet13wY7fgkJCTJv3ryg9723MTXGO9A8NOart/lGgU6BDgDR7GBZmVx22WXuY+VVV10lx44f154LCIcjR49K69atlb8PMl96SXsuAM5BgW4TBToAOAcFOgDo51kY//nPf46LMiQeCnRzyZuUlCTDhw+XpUuXKsWccStyX0Wp8fP169dXrk5funSpjB071l0iGu+LlwJ99+7/ldNG3rFjx7qL37Vr18rw4cPdV3L36NHDdoFu/Ky/ot4fI4Pn/g1UFhvFf0JCgvTt21f5+Xnz5imFt/H/exvTpUuXVpqH5oLcPI8874IQbNZg9695fhkZzL8TFOiVUaADQGBLCgqUY2Vqaqr2TEC4jDH9DexyueTaa6+VkrVrtecC4BwU6DZRoAOAc1CgA4B+7w4bppwAeeyxx7RnigQrBfquXbsizpzBCs/lzJs3T7kC2hujPPeWY968eUo57k1SUpLMmzfPXdSOHTtWpkyZ4nV7Am33lClT3OVjoPeay04rrxnFp2dGf/vB1+vvvfdewPHp0aOHpe3yZCzf1z4KxFzABztGu3btkpKSEqXY9rfvA41psPNw7Nixlve1lf1bWFhYab3mfRKK9QS7r433BVpXsO8Ll1tvvZUCHQACyBk1SjlWPvvss9ozAeFw+swZadeunTLfX3zxRe25ADgLBbpNFOgA4BwU6ACg38MPP6ycAMkZNUp7pkiIlwLd8N5770mLFi2Usrd+/frSt29fKSkp8ZulsLBQevTo4S7IjbKzbdu28t577ynr8FZKmrcn0HbHWoFuHh9zQZyUlCRdunRxr8NugW6MaVJSku25ZJTGCQkJyr4Otix+7733pG3btsrcadGihQwaNMi9vGDH1NuygpmHoSrQjQzGXE5KSpJBgwaFdD0U6AAQf5599tm4/Hsa8Sf3k0+UuV67dm0pWrlSey4AzkKBbhMFOgA4BwU6AOh19NgxueGGG9wnQM466yxZtXq19lyRYKVA37lzJ1AlgwYNEpfLJX369NGeJRyMQlx3DoQeBToABJaamqocK5cUFGjPBIRDx44dlbnes2dP7ZkAOA8Fuk0U6ADgHBToAKDXosWLlRMgjRo10p4pUijQURV9+vQRl8slTz31VFDvN65OHzNmjPbswTDmf3FxccD3jhkzxn0lue7cCD0KdADw7+ixY3LVVVe5j5OXXXaZHCwr054LCLXpM2bI2Wefrcz1xUuWaM8FwHko0G2iQAcA56BABwC9hr75plKMPPnkk9ozRYqVAn3Hjh2AYsmSJe7bos+ZM8fve5966in3e3XnDlbnzp3F5XJJ586dA46DcfX566+/rj03Qo8CHQD8+/Krr5TjZPPmzbVnAsLB89Ff3bt3154JgDNRoNtEgQ4AzkGBDgB6paWlKSdBPho9WnumSKFAR1WZi/Fhw4bJkiVL3K+tWbNGRo8eLc2bN3fPpdGjR2vPHCxSxRNiAAAgAElEQVRzMX7PPffI5MmTldfnzJkjffr0cb/npptu0p4Z4UGBDgD+jRs/XjlOPv7449ozAaE2d948ufDCC93z/OKLL5Z58+drzwXAmSjQbaJABwDnoEAHAH2+P3RIkpOT3SdBzj33XFm7bp32XJFipUDfvn074NWLL76ozBdvEhIS5N1339We1aq8vDy56aabAm5f8+bNZfXq1drzIjwo0AHAv4yMDOU4+Z+339aeCQi1xx9/XJnnXbt21Z4JgHNRoNtEgQ4AzkGBDgD6zJs/XzkJ0rRpU+2ZIokCHaGyePFieeihh5TnnxrF8pNPPimLFy/WnrEq3n33XeVKepfLJVdddZXcc889MfnFAFhDgQ4A/t13333KcXLuvHnaMwGhtGjxYrn00kvdc/ycc86RGTNnas8FwLko0G2iQAcA56BABwB9hgwdqpzse+KJJ7RniiQrBXppaSkAxKXGjRtToAOAD79UVMj111/vPkZeeOGFsnPXLu25gFB65plnlL8F0tLStGcC4GwU6DZRoAOAc1CgA4A+Xbp0UU6EjBk7VnumSKJAB4DAKNABwLcNGzcqx8iUlBTtmYBQWlFUJFdeeaUyz//76afacwFwNgp0myjQAcA5KNABQJ8///nPyomQVatXa88USVYK9G3btgFAXKJABwDfJk+Zohwju3Tpoj0TEEovvPCCMsfbt2/P5z6AsKNAt4kCHQCcgwIdAPTYvGWLnHPOOe4TIXXr1pWfTp3SniuSKNABIDAKdADw7ZVXX1WOka+9/rr2TECoFJeUSHJysjLHx40frz0XAOejQLeJAh0AnIMCHQD08Lxa5v7779eeKdKsFOjffPMNAMQlCnQA8O3ee++tdIzUnQkIlczMTGV+p6amytFjx7TnAuB8FOg2UaADgHNQoAOAHgMHDlROhgwcOFB7pkijQAeAwCjQAcC3WrVqKcfIg2Vl2jMBobB5yxapV6+eMr9Hvf++9lwA4gMFuk0U6ADgHBToAKBHhw4dlJMhU6ZO1Z4p0qwU6F9//TUAxCUKdADwbv2GDXLWWWe5j48NGzbUngkIldcHDVI+/1u0aCFl5eXacwGIDxToNlGgA4BzUKADQOSdOn1a6tat6z4Zcu6558qWrVu154o0KwX61q1bASAuNWrUiAIdALzI/eQT5fjYpUsX7ZmAUNixc6fcfPPNyvx+d9gw7bkAxA8KdJso0AHAOSjQASDyVq9Zo5wMufnmm7Vn0oECHQACo0AHAO/69eunHB8HZ2VpzwSEwptvvaXM7VtvvVW+/e477bkAxA8KdJso0AHAOSjQASDyxo0fr5wQ6datm/ZMOlgp0Lds2YIo1717d2nWrJltb731VkTzvvXWW2Fd74wZM6RZs2bSvXt37fsGsY0CHQC8a9++vXJ8nJ2Xpz0TUFXf7dkjTZs2VeZ21pAh2nMBiC8U6DZRoAOAc1CgA0DkvfDCC8oJkaFvvqk9kw4U6M7SrFkzZb9Z1bt374jm7d27d1jX+/HHH4vL5ZJmzZpp3zeIbRToAFDZsePH5Y9//KP72JiQkCA7d+3SnguoqtFjxiif+7///e/lxMmT2nMBiC8U6DZRoAOAc1CgA0Dk/f3vf1dOisybP197Jh2CLdAvvvhi2bx5M6Lc9OnTZeLEiV7deOON4nK55MEHH/T5ns8//zyieT///POwrnfFihUyceJEmT59uvZ9g9hGgQ4AlRWtXKkcG5s2bao9E1BVe/ftq/Sl1Fdfe017LgDxhwLdJgp0AHAOCnQAiKzDP/wgV111lfuEyKWXXirf7dmjPZcOFOjxwzgR2Lt3b+1ZgFhDgQ4AlX3w4YfKsfGJJ57QngmoqneHDVPmdf369WXL1q3acwGIPxToNlGgA4BzUKADQGQVLl2qnBRp0aKF9ky6WCnQN23ahBhmFOjPP/+89ixArKFAB4DKnn32WeXY+N7w4dozAVWxb/9+ad68uTKvX3n1Ve25AMQnCnSbKNABwDko0AEgsrJzcpSTIj169NCeSRcK9PhBgQ7YR4EOAJXdeeedyrFx0eLF2jMBVfHe8OHKnL7ppptk0+bN2nMBiE8U6DZRoAOAc1CgA0Bk9ejRQzkxkjNqlPZMulgp0Ddu3IgY1rRpU3G5XNKrVy+f7xk6dKg0bdpUhg4dKhs3bpRp06ZJr169pGnTpvL444/7/Lns7Gx5/PHHpWnTpm69evWSadOm+c3kuT7PvE2bNlXe26lTJ/d/79Spk9efM5s2bZrP7J7rnj9/vntbzdswf/78oMd4woQJlcbBc/s8twux4ZZbbqFABwCT/QcOyOWXX+4+Ll5xxRVS/v332nMBdh04eFBatGihfN4PfPll7bkAxC8KdJso0AHAOSjQASCyUlJSlBMj69av155JFwr0+BFMgd6rVy/3e4YOHarMAW+l77Rp06RevXrK+zx16tQpqPV5vmb8fKB11K5d22dRP2HCBJ/Zzes2/n9f/H15YOPGX8t3Y3x9adq0qSxbtsz9v3XPB1hDgQ4AqvwFC5TjYuvWrbVnAqpi+IgRypyuV6+ebNy0SXsuAPGLAt0mCnQAcA4KdACInOMnTkitWrXcJ0Zq1qwpPx45oj2XLlYK9A0bNiCGmQt0X+8xiuS0tDRxuVxSvXp1eeyxx2TkyJEydepU5b1Lly6V6tWru8vhzMxMGT9+vIwfP15GjhzpXoa/dZpLbM/XjJ81r2Po0KHudWRmZkrt2rXdJfrSpUsrLWP8+PHun/W1bmP5xrb62obMzEyv2zBv3jz3MoyxM+d87LHHlG0w3qd7PsAaCnQAUL39zjvKcfH555/Xngmw62BZmbRq1Uq9+nzgQO25AMQ3CnSbKNABwDko0AEgctauW1fpqlDdmXSiQI8fVgp0o1D2LM3NjHI5LS3N53tGjhzpXpa/9fkr0P2V10uXLnWX6N7eE0yBblxhNG/ePK/ryMzM9LsNxrj6G6+lS5dKmzZtlG3SPR9gDQU6AKgeffRR5bg4eswY7ZkAu0b8/79ZDTfccIOs37BBey4A8Y0C3SYKdABwDgp0AIicKVOnKidHunbtqj2TTlYK9PXr1yOGGUXvc8895/M9zz33nHufjxs3zuf7CgsL3Vd+B1qvcft1f+vzlsnI0aZNG7/LHzJkiLsk93xt3LhxPl8zb+uUKVP8rsMo6T3HZO7cuUEvo7Cw0L0cX+OB6EWBDgCqxo0bK8fFL7/6SnsmwI6y8nK54447Kn15U3cuAKBAt4kCHQCcgwIdACJncFaWcnLklVdf1Z5JJwr0+GGlQA9UjBvFdFpaWtDr9VbIB1OgByqm/ZXkwRTogQp6f9tgXJ0ezDisX/+/sp8CPfZQoAPA/2wrLZULL7zQfUy89tpr5eRPnJtGbMrOyVE+4//0pz/JuvXrtecCAAp0myjQAcA5KNABIHI8bzc5KTdXeyadrBTo69atQwy77bbb3GW1r/cYpXLHjh1Dss5x48a5n/89btw4n+vzlsmYe8Gsw+VyyW233WbpNX/r9jV2ntvQsWNHcblcMmTIkKDGo6CgIOjtQnShQAeA/5kxc6ZyTLzvvvu0ZwLs+P7QIbnzzjuV+TxgwADtuQCgQijQbaNABwDnoEAHgMhp2bIlt5s0oUCPH1YK9GBKZbNx48bJgAED5LnnnlOMGDHCZ/kcaH2xUKD72zZfKNBjEwU6APzPq6+9xu2u4Qg5o0Ypc7lu3bqydt067bkAoEIo0G2jQAcA56BAB4DIOH7ihNSqVct9gqRGjRpy6PBh7bl0slKgr127FjHMKHufffZZn+959tlnA77HkJeXJx07dpTU1FQZPny4LFmyxO96x44da2l9xtwLlGPs2LHuktzKa1a21dc2+Ns2X4LdLkSXlJQUCnQA+P86deqkHBP/++mn2jMBVh06fFj++te/KnO5f//+2nMBgIEC3SYKdABwDgp0AIiMtaarP10ul9x6663aM+lGgR4/Qlmgf/rpp1K9evUqlc+B1hdLBfrw4cOD3g8U6LGJAh0AfvVLRYXUq1fPfTysVq2abNy0SXsuwKr3P/hA+Wy/7rrrpLikRHsuADBQoNtEgQ4AzkGBDgCRMWXqVOUkSefOnbVn0s1KgV5SUoIYZi7Qfb3HXCoHs6wlS5YEXO8NN9wgLpdLxowZY2l9xtwLtPwxY8a4S3IrrwW7rebt9dwGYxmPPvpoUPvg008/DXq7EF0o0AHgVyWmL4O5XC5p2LCh9kyAVT/8+KO0bt1amcsZGRnacwGAGQW6TRToAOAcFOgAEBmDs7KUkyQDBw7Unkk3CvT4EcoCPdgSePbs2e73OrFANwrx6tWrB/Vlgo4dO1KgxygKdAD41cSPP+YLqYh5H3z4oTKPr7nmGllTXKw9FwCYUaDbRIEOAM5BgQ4AkfHoo48qJ0omTJyoPZNuVgr04uJixDCjBO7Zs6fP9/Ts2TPge4qLi93z4rPPPvP5nsWLF7uvPne5XDJ69GhL6zN+LtB2jR492l2SW3kt2G01j523bahVq5a4XC554IEH/C5j8ODByu+U7vkAayjQAeBXffr0UY6Hg7OytGcCrPjxyBFp06aNMo/79u2rPRcAeKJAt4kCHQCcgwIdACKjZcuWyomSFUVF2jPpRoEeP0JZoBvF+A033OC1RB88eLC7WHZ6gW6sw+VySWpqaqXxWLx4sXtdtWrVco+d7vkAayjQAeBX99xzj3I8nJ2Xpz0TYMVHpr/dXC6XJCcny6rVq7XnAgBPFOg2UaADgHNQoANA+B0/cUIp9BITE6WsvFx7Lt2sFOhr1qxBDGvSpIm7MPb1HnOp7G9Zn3zyiVSvXt09P2644QZp0qSJcsW5cVW28XzJYcOGyaJFi4Jen7GMQNtlFNhNmjSx9Fqw22oeu9GjR3t9/Y033lC2u1atWtKkSRP3zxm3ef/kk0+C3i5EFwp0APj1yt2kpCT3sTAhIUF27tqlPRcQrKPHjsnf/vY35TP9xRdf1J4LALyhQLeJAh0AnIMCHQDCb+26dcqJkltuuUV7pmhAgR4/Qlmgr1nza4lulOOeWrdu7S6bhw0bprwW7PpiqUD3Nx7Vq1eXBx54wP3lAQr02ESBDgAiS5ctU46FTZs21Z4JsGL0mDHKHL766qvlq1WrtOcCAG8o0G2iQAcA56BAB4DwmzJ1qnKy5MEHH9SeKRpYKdBXr16NGJabmysfffSRzJo1y+d7Zs2aFfA9nhYuXCgfffSRm791e77ub33+ludt/bm5uZZes7KtRv6FCxcGNSZGds/1zpo1y33Fvu75AGtuvvlmCnQAcS9n1CjlWNi9e3ftmYBgHTt+XO6++25lDr/wwgvacwGALxToNlGgA4BzUKADQPgNGTpUOVmS+dJL2jNFAwp0wL7c3Fxp0qSJ/Otf/wrq/RkZGeJyuaRDhw7as8MaCnQAEOnRo4dyLHxv+HDtmYBgjRk7Vpm/derUkZVffqk9FwD4QoFuEwU6ADgHBToAhN8TTzyhnDAZP2GC9kzRgAIdsG/hwoXuZ8F7u8rdbNasWe73Dhs2THt2WEOBDgAiDRs2VB/LUlysPRMQjOMnTsg999yjzN/evXtrzwUA/lCg20SBDgDOQYEOAOHXrl075YRJ/oIF2jNFAysF+qpVqwB4eOaZZ9zPOv/www+9vmfQoEHu8rxJkybaM8M6CnQA8e7I0aPKcfCiiy6S02fOaM8FBGPc+PHK/E1KSpKilSu15wIAfyjQbaJABwDnoEAHgPDzLD+2bN2qPVM0oEAHqu5f//qX+3elevXq0qRJEzfz79ENN9wgCxYs0J4X1lGgA4h306ZPV46Dbdu21Z4JCMbJn36Stm3bKvP3+eef154LAAKhQLeJAh0AnIMCHQDC69Tp01KzZk33CZNLL71Ujh0/rj1XNLBSoH/11VcAfPjggw8qFeaGWrVqydNPP609I+yjQAcQ7zJfekk5Dg4YMEB7JiAY4ydMUOZu7dq1ZUVRkfZcABAIBbpNFOgA4BwU6AAQXqXbtysnTRo0aKA9U7SgQAdCKz8/Xz744AO3/Px87ZlQdRToAOJd+/btlePg5ClTtGcCAvnp1KlKc7dXr17acwFAMCjQbaJABwDnoEAHgPBaUlCgnDS5++67tWeKFlYK9C+//BIA4hIFOoB4dujwYUlKSlL+Lvxm2zbtuYBAPB89cN5558neffu05wKAYFCg20SBDgDOQYEOAOH18aRJyomT7t27a88ULSjQASAwCnQA8WzhokXKMfD222/XngkI5ORPP1W6+vzZZ5/VngsAgkWBbhMFOgA4BwU6AIRX1pAhyomTV159VXumaGGlQF+5ciUAxKW//OUvFOgA4tZ/3n5bOQb26NFDeyYgEK4+BxDrKNBtokAHAOegQAeA8OrZs6dy8mT0mDHaM0ULCnQACIwCHUA869q1q3IM/ODDD7VnAvw5euyY3H333Tz7HEBMo0C3iQIdAJyDAh0Awuv+++9XTp58/sUX2jNFCysFelFREQDEJQp0APHql4oKadCggXIM/GrVKu25AH8+Gj1ambNJSUmyoqhIey4AsIIC3SYKdABwDgp0AAivxo0bKydQNm3erD1TtKBAB4DAKNABxKs1xcXK8e/GG2/keIeo9sOPP0qbNm2Uefvvf/9bey4AsIoC3SYKdABwDgp0AAifXyoq5Morr3SfPLnkkkvkyNGj2nNFi2AL9IsuukhWrFgBAHGJAh1AvBo9Zoxy/OvcubP2TIA/o95/X5mzycnJ3DUBQEyiQLeJAh0AnIMCHQDCZ9fu3ZWumtGdKZpQoANAYBToAOJVz549lePf0Dff1J4J8KX8++/lrrvuUuZs3759tecCADso0G2iQAcA56BAB4Dw8SyC27Rpoz1TNLFSoC9fvhwA4hIFOoB41aJFC+X490V+vvZMgC8js7OV+Vq3bl0pLinRngsA7KBAt4kCHQCcgwIdAMLn08mTlZMojz76qPZM0YQCHQACo0AHEI9Kt2+XhIQE97GvVq1acrCsTHsuwJsDBw9Ky5Ytlc/rAQMGaM8FAHZRoNtEgQ4AzkGBDgDh85+331ZOogwcOFB7pmhipUBftmwZAMSlP//5zxToAOLOtOnTlWPfPffcoz0T4Muw995T5mu9evVk/YYN2nMBgF0U6DZRoAOAc1CgA0D4PPvss8qJlNFjxmjPFE0o0AEgMAp0APEo86WXlGNf//79tWcCvNmzd6/cfvvt6henX35Zey4AqAoKdJso0AHAOSjQASB8Hn74YeVESt6cOdozRRMrBfrSpUsBIC5RoAOIR+3bt1eOfZ9Onqw9E+DN2++8o8zVBg0ayKbNm7XnAoCqoEC3iQIdAJyDAh0Awufuu+9WTqas/PJL7ZmiCQU6AARGgQ4g3nx/6JAkJSUpfwt+/c032nMBnnbt3i1NmjRRPqdfe/117bkAoKoo0G2iQAcA56BAB4Dwady4sXIypXT7du2ZoomVAr2wsBAA4hIFOoB4s2DhQuW416xZM+2ZAG+GvvmmMldvvvlmvuwBwBEo0G2iQAcA56BAB4DwSU5Odp9M+e1vfys/HjmiPVM0oUAHgMAo0AHEm/+8/bZy3OvRo4f2TICn7Tt2SKNGjZS5OjgrS3suAAgFCnSbKNABwDko0AEgPE6fOSOXXHKJ+2TKFVdcoT1TtKFAB4DAKNABxJuuXbsqx733P/hAeybA0+CsLGWeNm7cWLbv2KE9FwCEAgW6TRToAOAcFOgAEB579+1TTqjUr19fe6ZoY6VALygoAIC4RIEOIJ78UlEhDRo0UI57X371lfZcgNnX33wjf/nLX5R5+uZbb2nPBQChQoFuEwU6ADgHBToAhMf6DRuUEyp33HGH9kzRhgIdAAKjQAcQT1avWaMc82688UY5feaM9lyA2Wuvv67M09tuu012f/ut9lwAECoU6DZRoAOAc1CgA0B4LFq8WDmp0rFjR+2Zoo2VAn3JkiUAEJcaNmxIgQ4gbnw0erRyzHvooYe0ZwLMNm/ZUukuCe+8+672XAAQShToNlGgA4BzUKADQHhMnjJFOany5JNPas8UbSjQASAwCnQA8eSZZ55RjnlDhg7VngkwG/jyy8ocbd68uezdt097LgAIJQp0myjQAcA5KNABIDxyRo1STqxkZmZqzxRtrBToixcvBoC4RIEOIJ60aNFCOeZ9/sUX2jMBhvUbNki9evWUOTp8xAjtuQAg1CjQbaJABwDnoEAHgPDwfC7eu8OGac8UbYIt0M8//3xp06YNAMSl3/3udxToAOJC6fbtkpCQ4D7eXXnllXKwrEx7LsCQmZmpfCbfcccdzFEAjkSBbhMFOgA4BwU6AITHc889p5xcmfjxx9ozRRvPAv27PXtk85YtsqKoSBk7AMD/fDZ7trtAP3L0KAU6AMeYM3eucrxr2bKl9kyAoWTtWqlbt64yR3NGjdKeCwDCgQLdJgp0AHAOCnQACI8uXbooJ1fmzZ+vPVO0MQr0EydPugv0LVu3StHKldoLKgCIVrPz8mRbaakcLCujQAfgKH369FGOd3369NGeCTBkZGQo87N169Zy6PBh7bkAIBwo0G2iQAcA56BAB4Dw+Pvf/66cYFm1erX2TNHGXKD/8OOPsnffPvn6m2/kq1WrtBdUABCt5sydK9t37JCy8nJ3gf7zL79oP6YDQFX97W9/U453k6dM0Z4JqBCRVatXyzXXXKPMzw8+/FB7LgAIFwp0myjQAcA5KNABIDwaNWqknGDZuWuX9kzRxijQT/70k/x45Ijs279ftpWWypriYnn7nXfk9UGDpH///vLCiy/Kc716yTM9e8rTTz8tPQLo8MADcu1118nZZ58tN954Y8D3A0C0efrpp+WZnj2l1/PPy4t9+shLL70kgwcPlveGD5dVq1fLzl27pPz77+XosWMU6AAcYdfu3XL55Ze7/3auUaOG7Ni5U3suoEJEXnzxReXfdn//+9/lyNGj2nMBQLhQoNtEgQ4AzkGBDgDh8cc//tF9guWCCy6QY8ePa88UbYwC/adTp+TosWNysKxMdu7aJRs2bpQVRUXyRX6+zJg5U/776acyYeJEGTtunHw0erRXbwweLA/+859Sr1495eTWo4895vNnACBajR4zRsaOGycTP/5YPp08WT6bPVsWLlokX61aJVu2bpVvv/tODh0+LMeOH5fTZ85QoAOIedOmT1f+hktNTdWeCagQkaKVK6VOnTrK/Bwzdqz2XAAQThToNlGgA4BzUKADQHiYT7D8/ve/154nGv1SUSE///KLnDp9Wo4dPy7fHzoke/bula+/+UaKS0pk2fLl8kV+vsyZO1dmzJwp06ZPl8lTpigyX3pJ7rnnHrniiisq3eb4/PPPl3eHDav0MwAQ7aZMnSrTpk+XmbNmyZy5c2XhokWyoqhI1q1fL9t37JB9+/fLj0eOyImTJ+XMzz9ToAOIef3791f+juvXr5/2TECFiDz//PPK3GzXrp2cOHlSey4ACCcKdJso0AHAOSjQASD0fvjxR+Uky5/+9CftmaLVz7/8IqfPnHE/B/1gWZns2r1btmzdKmvXrZOVX34pS5ctk8VLlsjCRYtkwcKF8unkyfJ8797S7Pbb5ZxzzvH5nOCGDRtK/oIFABBzFixcKAsXLZIlBQWybPly+WrVKlm/YYN8s22bfLdnj/v27T+dOiVnfv5Zfqmo0H48B4Cq8Hz++dRp07RnApYtXy61a9dW5uaEiRO15wKAcKNAt4kCHQCcgwIdAELvuz17lJMsN998s/ZM0ernX35x38b92PHjcviHH+TAwYOy+9tvpXT7dtm8ZYts2LhRStaulfHjx8tjjz0m1//pTz5Lc7Ou3brJmuJiAIhJxSUlsnbdOtmwcaNs/fpr2b5jh+zZu1fKysvdV58bzz+nQAcQyzyff3755ZfLrt27tecCHn30UeXfFy1bttSeCQAigQLdJgp0AHAOCnQACL2tX3+tnGhp3ry59kzRyriN++kzZ+TkTz/J0WPH5PAPP0hZebns279fNm/ZIsNHjJD77rtPLklMDKo4NwwfPly2lZYCQMwp3b5dSrdvlx07d8qu3bvluz17ZP+BA1L+/ffy45EjcvzECeXqcwp0ALHM8/nnf/vb37RnAhYsXCg1a9ZU5mbuJ59ozwUAkUCBbhMFOgA4BwU6AITemuJiTgIGySh+jBL9p1On5PiJE7Lyyy/l5Zdflttuu81SaW743e9+J6tXr5aDZWUAEHPKysulrLxcyr//Xr4/dEgO//CD/HjkiBw7flxOnDzpLs+5+hyAE/Tr10/5O65///7aMwGdO3fm6nMAcYsC3SYKdABwDgp0AAi9wqVLlZMt999/v/ZM0cwo0c/8/LOcPnNGNm3eLBdddJGt4tzQpEkTOXL0KADEtKPHjsmx48fl+IkT7uL81OnTlOcAHKVNmzbK33HTZ8zQngnxbXZenlSvXt09J8877zyZNn269lwAECkU6DZRoAOAc1CgA0DozZ03TzkJ+PDDD2vPFAvMV6OPHTdO6tWrZ7tA79e/v5w6fRoAYtrpM2fcjNLcKM4pzwE4wc5du+Syyy5z/w1Xs2ZN2f3tt9pzIb516dJF+bdFt27dtGcCgEiiQLeJAh0AnIMCHQBCb8rUqcoJlyeeeEJ7plhhlEK/VFTIZ7NnS/PmzW0V6DNmznQXTYBZZmZm2HTv3l26du0q+w8c0L6dcCbzMVL38RoAQmHqtGnK33B333239kyIb5OnTJFzzjnHPScTExNl7rx52nMBQCRRoNtEgQ4AzkGBDgChN278eOVE4PPPP689U6xavmKF3HfffZbK81q1asmevXu1Z0d0qsqjAYK1prhY+3YCABALPJ9/npmZqT0T4tfpM2ekQ4cOypxMT0/XngsAIo0C3SYKdABwDgp0AAi9kdnZykmXAQMGaM8Uy7Zs3SqPPPJI0OXlfffdpz0zolckCvQvv/pK+3YCABALPOCuAcQAACAASURBVJ9/PnPWLO2ZEL/GT5igzMcrrrhCFi9Zoj0XAEQaBbpNFOgA4BwU6AAQekOGDlVOvLwxeLD2TLHOc0z9ee3117XnRfSKRIG+cNEi7dsJAEC083z++R/+8Af5bs8e7bkQn348ckTuvvtu5W+6Xr16ac8FADpQoNsUDwX6ttJSmZSbK4OzsiQ1NVWRkZEh2Tk5UlxSoj1nPEpLS5PU1NSQ3D5nUm6ue78WFBaGLXNxSYl7Pb7mjTlLOOaWOYPufRjM/uD3K3Io0AEg9AYOHKiceBn23nvaM8WyNcXFct555wVdXs7//HPtmRG9zHOlRo0aMnrMmCpr1qwZBToAABZ5Pv+8bdu22jMhfo16/31lPl5zzTXcVQhA3KJAt8nJBfqk3FxJSUkJ+uRcSkqKzM7L0547nqSnp7vHf1tpaZWWZezrxMTEsGYuKCx0Z/ZV1A/Oygr4nlBl0L0PfQn3GMA7CnQACL1///vfyt+MH370kfZMserEyZNy4403KuNZvXp1qV27tte/z6+55hr5/tAh7bkRvc466yz3fKlVq1ZIlvmPf/yDW7gDAGBRRkaG8vk5cOBA7ZkQn/YfOCB33HGHMh/79++vPRcA6EKBbpMTC/TikpJKxXlaWppk5+RIQWGh26TcXMnIyJDk5GTlvenp6VJWXq59O+LB7Lw897hn5+TYXs620lJl/4Uzc7wX6MUlJVJQWBjwqnIKdD0o0AEg9J588knlb8XcTz7RnilW9ejRQxnLatWqyZriYvl08mS55ZZbKhXonTp10p4Z0e3ss892z5crr7wyJMu8//77lXlYtHKl9u0EACDapaamKp+fsz77THsmxKd33n1XmYs33XSTrN+wQXsuANCFAt0mpxXoxSUlkpiY6P6AzMjICKoMLygsVIr0aL41ttMY456SkmJ7Gdk5Oe59F+7bhQdToG8rLXV/USMcX8bQWaAb/yAK9DsS7jGAdxToABB6Dz/8sHICZuasWdozxaIxY8fKBRdcoIzlq6+95n49f8GCSide33zrLe25Ed2qVavmni9/+MMfQrJMzwJ9RVGR9u0EACCa7di5U2rUqKF8qW3vvn3acyH+bN+xQ2699Vblb7nXXn9dey4A0IkC3SYnFejbSkuV8nxSbq6lny8rL1euXB+claV9m+KB+RZPdm/jbuy35OTksOcNpkCPZIZIrzvYAh16UKADQOh5lmn5CxZozxRrvvzqK2nUqFGlq8vLv/9eed+a4mJ58MEH3e9ZvGSJ9uyIbuYC/fe//31IltmhQwdlri5bvlz7dgIAEM2mTJ2qfHa2a9dOeybEp0FvvKHMxUaNGlX5saEAEOso0G1yUoFuvmLFanluKCsvV0p4PmDDr7ikpEpfWjDfvj0jIyPseSnQKdCjGQU6AIRemzZtlJMwy1es0J4plhw/cUL+7//+TxnDevXq+SzHT585I507dw5ZGQpnO+ecc9zzqmbNmiFZ5gMPPKDM16XLlmnfTgAAopnn889ffuUV7ZkQfzZu2iQNGjRQ5uJb//mP9lwAoBsFuk1OKdDNhWJaWlqVlmV+dnNVnsuN4Bm3cbdzBbl5f4X79u0VQoFOgR7dKNABIPRuv/125STM2nXrtGeKJUPffLPSs82HjxgR8OfmzJ2rPTui329/+1v3vLrssstCskzPAr1w6VLt2wkAQDTzfAzP7Lw87ZkQfzIzM5V52KJFC9mzd6/2XACgGwW6TU4p0M1/qFX1qvGy8nL3sqryXG4Ez/xNVasleFXKdzso0CnQoxkFOgCE3vXXX6+ciNm+Y4f2TLFi7rx58sc//lEZv/T0dPmlokJ7NjjDueee655bNWrUCMkyO3bsqMzZJQUF2rcTAIBo5fn889q1a8v+Awe050J8WbV6tVx33XXK33Ajs7O15wKAaECBbpMTCnTzLbyrevW5wVzIe3t9Um6upKamKrcM31ZaKtk5OZKeni6pqakBbyM/Oy9PMjIyJDU11S09PV0m5eZKWXm55cyz8/JkcFaWsry0tDQZnJVluZT23BZDRkaG7Xz+mG/jbuU27FZv/26MUVpamrJdg7Oygv52bDAFenFJiXvZVsZhUm5upTnhbf/ZKdCrsu3GfE9NTXU/4iAxMVFZjud8tzMGxrzzljHYOWxer/lnCgoLK/1+hGs+60SBDgCh53kbwB07d2rPFAt2f/uttGvXThm7Zs2acQU/QspcoF966aUhWWZaWpoyb309bgAAAFR+/vm9996rPRPiz7///W9lHv7tb3+TQ4cPa88FANGAAt0mJxTok3JzI37LdeO24UY5aM4QqNDNzslRnrPuS0ZGRlDFXnFJiaSkpARcnmehGGjb/ElMTLT1vHJ/jG2wciW5+cp1f3cemJ2X575S3Z/k5OSAV5UHU6BbLbgn5eYGnBPmbFaWH4ptD2ZOeM4HKxm3lZZWut1XqPZPML8fiYmJAb/wEiso0AEg9G666Sblc2PX7t3aM8WCvn37KuN2ySWXyMeTJmnPBWc577zzlL/pQrFMzwJ94aJF2rcTAIBo5fn881dfe017JsSXwqVLpXbt2so8HDtunPZcABAtKNBtckKBXpXbf9tlLtBn5+UpJXV2To4UFBZWKnTLysuVkzHJycmSkZEhBYWFbtk5OUqRmJKS4rdELy4pUa4IzsjIkNl5ecryzOtMTEz0O0bp6elet6WgsNB9xby5jE1PTw/ZmGbn5Fjej0YWf7faN88PY8zNY2Rsl7nA9lfShrpAN495YmKipKenV9qH5gJ4Um5u0MsP1bZvKy11/4yRJSUlRZm7nvM92Iyz8/KU9aelpbm30VdGf2W3eb3msfX8ffM2n51QolOgA0Do1atXTzkZ8+1332nPFO0mTJwoCQkJyrj17dtXey44z/nnn698SSMUy+zUqZMydxcsXKh9OwEAiFatW7dWPjfnzJ2rPRPiS48ePZQ5+I9//EN+OnVKey4AiBYU6DY5oUAPdLv1cDAX6MnJyZKYmBjwylhzmRfoNuXmUtFfiW5se6BivKCw0L08X7fU9iwefS2rrLxc2ZZQPQfcfCv+YG7jbr59u687D3huk78vI5SVlwd1FXwoC3RzwZ2WluY3n3lOmH8umJyh2nbznAt0a/ZgxsD8BZDk5GS/c9jzCyi+ym7zeg3+7pZg3naXy/+dDGIBBToAhN6f/vQn5XNlz9692jNFs+KSErntttuUMWvbtq3s/vZb7dngPOYCvXr16iFZ5oMPPqjM3y/y87VvJwAA0Wj7jh1y6aWXuj8zr7rqKjlw8KD2XIgfn3/xhdSoUcM9B88++2z576efas8FANGEAt0mJxXoVm79XVWet7QOVCKbr1IP9tbngZ4Lbi6cg7ly1nybeW9FpVGKBzuOxpW7oXrufIVYu417MLdvtzo3rJbjVSnQzfs32DE0/0yg5Ydj283LDUWBbuzvxMTEoJ9DbpToiYmJXve7Z4EezO+b1S9vRDMKdAAIvbp16yqfLXv37dOeKZp16NBBGa/zzjtP1q1frz0XnOmCCy5wz7WLL744JMv85z//qczhz7/4Qvt2AgAQjSZPmVLpyl/dmRBfHnnkEWUOPvTQQ9ozAUC0oUC3yUkFeqBCL5TMBXowtzE3ymarJb/5Sm9/t8gO9ipw42pfb6Wi1XE033I9VONq5TbugW7fXlZebukLBgYrV7VXpUA39q2V8thz7vlafri23co8CTQG5i90WMloLru9/e6Z12vl903HcSQcKNABIPSuu+465bN3/4ED2jNFq7HjxlX6sl/WkCHac8G5LrzwQvdcu+iii0KyTM8Cff7nn2vfTgAAolGfPn2Uz8xBb7yhPRPix8xZsyr9LTjrs8+05wKAaEOBbpMTCnTjKlZdBfrsvDy/7zVfNWz1GcvmstCz1DQXhcFe1T4pN1cGZ2V5zWy+HXwwhe620lIZnJUlg7OyLBXAwW6vvyuBgxnT4pISSU1NldTU1KCfqV4hEnBMQ1Ggmwtuq1c8l5WXK88Dj+S2m+dJVQt040pyO3eOMH/5wN96g/29qBD1sQyhmMu6UKADQOhdc801yonBg2Vl2jNFoz1798pdd92ljFWXLl3kyNGj2rPBuS666CL3fLvgggtCssyHHnpImcdz583Tvp0AAEQj8yPxXC6XLF+xQnsmxA/Px+48+uij2jMBQDSiQLfJCQW6Uej5uhI5HMwFeqDy2Mp7vfF3q3SjSE1MTAxY5Adivvo70PO4wymYYtV8+/ZQ5jQX8+Es0O3cPcDbGIXy6v9gtr1CQleg2/0CQYX4fxyB3bE1fk8j+SiIcKBAB4DQ++Mf/6icmCn//nvtmaKR511y6tSpI0sKCrTngrOZC/Tzzz8/JMvs3LmzMpfnzJ2rfTsBAIg2GzZuVD6Hr732Wvn+0CHtuRAfcj/5RH7zm9+4599ll10mX+Tna88FANGIAt0mJxXooSwTAzGfIAz0XqvPFve1fd4KS3ORaKwjOyfH0lXHhrLy8krfHE1PT5fZeXkRLdMDPau9QkLz/PVtpaVSUFjovirfXEqHu0C3Mn/C8fN2tz3QfAx2DMx3GrB6V4ZA+6CqBXokjyPhQIEOAKFXp04d5XPy0OHD2jNFm9Vr1siNN96ojNOAAQO054LzXXzxxe45d95554VkmZ4FelW/qAwAgBN9NHq08nnJs6cRKSdOnpR7771XmX9PP/209lwAEK0o0G1yQoFufk54pIpeK7d7ruqzlQMVewWFhe5C2SwxMVFSU1NlcFZW0IV6WXm5cnW3WUpKiqSnp8uk3NywjnOg25vbuSX+ttJSyc7JkbS0tEpfEjCkpqYqV+FHc4EezDPWw7HtVuazv4xVvQK/Qnzfbp4CnQIdAELtqquuUj43ObZW1qtXL2WMGjduLFu//lp7Ljhf9erV3fPut7/9bUiW2aVLF2U+fzZ7tvbtBAAg2nTv3l35vHx32DDtmRAfRo8Zo8y9pKQkWbZ8ufZcABCtKNBtckKBbi6+7JZxngoKC93P9/ZWPkdTgW6YnZcnGRkZPkvS5OTkoJ8JbS5dzc/bNktLS7N1pXsw/N3G3crt28vKy5UvWKSkpMjgrCyZlJsrBYWFUlBYWGkZTinQw7HtVuYzBboeFOgAEHq1a9dW/gb68cgR7ZmiyZy5c+Wyyy5Txui94cO150J8MBfo55xzTkiW+fDDDyvzeeasWdq3EwCAaPLTqVPSsGFD5fNyRVGR9lxwvu8PHVLuRutyueTFF1/UngsAohkFuk1OKNDNhZmd5yl7Yy4et5WWVno9kgW63VvAF5eUyKTcXElPT1dK8JSUFMtXkJeVl7u/VOBZ0Nu5BXcg5tu4e5agwd6+vay83P3elJQUr/vRm1go0M3jE8lttzKfw1mg+7sFPAU6BToAhNqVV16p/O1z9Ngx7ZmixZmff5Z//vOfyvi0b99efvjxR+3ZEH1Onzkjt956q9SpUydkPL/kG4qc3bp18/oF4lCoVq2abNq8Wfu+AACgKpYUFCifb7fccov8UlGhPRecb8TIkcrcu/7662VNcbH2XAAQzSjQbXJCgV4h4i6I7T5n3KysvNy9vJSUFK/vsVKgm6+YtpOnqgW8sU3mgjA9Pb1KY1RQWKgU6cEWtHb2gTmr+fbtgZ5FaP7igZUvDESiQDffLt3O7fADlb3h2nYr89HfGJhv0x/sXRGC3QcU6BToABBqf/jDH5STNMdPnNCeKVp43j7x/PPPl8lTpmjPhejlOWdCLRQZw1mg9+jRQ/s+AACgqoa++aby+fbUU09pzwTnO33mjFxzzTXK3Mt86SXtuQAg2lGg2+SUAt1cUlf1imhzkZadk+P3PcGU2uarha3e8tzf88An5ea6b8kd7PJ8PS9+W2mp+5b1wZbh5quAQ3Xlv7esiYmJlfaz+b/5EmgfBvq5cBbo5tcDfRHAG/OXFyK57RUSmgK9QoK/k4A3/m7jT4FOgQ4AoVazZk3lJM3Jn2Lz7+VQ+27PHrnzzjuVsXn88ce150L08/XIKacX6JdccokcOnxY+/gDAFBVDzzwgPIZN278eO2Z4HxDhg5V5t2f//xn2bxli/ZcABDtKNBtckqBvq20VLkK3c5VvZ7LSUxM9LkcKwW6uQS3euW3v/LdSpls8FUumjNaKV1DcXW8L7Pz8iqVzEbpGmgc7Zao5nWGs0CvkP/dNcHq2Jm/uOBt+eHcdiv7PNAYmEtwq3cw8Fe+U6BToANAqHk+3/unU6e0Z4oGbwwerIzL1VdfbevRLIg/y1esiOoCvXfv3lW+tfzvf//7StmGvfee9rEHAKCq9u7bJ1dddZX78y0hIYESE2F36PBhqVGjhvK31X/eflt7LgCIBRToNjmlQK8QtQCzU+iWlZcrV0P4K5KtFOgVol75HexV6ObbmHtbj7lcD/YqZvOtwz1LS/Mzs4MdM2+3WQ8l8/Kt3L7d/N5gvxBgfm54JAp085ywcrLZKLB9LT+c225ef1ULdPMXAaxchW7+Pfc2bhToFOgAEGqeJ2pOnzmjPZNuq1avlnr16injkpmZqT0XYof5b2GXyyWNGjVy1Mn3p556Stm+1q1by779+7XnAgCgqqbPmKF8xv31r3/VngnO169fP2Xe3X777bJr927tuQAgFlCg2+SkAr1CRNLS0twfpCkpKZZuR24uzwMVwlYLdM/nqge6Qt6zzPdVulu56t5cknp7Vry5XA+meDW/v6q3zffFfBt3q1fcB3qOvb/xjkSB7nm3g2C+WGEeD3/LD9e2mzNUtUCvELW0DmYOmb804qt0p0CnQAeAUPvd736nfE7+/Msv2jPp9uyzzypjcuutt8rWr7/WnguxY9ny5XLttdcq86hfv37ac4XCjJkzpXr16sq2cWtbAIBT9O3bV/mM69+/v/ZMcLaly5ZJnTp1lHk3Mjtbey4AiBUU6DY5rUAvKy9XSvTExEQZnJXls5w0nv1tLiSDuZraaoFeIb9eGWwuTCfl5notvSfl5ipXA/srFs233U5OTvZ5ZXZBYaFSkvp6n/k9GRkZXr+AUFZerpSNVq5Yt8pchlrZP+Z9ZOwnb9viuf9TUlLcYxDuAt3Y157FtbecBYWF7iu/ExMTlS8vRHLbzcv294gDK2NgvvooLS3N6+/qttJS5X3+voRCgU6BDgChVqtWLeXzWnce3fLmzJFLL71UGZPhI0Zoz4XY8/IrryjzqHbt2rJw0SLtuari+IkT0qFDB2W7unTpoj0XAAChcscddyifczNnzdKeCc7meWeftm3byo9HjmjPBQCxggLdJqcV6IbsnBylFDcKv9TUVDdvrwd7y2s7BXqF/Fqim8txoww0MnnmCebW7J4lrJHL23Yaxb2vZXm7Gjk5Odm9LM/XUlNTbT9vPlie4xXsLfArpPKtIc3b4rn/09LSpKy83L0fUlJSpKCwsNJ4hbJAr5BfvwThmcVXTmP/Wb1FfKi23XPbPH+n7I6B+Xnonsv13P9GVl/LokCnQAeAUKtdu7byWRTPJ2tOnzkjnTp1Usbj3nvvlR9+/FF7NsSeHTt3SosWLZT59H//93/ac1XFqPffV7anZs2aMm/+fO25AAAIhfUbNshFF13k/pxLSkriESUIK8/zpmeddVbY7oQKAE5FgW6TUwv0Cvm1DM7OyalU+norm31dDe6L3QLdMCk312eu5ORkGZyVZSmPcYWuZzFqXqavK8qt5jNKzEj9sWIuV73dej6Q2Xl5lb6cYC5q09PTlaLVfFW/t0I11AW6MVcHZ2VVKos956nx5YFglx/qbfe2TwyedwawOgaB5nBaWlpQhTgFOgU6AISa522mD5aVac+kS+4nnyhjccEFF8jkKVO050Ls+uDDD5U5Va1aNZn48cfac9mxfccOuf3225Xt6d27t/ZcAACEykejRyufcx07dtSeCc720EMPKXOuc+fO2jMBQKyhQLfJyQW6p+KSEikoLHQLtkz2ZltpqRQUFlq6GtoXc6ZQXM3tuZ1VWVZZeXnIxiwUGao63sFui7F/vY2hOY+v/WV+T1XH3FtWO8sPxbZbGYeqjIE5g9V9Hsz+CbTOSMzrcKFAB4DQu+mmm5STNt/t2aM9ky533XWXMhadOnXSngmx7dTp05XuatCmTRvZf+CA9mxWed6Svn79+iH59yIAANGie/fuymfd0Dff1J4JzvXxpEnym9/8RrkYKG/OHO25ACDWUKDbFE8FOgA4HQU6AISe5115Srdv155Jh9l5eXLuuee6xyEhIUHyFyzQnguxL2/OHKlRo0ZMn5BfUVQk1113nbINQ4YO1Z4LAIBQ+enUKWnYsKHyWbekoEB7LjjT4R9+kLvvvluZbz169NCeCwBiEQW6TRToAOAcFOgAEHrNmjVTTtxs2rxZeyYdHnvsMWUcunXrpj0TnKNXr17K/GrQoEFMXb391FNPKflbt27NM2EBAI6ypKCg0mf1yZ84j4zwGDFypDLfrr76alm2fLn2XAAQiyjQbaJABwDnoEAHgNC78847lZM3sVTqhcqSggLlCuGzzjpLps+YoT0XnKO4pETq16+v/K49//zz2nMFY8bMmVK9enUl+7jx47XnAgAglIYMHap81j3++OPaM8GZduzcKU2bNlXmW79+/bTnAoBYRYFuEwU6ADgHBToAhJ7nrQOLVq7UninSPK8Ovv/++7VngvMMffNNZZ5ddtllMmfuXO25/Dl+4oR06NBByd2lSxftuQAACDXPz7sPPvxQeyY40+uDBilzrWHDhrJh40btuQAgVlGg20SBDgDOQYEOAKF3//33x/WzHtcUF8vVV1+tjMGEiRO154Lz7D9wQNq0aaPMtQcffFBOnzmjPZsvo95/X8lbs2ZNmTd/vvZcAACE0p69e+Wqq65yf96df/75snbdOu254DzFJSVy4403Kn9fZQ0Zoj0XAMQyCnSbKNABwDko0AEg9P75z38qJ3C+yM/XnimSMl96Sdn+1NRUOXb8uPZccKaPJ02SatWqKXPuw48+0p7Lm+07dsjtt9+uZO3du7f2XAAAhNq06dOVz7uWLVtqzwRneuGFFyrNtW+/+057LgCIZRToNlGgA4BzUKADQOj961//Uk7izM7L054pUraVllZ6LvXI7GztueBsnr9zLVu2lF27d2vP5enlV15RctavX1+KS0q05wIAINT69u2rfOa98MIL2jPBeRYvWSK1atVS5tqo99/XngsAYh0Fuk0U6ADgHBToABB6Tz75pHISZ+q0adozRYrnM6lvu+022bd/v/ZccLaFixYpt4l1uVzy6muvac9ltqKoSK677jol45ChQ7XnAgAgHO644w7lM2/ylCnaM8F5Hn/8cWWetW/fXo4eO6Y9FwDEOgp0myjQAcA5KNABIPSee+455UTOpNxc7Zki4cDBg9K0aVMKQmjRr18/Ze7VrVtXVhQVac9leOqpp5R8rVu35sslAABHWr9hg1x00UXuz7wrrrgiKu8Mg9g2Y+ZMZZ5Vq1ZNPvnvf7XnAgAnoEC3iQIdAJyDAh0AQs/zlpVjxo7VnikSckaNUrb7pptukm+2bdOeC/Fhy9at0rhxY2UOPvXUU9pzVcivJ3irV6+uZBs3frz2XAAAhMOHH32kfObde++92jPBWU6fOSMdO3ZU5tnDDz+sPRcAOAUFuk0U6ADgHBToABB6AwcOVE7m5IwapT1TuJ04eVLatGmjbHdmZqb2XIgvw0eMUObgxRdfLNOmT9ea6fiJE9KhQwclV5cuXbSPFQAA4eJ5W+3XBw3SngnOMnbcOGWO1ahRQ+bNn689FwA4BQW6TRToAOAcFOgAEHpvDB6snNB5d9gw7ZnC7eNJk5Rtvvrqq2VNcbH2XIgvR44elfvuu0+Zi/fdd58cOXpUW6ZR77+v5KlZsyYneAEAjnXyp5+kYcOGymffF/n52nPBOQ6WlUlqaqoyx5555hntuQDASSjQbaJABwDnoEAHgNB7+513lBM6Q998U3umcHvggQeUbe7Vq5f2TIhP06ZPl4svvliZjyNGjtSSZfuOHXL77bcrWXr37q19jAAACJfFS5Yon3s33HCD1i+ywXneefddZY4lJyfLiqIi7bkAwEko0G2iQAcA56BAB4DQG5mdrZzUee3117VnCqc1xcXK9larVk2+/uYb7bkQv5566illTt56662y9euvI57j5VdeUXLUr19fStau1T4+AACEy5ChQ5XPvk6dOmnPBOf4Zts2ady4sTLHBgwYoD0XADgNBbpNFOgA4BwU6AAQeqPHjFGfBf7SS9ozhVOfPn2U7e3cubP2TIhvRStXSt26dZV52b9//4hmWFFUJNddd52SYcjQodrHBgCAcLrrrruUz77RY8ZozwTnGPjyy8r8uvnmm2XT5s3acwGA01Cg20SBDgDOQYGOSJqUmyupqalBS09Pl8FZWVJQWKgtc3FJiaSnp7szTcrNrfS68Zru8UX0mDptmnJip0ePHtozhcvhH36QW265RdneTydP1p4LeO3115V5mZSUJIsWL47Y+j2vgm/durXs279f+7gAABAu20pLpWbNmu7PvgsvvFCKS0q054IzfLVqVaUvSL751lvacwGAE1Gg20SBDgDOQYGOSBqclaX8Y9eK5OTkSuV1uBUUFlbKMTgry+d7dI8vokf+ggXKvOnSpYv2TOEyecoUZVtvueUWOXT4sPZcwK7du6VVq1bK/HzkkUcisu4ZM2dKQkKCsu5x48drHxMAAMJp/IQJymffXXfdpT0TnOO5555T5tcdd9whe/ft054LAJyIAt0mCnQAcA4KdESSuUAvKCwMKDsnR9LT05V/JKenp0csb1pamru8n52XJwWFhZWuoKBAdxbjbgJVvVLmq1WrlHnbtm1b7dsWLp6/o3379tWeCTB8NHq0Mj/POeecsH8Z6/iJE9KhQ4e4+RINAACGJ598Un2MUWam9kxwhi/y85W7G7hcLvngww+15wIAp6JAt4kCHQCcJKVpAQAAIABJREFUgwIdkWQu0K383LbSUklJSVHK90jkNdY3Oy/P53vKysvdhb/u8UXo9nlV9+c327YpJ3eaN2+ufdvCYcfOnXLttde6t/Oss86S/AULtOcCDGd+/lkeeugh5ffx73//f+zdeXwU9f3H8e2voFQxkGrVWihgPBCUw6JySqwKeCCHyKGiSIVC5dSoEBJsRUFAWwXk8gIRgghyXyrhCPeZIBBukPsIyh1IgM/vj3bG/W72nOzOd3fy+uP5aM3OfL+f73cms+H73pl9XI4dPx6xPkeNHq30d9NNN8m8+fO1zwUAAJF07vx5qVatmvIeOHfePO11wRnat2+vnFvNmjWTc+fPa68LAJyKAN0iAnQAcA4CdNjJaoB+Rf4bVMfHx4vL5ZJWrVrZUi93lhc94QrQjx0/rizwVK1aVfvYIuGTTz8t8B3PumsCPM2dN6/AHUsf/PvfEelr9549Uq9ePaWvpKQk7XMAAECkeX6F0d133y2nTp/WXhdi3zeTJ8vVV19tnltXX321TPrmG+11AYCTEaBbRIAOAM5BgA47FSZAvyIiycnJ4nK5JD4+3pZ6CdCLnnAF6Bfz8uTaa6812ytXrpz2sUVCmzZtlIXSgYMGaa8J8CYpKUk5V6tVqyZZGzeGvZ+3+/VT+qlSpYpkZmVpHz8AAJHm+R7YsWNH7TUh9p3PzZXmzZsr59ZLL72kvS4AcDoCdIsI0AHAOQjQYafCBuiF3T9UBOhFTzi/JuCWW24x2ytdurT2sYXbhsxM+cMf/mCO8YYbbpD1GzZorwvwJmvjxgKPlQ33neErVq6UO+64Q+lj0ODB2scOAIAdHn/8ceU98PMvvtBeE2LfpG++Uc6rYsWKyfYdO7TXBQBOR4BuEQE6ADgHATrsZGeAfjwnRyakpUnnzp2lYcOG0rBhQ2nVqpWMGDlSdu7a5XO/5ORkc3ujL+O/GzZsKBPS0pTtN2Rmmq95tuXttZ27dsl7AwcqbSYnJ/v9nnVfdu7aJSNGjpRWrVqZbXXu3FkmpKXJ8Zwcv/t6q21JRkaB2t4bONDrfB3PySnQd3JycsjB84bMTMvzEa75nZCWVuCY16hRw+cxD9Zdd92lLPY47fo6+P33lfG1bt1ae02APx/8+98Fvps8nN/N+sorryjtP/roo3L4yBHt4wYAINI2b9kipUuXNt8Dr7/+etm6bZv2uhDbftq3T+rXr6/8fdWjRw/tdQFAUUCAbhEBOgA4BwE67BSuR7gnJCT43W5CWpr5fem+JCcne93XPUT15r2BA5Xtl2Rk+ByT+2vHc3LM+n1JSEiQDZmZIc2FL/Hx8X6DX8/aAo3bva1A89u5c+eA9QfTZ6D5CNf8up+XwRzzYNWsWVNpZ8/evdp/B8PpscceU8b3yaefaq8J8Od4Tk6Bu+Oee+45uXT5cqHbnjZ9upQqVUppe+yXX2ofMwAAdvj0s8+U98DGjRtrrwmxr/+AAcp5Vbp0aTl0+LD2ugCgKCBAt4gAHQCcgwAddipsgJ6QkBAwoO3cubMSmI4YOVKWZGTIkowM84504/VWrVoV2H9DZqa5vbGd8d9LMjIK3I0dbIBeo0YNM9g27ohekpEhs2bPluTkZDOQjo+P93uH/PGcHLMt4+74CWlpZn0jRo5UgukRI0d6bce9NmN7ozb3+XJvy/iZe1DuPg73ufUXOm/IzFQCePd2jLvgjWMdHx/v8672cM3vzl27Chxz9/PG3/Hwp1GjRsqCj5O+B3nhokVSvHhxc2x33HGH7P3pJ+11AYGkTZwoV111lfK7WdhHzJ7PzZUWLVoobbZt21b7WAEAsMvf/vY35X2w/4AB2mtCbFu7bp1UqlRJOa/6vfOO9roAoKggQLeIAB0AnIMAHXYqTIDuHs76CjRHjBwZMDi+Iv8NXo1A1V/QG0ytwQboRsjr69Hqx3NyzNDYW7BvaNWqVcBg2XMuvG3nWVurVq181mb02bBhQ4mPj5caNWr4vDPc6NfXUwLcx1mjRg2fx/J4To55zOPj473WFon59TdnoTLmzbBo8eJCtxktUlJSlLH94x//0F4TEKyXX35ZOX//+te/yr79+y23N2r0aKW9m266SebNn699nAAA2OGXkycLBJ1O+rsXevTs2VM5p+rVq+e4J3oBQDQjQLeIAB0AnIMAHXayEqAvychQ7pD29Vjy4zk5QYXihg2ZmQED+XAG6AkJCQG/l9z97u5AfQUT8PoLs0OpzTOoDvSYeX/bGeeAr1DckxFCe3vqQLjn1732cAToHTt2VOZt+owZhW4zGpw5e1Zq1aqljG3Kt99qrwsI1uIlS6R8+fLKOfxu//6W2tq9Z4/Uq1dPaSspKUn7GAEAsMvsOXOU98H77rtPLublaa8LsWvuvHly4403KufVyFGjtNcFAEUJAbpFBOgA4BwE6LCTe4DesGHDgNz/wdywYUO/wa3RdqDvR3dn3OHs6271cAbo/r6P3HA8J8dv+GzMSTDfMW4w7rr2bC/U2oxtg+nbqNMzhHb/kEMwfV6R/z5e3QjcIz2/7uMMR4D+xhtvKOfwl+PGFbrNaDB12jRlXA888ICcPnNGe11AKPr27aucxxUrVpRVq1eH3M7b/fop7VSpUsVRX9cAAEAgqampyntht27dtNeE2Pb8888r51Tz5s3l7Llz2usCgKKEAN0iAnQAcA4CdNjJPUAPlb9HjF8RMb8D29+j2z3Nmj3bDOe9vR7OAD2Yu63d+/QWPgd7B7i75ORkr3flu9cWzHd8hxJU+wrQjfn2Fob7Yxxbz/bCOb/Bvh6Kd959VzmHhwwdWug2o0GXLl2UcaWkpGivCQjV9h07pHbt2sq53KVLl5DaWLFypdxxxx1KG4MGD9Y+NgAA7PTwww8r74VpEydqrwmx68tx45TzqWTJkjztCgA0IEC3iAAdAJyDAB12cg/Ql2RkBDRi5EjlTnR/33FtJVz2F367t2m1jUDt++vTV1gcavhszLnnhwRCrS2UYNk4Zp4fZjBq8fcd5P7a8/chgMLOr5VxBjJ02DBl8affO+8Uuk3d8vLz5YYbblDGtSU7W3tdgBXDR4xQzuVSpUrJtOnTg97/lVdeUfZv0KCBHD5yRPu4AACwy4bMTLnmmmvM98IyZcrIT/v2aa8LsenosWPSqFEj5e+rTp06aa8LAIoiAnSLCNABwDkI0GEnK9+BfkXU7672doe5e5AazKPhDcadzbEQoLt/d3goYzQe4a4jQPcMvI2fJyQkhDQGX99tH+0B+rivvlIWf15//XVbf98iYfmKFcqYatSoob0mwKqz587J008/rZzTTz/9dFCPCJ02fbqUKlVK2Xfsl19qHxMAAHb6ePhw5b2wZcuW2mtC7Prg3/9WzqcKFSpIxtKl2usCgKKIAN0iAnQAcA4CdNjJaoB+RX59jLe3x627B6lWeeszGgN0q6IpQLcq1gL0GTNnKvV36NDBtt+1SOn71lvKmPr06aO9JqAwpk2fLqVLl1bO6+EjRvjd53xurrRo0ULZp23bttrHAgCA3dq2bau8H/7nww+114TYtGnzZvnLX/6inE+pqana6wKAoooA3SICdABwDgJ02KkwAbq/fXfu2qUEn1Z4ezR8NAXoxl34NWrUsDzGwtQWjgC9c+fO4nK5pHPnzpbq93w8f7QH6OkLFyoLQK1bt7b19y0SPD8EMWPmTO01AYXVtWtX5byuXbu2bN+xw+f2o0aPVra/6aabZP5332kfBwAAdjpy9Kjcdttt5vthsWLFZOWqVdrrQmxKTk5W/r66//77Zeu2bdrrAoCiigDdIgJ0AHAOAnTYKVIB+hWx9h3ogURTgG71O9Ct1B1KXd74CtCtfgd6uMYQzDjCGaBv/PFHZRHor3/9a9jOTR22ZGcrd+pWqFBBjh47pr0uoLBWr1kjd911l/L72rdvX6/b7t6zR+rVq6dsm5SUpH0MAADYbeq0acr7Yb169bTXhNi0cNEi+fOf/6ycTx8NGaK9LgAoygjQLSJABwDnIECHnQoToAcKS41HvHv7jvRA9SQkJHh9PZoC9OM5OZY+JGCE2Z07dy5UbeEI0GfNnm3pQwBG3xPS0iI2v1bGGciRo0flN7/5jdlm5cqVC92mTl+MGaMsarVp00Z7TUC49B8wQDm/y5cvL4uXLCmw3dv9+inbValSRTKzsrTXDwCA3d544w3lPfHNN9/UXhNiU4cOHZRz6YknnpATP/+svS4AKMoI0C0iQAcA5yBAh53CFaB7CzdHjBzpNwz3JiEhwWvQa4imAP2KiLRq1cprGO6L56PtC1NbOAL0KyISHx/vNQz3xXh0fXx8fIHH7Ed7gH5FRG666SazzT/84Q9y6fLlsLSrQ6dOnZSFLb7jEk5y4OBBefjhh5VzvEOHDso2K1aulDvuuEPZZtDgwdprBwBAB88nskybPl17TYg930yeLCVKlDDPo+LFiwf9b0UAQOQQoFtEgA4AzkGADjtFMkA/npNjhrPBBMzG93F7C2YN0Ragu7cXaFHheE6OeVd+w4YNC11buAJ04xyIj48PeCf9hsxM85h6aysWAvQqVaooC4uHDh8OS7t2y71wQapXr66MZfmKFdrrAsJpzNixyjl+9dVXy8SvvzZff+WVV5TXGzRoIIePHNFeNwAAdlu5apUUK1bMfE+8/fbb+WofhOzU6dPStGlT5e+rl156SXtdAAACdMsI0AHAOQjQYafCBOj+7qY2GI8IN0Jjb9ttyMw0A16XyyWzZs/22We0BehXRCQ5OdncpnPnzrJz1y6v82DcXR8fH+91G10B+hX59XH78fHx8t7AgQU+wHA8J0dGjBxphuc1atQIee6tjiOY8yIUjzzyiLIgFMrj96PJosWLlXHcf//9cvnKFe11AeHWqFEj5VyvVq2a5OXny+o1a5Sfu1wumTN3rvZ6AQDQ4T8ffqi8J7744ovaa0LsGT5ihHIe3XLLLfLDggXa6wIAEKBbRoAOAM5BgA47FSZAvyK+vwvb3YS0NDN4NULahg0bSsOGDc1Q2fh5oLu4ozFAvyJqiO5y/fex9cYY3ceekJDgM7DVGaAfz8lRPsRghOTGGNx/3rBhQ59PCIjE/BrhvtG3weo5/+yzzyrjmf/dd5bb0sn9d9flcknXrl211wREwpbsbOWOOpfLJcNHjJC6desqP2vUqJH2WgEA0MX4ainDiJEjtdeE2LJr926pU6eOch698cYb2usCAPwXAbpFBOgA4BwE6LDThsxM89HpVvavUaOGJCQkSHJyst87eXfu2iWdO3dWwmT34NzXndueojVAN9r2XLhyD8693dldmNrCGaAbJqSlKYG1Z6Ae6AMOkZjfDZmZygctjDv9rZ7zPXr0UNoa99VXltvSqXnz5o4YBxCMpKQk5Xx3/15Ol8slxYoVky3Z2drrBABAh33790vZsmXN98WSJUtK1saN2utCbPnX228rf19VrVqV8wgAoggBukUE6ADgHATo0MFfsOuPe+gdbBs7d+2SJRkZsiQjI+THZxv7BRqLr+38vRaoz1DmaENmprlfMB8MsFJbKHUZ9QRbi3v7oYw9kvMb6nz60n/AAGVh6P0PPihUezr8tG+f3HLLLeYYrr/+etm+Y4f2uoBI+fmXX+SGG27w+uEel8slXbp00V4jAAC6TPz6a+V9sUGDBtprQmxZuWqV3H777cp5NGjwYO11AQB+RYBuEQE6ADgHAToARM6nn32mLAy9+eab2msK1deTJiljePzxx7XXBETa6E8+8Rqely5dWn7+5Rft9QEAoEuXLl2U98a+b72lvSbElq5duyrn0KOPPiqHDh/WXhcA4FcE6BYRoAOAcxCgA0DkzJg5U1kcateunfaaQvXaa68pY/jnv/6lvSYg0vLy86VatWoFAvQhQ4dqrw0AAF1yL1yQ++67T3lvnDd/vva6EDtmzpolpUuXVs6hMWPHaq8LAKAiQLeIAB0AnIMAHQAiZ+WqVTF/93adOnWUMcydN097TYAdlmRkKOd+xYoVJS8/X3tdAADo8t333yvvjdWqVZPTZ85orwuxIS8/X1q3bq2cQ88++6xcunxZe20AABUBukUE6ADgHAToABA5u/fsURaIatSoob2mUKxes0Z++9vfmvXfeeedPL4aRYr7Iu+MmTO11wMAgE5933pL+du2a9eu2mtC7Pj8iy+U8+f666+X2XPmaK8LAFAQAbpFBOgA4BwE6AAQOefOn5frrrvOXCQqW7as9ppCMWToUGWR64UXXtBeE2Cnffv3S8mSJSUxMVF7LQAA6Pbwww8rfxt+PWmS9poQGw4eOiR//etflfOne/fu2usCAHhHgG4RAToAOAcBOgBE1m233WYuEl199dUxdQe35yMWR3/yifaaALv1HzBA1m/YoL0OAAB0WrlqlVx11VXm34W33XabHDx0SHtdiA0DBw0q8NU4q9es0V4XAMA7AnSLCNABwDkI0AEgsmrXrq0sFm3dtk17TcFyD/9dLpds37FDe00AAACw3/sffKD8XdiuXTvtNSE2ZGZlyT333KOcP/3eeUd7XQAA3wjQLSJABwDnIEAHgMhq2rSpsli0eMkS7TUFY8fOnVKiRAmz7oSEBDmfm6u9LgAAANjP82/aTz/7THtNiA2vv/66cu48+OCDsmfvXu11AQB8I0C3iAAdAJyDAB0AIqtjx47KgtE3kydrrykY06ZPV+p+6qmntNcEAAAA+23JzpYbbrjB/LvwpptuiqmnKkGf73/4QW6++Wbl3xWjRo/WXhcAwD8CdIsI0AHAOQjQASCyUlNTlQWjj4cP115TMN7t31+pu3fv3tprAgAAgP1GjR6t/F3YokUL7TUhNjz55JPKuVO3bl3tNQEAAiNAt4gAHQCcgwAdACJr+IgRyqJR37fe0l5TMJ5//nml7i/HjbOt78tXrhRw6fJlACiyPK+Jut8jABQtL7zwgvJ34X8+/FB7TYh+X44bJ//3f/9nnjclS5aUb6dO1V4XACAwAnSLCNABwDkI0AEgsiZPmaIsOLZv3157TcGoXr26Uve69esj3qdnYJ5/6VIBefn5AFBkuF//vIXput8rADjf/gMHpEKFCubfhNdcc42sXbdOe12Ibnn5+VKxYkXl3xPPP/+89roAAMEhQLeIAB0AnIMAHQAia9Xq1crC0aOPPqq9pkC2bd8uV111lVnz7bffLhcuXoxYf56heV5+vlzMy5MLFy/K+dxcOZ+bK+fOnweAIul8bq7kXrggFy5elIt5eWawboTput8zADhb2sSJyt+yDRs21F4Tot+A995Tzpvbb79dli1frr0uAEBwCNAtIkAHAOcgQAeAyDp0+LAUL17cXDy68847tdcUyNRp05QFryZNmkSsL8/w/GJenuReuKD0DwD41bbt2wnRAdjmlVdeUa5Bb/frp70mRLfVa9ZIpUqVOG8AIIYRoFtEgA4AzkGADgCRl5CQYC4eXXPNNXLs+HHtNfnzzrvvKgteycnJEevLPTy/cPGinDt/Xk6fOaM9oAKAaLVp82Y5n5srF/PyJP/SJR7nDiBiTp0+LVWrVlWuQQsXLdJeF6Jbt27dlHMmMTFR9v70k/a6AADBI0C3iAAdAJyDAB0AIi8xMVFZRIr274189tlnlXq/Gj8+Yn1dvnLFvPP83Pnzcur0ack5cUJ7QAUA0SozK0vOnD0ruRcuSF5+PnehA4iY2XPmKNef2rVry6XLl7XXheg1bfp0KV26tHLefPrZZ9rrAgCEhgDdIgJ0AHAOAnQAiLy2bdsqi0hTp03TXpM/1apVU+pdv2FDxPq6dPmy5OXnS+6FC3L6zBnJOXFCDh46pPRfrFgxKVeuHAAUSSVKlFCuiWvWrpWff/lFzp0/LxcuXiRABxAxvXv3Vq4/b775pvaaEL3OnD0rTz/9tHLOPPvss5KXn6+9NgBAaAjQLSJABwDnIEAHgMjr06ePspA0ZOhQ7TX5snXbNuU72++44w65mJcXkb6Mx7cbd5///MsvcvjIEdm1e7cyX6VLl5YLFy4AQJH04IMPKtfEZcuXy7Hjx+X0mTOSe+GC+Rh33e8fAJynXr16yvVnxsyZ2mtC9Pp4+HDlfLnxxhtl7rx52usCAISOAN0iAnQAcA4CdACIvBEjRyqLSa+//rr2mnyZ8u23Sq3NmjWLWF/G49svXLwoZ8+dk+M5ObJv/37J3rqVAB0A/sczQF+0aJEcOnxYTp46JefOn5f8S5d4pDKAsFuSkaFce+655x7WC+DT1m3bpGbNmso5k5SUpL0uAIA1BOgWEaADgHMQoANA5M2aPVtZTGrdurX2mnx5u18/pdaUlJSI9WUE6Mbj248eOya79+yRrI0blRpKlSolubm5AFAkeQbo3//wg+zbv19O/PyznD13zvwedN3vHwCcpf+AAcq15x//+If2mhC9PJ+4Vb16dcnauFF7XQAAawjQLSJABwDnIEAHgMjzDIRr166tvSZf2rRpo9Q6fsKEiPVlBOjnc3Pl1OnTcvjIEdmxc6esW7+eAB0A/sczQJ83f77s2btXck6ckDNnzxKgA4iIxx9/XLn2TEhL014TotOC9HT585//rJwvH/z739rrAgBYR4BuEQE6ADgHAToARN4vJ09KXFycuaBUtmzZqP2+2ipVqiiLX5lZWRHryz1AP3nqlBw8dEi2bd8uq1avLhCgnz9/HgCKJM8AffacObJr9245npMjp8+ckYt5eQToAMIqMytL+du1QoUKsm//fu11ITq99NJLyvvUE088IcdzcrTXBQCwjgDdIgJ0AHAOAnQAsEflypWVhaW9P/2kvSZPW7Kz5be//a1ZY8WKFSX/0qWI9eceoP9y8qQcOHhQtm7bJitXrSJAB4D/8QzQZ82eLTt37ZJjx48ToAOIiKHDhinXnbZt22qvCdFp3FdfKf9+KFGihEz8+mvtdQEACocA3SICdABwDgJ0ALDHY489pixELsnI0F6Tpzlz5yo1PvnkkxHtzwjQz50/bwbo2Vu3yoqVKwsE6OfOnQOAIqlevXrKNXHmrFmyY+dOOXrsmJw6fVou5uVF9MNOAIqe1q1bK9edUaNHa68J0efQ4cPSoEED5Vzp0KGD9roAAIVHgG4RAToAOAcBOgDYo2PHjrZ9t7hVHw8frtSYlJQU0f48A/T9Bw5I9tatsnzFCgJ0APgfAnQAdtq1e7eUKVPGvObccMMNsiU7W3tdiD7vDRyovD/deuutUfkhYQBA6AjQLSJABwDnIEAHAHu83a+fssA04L33tNfkqXfv3kqNH370UUT7CyVAP3v2LAAUSZ4B+oyZMwnQAUTM2C+/VK45zZo1014Tos+atWsLfEXVP//5T+11AQDCgwDdIgJ0AHAOAnQAsMcXY8YoC0yvvPKK9po8Pf/880qN306dGtH+CNABIDACdAB28nxq0vsffKC9JkSf7t27K+dJ3bp1ZeeuXdrrAgCEBwG6RQToAOAcBOgAYI8F6enKItNTTz2lvSZP9evXV2pcs3ZtRPsLJUA/c+YMABRJBOgA7HI8J0fuuusu83pz9dVXy6rVq7XXhegyfcYMiY+PV96bRo0erb0uAED4EKBbRIAOAM5BgA4A9ti+Y4eyyFStWjXtNXm69dZbzfpKlCghR48di2h/BOgAEBgBOgC7TJ02TbnePPLII9prQnQ5e+6ctGjRQjlPWrZsKbkXyAcAwEkI0C0iQAcA5yBABwD7lChRwlxoKlasmPZ63B06fFiKFy9u1nf77bdHvM9QAvTTp08DQJFEgA7ALj169FCuN2/366e9JkSX4SNGKOfI9ddfLzNnzdJeFwAgvAjQLSJABwDnIEAHAPvcfffdyoLTluxs7TUZVq1erdT217/+NeJ9hhKgnzp1CgCKpLp16xKgA7BFmTJllOvN+g0btNeE6LFt+3apVauWco707NlTe10AgPAjQLeIAB0AnIMAHQDs89xzzykLTt9Mnqy9JsPkKVOU2tq1axfxPgnQASAwAnQAdpgxc6ZyralTp47k5edrrwvRIyUlRTlH7rnnHlm3fr32ugAA4UeAbhEBOgA4BwE6ANinb9++yqLTewMHaq/J8J8PP1RqS01NjXifoQToJ0+eBIAiiQAdgB1ee+015VrTp08f7TUheqQvXCjlypVTzpFBgwdrrwsAEBkE6BYRoAOAcxCgA4B9xowdqyw6dezYUXtNBs9F01GjR0e8TwJ0AAiMAB1ApJ0+c0Zq1KihXGvmf/ed9roQPdq3b6+cH40aNZIjR49qrwsAEBkE6BYRoAOAcxCgA4B9MpYutf17xoPVsmVLpba58+ZFvM9QAvRffvkFAIokAnQAkeb5+PbatWvLxbw87XUhOnw1frwUK1bMPD+KFSsmX40fr70uAEDkEKBbRIAOAM5BgA4A9jl46JBce+215uJTuXLloua7JWvVqqUsnG7avDnifRKgA0BgBOgAIs3zSUTJycnaa0J0OHzkiDRs2FA5P9q3b6+9LgBAZBGgW0SADgDOQYAOAPaqUqWKsgCVvXWr9pouX7kiZcqUMWuKj4+X02fO2NJvsAH6zz//DABFEgE6gEjy9vj2efPna68L0WHgoEHKufHnP/9ZFi5apL0uAEBkEaBbRIAOAM5BgA4A9mratKmyCDVr9mztNe396SelpipVqtjSbygB+okTJwCgSKpTpw4BOoCI8fb49gsXL2qvC/qtXbdO7rnnHuX8SElJ0V4XACDyCNAtIkAHAOcgQAcAe3k+IvOjIUO01+T53exPPPGELf0WlQD9rbfeMr/zPtR9Z8+ebc6D7nEA0IMAHUAkef5t2rt3b+01ITq8/PLLyrlRpkwZW55SBQDQjwDdIgJ0AHAOAnQAsNfHw4crC1Hdu3fXXtOEtDSlps6dO9vSbygBek5OTsxyD9BD3XfWrFnmPOgeB2DVrFmz5K233pJZs2ZpryUWEaADiBQe3w5fvp06VUqXLq2cG8ONrw/2AAAgAElEQVRHjNBeFwDAHgToFhGgA4BzEKADgL3mzZ+vLEQ9+eST2mvy/G7Dd/v3t6VfAvTACNDhBMbvwFtvvaW9llhEgA4gUjwf316rVi3JvcA6L0Rq1qypnBt169bVXhMAwD4E6BYRoAOAcxCgA4C9duzcqSxG3XXXXdpr6tq1q1LTl+PG2dIvAXpgBOhwAgL0wiFABxApno9v79Wrl/aaoN9/PvxQOS9uuOEGmTFzpva6AAD2IUC3iAAdAJyDAB0A7JeQkGAuSBUvXlz2/vST1noaNWqkLJKtXrPGln5DCdCPHz8es/r27Ssul0seeuihkPd1D9B1jwOwyvgd6Nu3r/ZaYhEBOoBI8Pb49rnz5mmvC3qt37BBqlWrppwXSUlJ2usCANiLAN0iAnQAcA4CdACwX4MGDZRFqQXp6VrrSUxMVOrZkp1tS7+hBOjHjh2LWe4Beqj7znR7tKrucQBWuQfoumuJRQToACLB8/HtNWvWlPO5udrrgl49evRQzov77rtPfty0SXtdAAB7EaBbRIAOAM5BgA4A9uvcubOyMDX6k0+01lO1alWlnkOHD9vSLwF6YL4C9IceekhcLpdMmDAhqHaM7WfOnFmgbSPUnDlzZoE7jkqXLi0PPfSQjBo1Kuia16xZI+3atZPy5cub7ZQvX17atWsna9as8buv+1gXLlyotONeuzGnxs8GDx6s9Gf02bRpU2W/YObbs/bSpUtL06ZN/c6BMZfGMZ4wYYI0bdpUSpcu7ffDD6NGjVK2c58rf3W7H881a9ZIjx49lGNntLFt2zZzn23btknfvn0DbueLt/2NufFVq1GnN77CdCv9hHr+xBoCdACR4Pn49jfffFN7TdBr6rRpyt8kLpdLhg4bpr0uAID9CNAtIkAHAOcgQAcA+w1+//2o+r7JcuXKmbWUKFHCtruPQgnQjx49GrNSU1PNcDXUfWfMmGHOg/vPR40aJS6XS5o0aRKwjdWrV5thqbe2U1NTzfb8qVatmqSnpwc1Vn9GjRrlc39jm/T09AILuDNmzCjQz4wZM6Rdu3YB+2zSpIls3brVb+3du3cP2E67du38Hifjwwae+3luv3XrVr/hcqC5MvYdPHhwgXnyPGZbt26VrVu3FvhwhLftfM3N+PHj/fbja278jTE1NTVs/YR6/sSa2rVrE6ADCCtvj2+fM3eu9rqgz8+//CJNmzZVzolnnnlGzpw9q702AID9CNAtIkAHAOcgQAcA+307dWqBxSldteRfuiRxcXFmLTfffLNtfROgB+YrQD969KgZEAYKho3+Bw8e7LXtJk2amH10795dCcnT09MlNTXV7Kt8+fI++3MPz9u1a+e3HV/BsLG/EbympqZ6De2NvozaS5cuLYMHD5bVq1cr43MP1/192GDw4MFmO6NGjVLaWb16dcDajbmsVq2alC5d2ms77oy6q1WrJuPHj1fmND09XanbWxuewbTnfI8fP94MzNu1a6f8f1/beQu0Pc/Bhx56SMaPH6/MzahRo8y7vH2F28bx8tVHuPoJ9vyJNQToAMLN8/HtDzzwgJw7f157XdDnPx9+qJwTN954o8yaPVt7XQAAPQjQLSJABwDnIEAHAPtlbdyoLFDde++92mo5npOj1FKxYkXb+g4lQD9y5EjMCuau7GB4tmvcMT1o0CC//Ruh46pVq5SfT58+XZnjBQsW+GxjwYIFUqpUKTO89Hzdva3p06cHbKdUqVKSnZ1d4HX38Y4cOTKoOa1atarXtgwjR47022Z2drZZk785GDRokBnO+ht/oHaMbQPVbYTsqampBV5zD9B9zZN7TcFsV7VqVZ9z46sO9+2Mr4LwdvzdA3Rf+4ejn2DPn1hDgA4g3Hh8O9xtyMyU6tWrK+fE66+/rr0uAIA+BOgWEaADgHMQoAOA/c6eOyc333yzeof1sWNaatm+Y4eyWFazZk3b+iZAL1yAvmrVKp/Bp8EIR5s0aeLztWBCePftvR0Pf2Gvr/nw1qf7HdXBzqm/sNpze2/zYATs3bt3D9iOr/l2n8tAwa1xd/n48eODmm9vdRkBurcw3537HdvBbOf5c38fGgjlXAsUoIern2DPn1hDgA4gnLw9vn32nDna64I+PXr0UM6H+++/XzZt3qy9LgCAPgToFhGgA4BzEKADgB6e30e8fsMGLXWsXrNGqaNRo0a29R1sgB4XFyeHDx+OWSkpKeJyuSQxMTHkfd2DWW+vJyYmisvlkh9++MHr6y+++KK4XC756quvfLZdqlSpoOtxv/vX+NmWLVvMdrZs2RKwDWN7b/NhjNVbvd7mtEmTJkHVbfTpbR5HjBghiYmJyph88dWG+3EKNAfdu3eXxMTEgNsZbXqbJ+O4jxgxwm8bxnaB5tPYLpjjHcz54et4paSkBH1eWekn2PMn1hCgAwgnz8e333///Ty+vQibOm2axMfHK+fEx8OHa68LAKAXAbpFBOgA4BwE6ACgx8svv6wsVI3+5BMtdXz3/fdKHa1bt7at71AC9EOHDsUs9wA91H2nTZtmzoO310eMGCEul0u6detW4LXNmzebjyb313YodXXr1k1cLpcMHDiwUO34GpPx882bNwc1pykpKUH3aYSuP/zwg6XjYHwYwVvdxhxUrVq10OfL5s2bZdy4cWao7W1ejdemTZvmty33D1gEs12wxylQO551BTpe4eon2PMn1hCgAwgnz8e3v/HGG9prgh6/nDwpzZo1U86Hli1b8oEKAAABulUE6ADgHAToAKDH+x98oCxWvfbaa1rq+HrSJKWOTp062dY3AXpggQL0Q4cO+QzJ/YXr7m2HEkJ7C0LdawyVZ/vBBqlGHYECZHeBQmcjuE5JSSnA2CdQgB7KMV6xYoWMGDGiQF8DBw6UH374wW+boQbowc6Nr+MRKqsBemH7CTWIjxUE6ADCxdvj22fNnq29Lujxnw8/VM6Fm266icf5AwDkihCgW0aADgDOQYAOAHrMnjNHWbB6/PHHtdQxavRopY5evXrZ1ncoAfrBgwdjVp8+fcwgNNR9p06das6Dr22Mu8LHjRun/NwIRZcvX+637T59+oQ8Fvd9xo0bZzkA3bRpk9J+oLF61jF16tSgazfmw9s+ffr0kapVqxaYQ0++6jPmMphjvGnTJnnhhRckMTFRvv/++4DH3lub/sbibbtg58azTqvH1XMevZ03kegn2PMn1tSqVYsAHUBYeD6+/b777pOz585prwv225CZKdWrV1fOhzfffFN7XQCA6ECAbhEBOgA4BwE6AOixe88e+d3vfmcuWFWoUEFyL9j/d/V7AwcqC2f9BwywrW8C9MCCCdC//99j+J966inzZ8uXLxeX67+PFA/Udih1vfDCC+JyuWT48OGFaseXUAP0UML/cuXKef1AgfEBBF8fNAimvlDmoGrVqlKuXLmgj72uAD2U41HY4xWufgjQ9b+3AYhuno9vf/3117XXBD169uypnAsPPPCAbN6yRXtdAIDoQIBuEQE6ADgHAToA6HPvvfcqC1cbMjNtr6F3795KDcNHjLCt71AC9AMHDsSs5ORkcblcUr9+/ZD3/fbbb8158LddlSpVxOVyyY8//qj0+fHHHwdsu1SpUuZ+gRgh9HfffWf+zAjrq1SpElQby5cvl/r168tTTz1V4LVgxmplTo0aS5Uq5fXnwbRjbOutPmMuA7Xz8ccfi8vlkuTk5ID9Gdt6a7N+/fricrnk22+/9duGsV2gvnxtZxzvYM+Pp556SurXry/Lly/3erx8jTtc/QR7/sQaAnQA4eDt8e0zZ83SXhfsN236dImPj9f2bwAAQPQjQLeIAB0AnIMAHQD0efbZZ5WFqwlpabbX0KlTJ201EKAHFmyAboSt7733nhw4EFwg6d52KIFuuXLlCrxm9Bco0HWfj65duxZ4LdQAPdg+jTvnX3jhBa9zEMyxce/T11wGaidQkOzOCLV1BujGvAVTrzEH3j5IEWjc4eqHAF3/+xqA6OXt8e1nzp7VXhfs9cvJk9KsWTPlXGjdurWcz83VXhsAIHoQoFtEgA4AzkGADgD6vN2vn7J41fett2yvoXXr1koNc+bOta3vUAL0/fv3xyz3AD3Ufd1Dbn/bbdy4UUqVKiVVqlQx92nbtm3QbRt3q/vadv78+VKqVCkz5PR83T1cX7Zsmd92jDvBvW0XzFjd59Roa/78+T63NWozAmdvc1CqVCnZuHFjUG14q889QA/HudC2bVuzL2/bugfo/toxtgs0n762W7Zsmc+58zz/jA9RjB071ue4vZ074ewn2PMn1hCgAwgHz8e3JyUlaa8J9vvwo4+U8+Dmm2+29e9/AEBsIEC3iAAdAJyDAB0A9Plm8mRlAatly5a219CwYUOlhuUrVtjWdygB+r59+2KW8Zj8+vXrh7zvlClTzHkItK0Ruhph6JQpU4Jqu23btmY43rZtW5k3b565zbx586R3797m61WqVPHZntFvqVKlpHfv3l7bMcYybNgwr20EO1ajrS5duih9Ll26VBmfexDdpUsXr225j23MmDHmz5cuXSpjxoxRxuWrPmMuAx3jefPmmW00bty4wBwNGzbMDIiN/ry1GewxNrYLNJ/+tnM/bm3btlX6XLp0qQwbNkw5f/yda/Xr15esrCxz33D3E+z5E2sI0AEUFo9vxxURyczKkurVqyvnQa9evbTXBQCIPgToFhGgA4BzEKADgD6bNm9WFrCqVKliew0PPPCAUsOW7Gzb+iZADyyUAN09nC1XrlzQbRthtxHc+uIefnqTlZUljRs39tuGv/B8377QA/QpU6YowaovvsJzY94C7V+uXDlljsaMGaMEvMEG6Pv27ZNhw4YFnKP69eubx7NcuXIyZcoUJWy3M0B3n29/fIXa+/b9NwD3NsZw90OArv99DUB0mjZ9unIdqVGjhpw+c0Z7XbBXz549lfOgVq1akr11q/a6AADRhwDdIgJ0AHAOAnQA0OfylStSsWJFcxGrePHismPnTltruOOOO5SFtEOHD9s6fgJ0/0IJ0Pft2ydVqlQxQ/Fg2za2zcrKkgEDBphhqsv137ugGzdu7Df09tZu48aNlUC+XLly0rZt2wJ3HXuyEqDv2/ffgLZLly7m+N37DBQyu+/vXrO3sbuH3+7HM5QA3dje/c5/X/W630HvfkztDtCNOWrbtq0yx8YcBTPH7nfXlytXTgYMGBD2fgjQ9b+vAYhOnTp1Uq4jPXr00F4T7DVt+nSJj49XzoMRI0dqrwsAEJ0I0C0iQAcA5yBABwC9mjVrViAYsbP/G2+80ey7RIkScj4317a+QwnQf/rpJwSQmZlpzllGRkbA7Sf/7ysEevfurb32UBkB+uTJk7XXAkRazZo1CdABWHbk6FG5++67lesI33ldtJw8darAvznatGkjuRdY0wcAeEeAbhEBOgA4BwE6AOiVnJysLGYNGjzYtr7PnD0rV111ldn3zTffbOvYCdDDa+jQoeJy/fe7tYPZngAdiA0E6AAKY/yECco1pF69enIxL097XbDPhx99pJwDt9xyi8ybP197XQCA6EWAbhEBOgA4BwE6AOj15bhxyoJW+/btbev70OHDSt/ly5e3deyhBOh79+5FAMbjsb/55pugtv/mm2/E5XJJr169tNceql69eoU0ViCWEaADKIyXX35ZuYb0fest7TXBPplZWVK9enXlHOjdu7f2ugAA0Y0A3SICdABwDgJ0ANBrzdq1yoJW7dq1bev72PHjSt+33367rWMPJUDfs2cPPCxevNj8/88//7y4XC558MEHg97fPUDXPZZQuQfoumsBIo0AHYBVu3bvlgoVKpjXj+LFi8viJUu01wX79OzZs8C/NbZu26a9LgBAdCNAt4gAHQCcgwAdAPQ6e+6ceeewy+WS+Ph4OXzkiC19Hzl6VFlQq1ixoq1jJ0AvHCNENpQqVUrmzJkT9P4E6EBsIEAHYNXoTz5Rrh+NGjXSXhPsM236dPn973+vnAOjRo/WXhcAIPoRoFtEgA4AzkGADgD6NWrUSFnYSl+40JZ+PR/hXrlyZVvHHUqAvnv3bnh48803zTm65557ZPbs2SHtP2nSJHG5XPLmm29qH4vVsU+aNEl7LUCkEaADsKpNmzbK9WPgoEHaa4I9Tp46Jc2bN1eO/7PPPisX8/K01wYAiH4E6BYRoAOAcxCgA4B+no9WHD5ihC397j9wQOm3SpUqto6bAB0AAiNAB2DFxh9/lBtvvNG8dpQuXVrWrlunvS7Y48OPPlLeO/70pz/J/O++014XACA2EKBbRIAOAM5BgA4A+o0cNUpZ4OrWrZst/f60b5/Sb/Xq1W0ddygB+q5duwCgSHrggQcI0AGEzDNAbd68ufaaYI+ff/lFbrjhBuX49+rVS3tdAIDYQYBuEQE6ADgHAToA6Ld4yRJlgatBgwa29Ltn716l3xo1atg6bgJ0AAiMAB2AFU899ZRy7Rj28cfaa4I9unXrphz7unXryvYdO7TXBQCIHQToFhGgA4BzEKADgH55+flSrFgxc5GrZMmSkpefH/F+d+3erSyuPfDAA7aOO5QAfefOnQBQJBGgAwjVipUrpWTJksrju7dkZ2uvC5G3JCNDec9wuVzy7dSp2usCAMQWAnSLCNABwDkI0AEgOjz88MPKQtfCRYsi3uf2HTuUPmvXrm3rmEMJ0Hfs2AEARRIBOoBQvdu/v3LdaNu2rfaaEHkHDx2SRo0aKce+Xbt2cunyZe21AQBiCwG6RQToAOAcBOgAEB169uypLHZ9NGRIxPvcum2b0me9evVsHTMBOgAERoAOIFSeH8z8YswY7TUh8vq9845y3BMSEmTR4sXa6wIAxB4CdIsI0AHAOQjQASA6fPb558qC18svvxzxPrdkZyt9JiYm2jrmUAL07du3A0CRRIAOIBQL0tPlN7/5jXnNuP322+Wnffu014XIWrhokSQkJCjvF++8+672ugAAsYkA3SICdABwDgJ0AIgOa9auVRa87r///oj3+eOmTUqfDz/8sK1jDiVA37ZtGwAUSffffz8BOoCg9enTR7lmdOrUSXtNiKz8S5fkxRdfVI77Y489JgcPHdJeGwAgNhGgW0SADgDOQYAOANHhYl6eVKxY0Vz0KlGihGzbvj2ifWZt3KgstDVo0MDWMROgA0BgBOgAgnX23DmpVauWcs34etIk7XUhskaNHq0c8+uuu47jDgAoFAJ0iwjQAcA5CNABIHq0bNlSWfz6ZvLkiPa3ITOzwJ0qdo43lAB969atsOj777+XpKQkqVu3rsTFxSnzWrduXUlKSpLvv/9ee53eJCUlicvlkqSkpCJdQ2HVrVtXXC6XjB8/XnstCB0BOoBgzZg5U7leVKtWTY7n5GivC5GzecuWAh+a6Natm/a6AACxjQDdIgJ0AHAOAnQAiB5v9+unLH717ds3ov2tW79e6e/JJ5+0dbzBBujXXXedZGdnI0QrVqyQNm3aKHPpT5s2bWTFihW21piUlCRJSUl+XzfCa13zGA01+PPdd99JUlKSfPDBBz63MQL0r776Snu9CB0BOoBg9ejRQ7levPbaa9prQmS9/vrryjG/9957Zf2GDdrrAgDENgJ0iwjQAcA5CNABIHpMmz5dWQBr2rRpRPtbvWaN0l+TJk1sHS8BeuRMnTpV7r77biUcHzVqlBKQr1ixQkaNGqWE7HFxcTJ16lTb6jT61T1fseyrr74Sl8sldevW1V4LIoMAHUAwjh0/LlWqVFGuF7Nmz9ZeFyJn2vTpcv311yvHfMjQodrrAgDEPgJ0iwjQAcA5CNABIHrs3rNHrrvuOnMB7NZbb5XTZ85ErL+Vq1YpC27Nmze3dbyhBOhbtmxBkJYvXy5ly5YVl8slZcuWlalTpwbcZ/78+WbgHhcXJ/Pnz7elVuMY656zWOYeoOuuBZFBgA4gGGkTJyrXijp16sj53FztdSEyck6ckCZNmijHvFWrVnL23DnttQEAYh8BukUE6ADgHAToABBd6tSpoyyELV22LGJ9eQbVzzzzjK1jJUCPjMcee8wMz5cvXx70fsuXLzdDdLvCWAL0wiNAdz4CdADB6Nixo3KtSE1N1V4TImfQ4MHK8f7Tn/4k8+bP114XAMAZCNAtIkAHAOcgQAeA6NKpUydlMWz4iBER62vpsmVKX61bt7Z1rKEE6Js3b0YQxo0bZ87bt99+G/L+y5Ytk7i4OHG5XDJ48OCI12vUqnveYplxzOvUqaO9FkTGfffdR4AOwK89e/dKQkKCeZ347W9/K+kLF2qvC5GxfMUKqVSpkvLekJKSor0uAIBzEKBbRIAOAM5BgA4A0eXj4cOVxbDOnTtHrK/FS5YofT333HO2jpUAPfxat25tfhjCahuvvvqqz0DWCGtfffVV878rV66sHK+4uDipU6eOzwDePeT3xlstRn/u3LcfN26ctG7d2nx0vcvlksqVKxfYb/78+UFtF0wNgcYRaGyedXXs2LHAXNapU0feeustWbZsmc+6vPE8dsaTLcaNG+e3Bs+5iYuLk8ceeyzghync21+2bJm8+uqryliMdvz1D98I0AEE8ulnnynXiQYNGmivCZHj+bSBxMRE2bV7t/a6AADOQYBuEQE6ADgHAToARJeMpUsLBGGR6mvhokVKXy+88IKtYw0lQN+0aROCYNw9Pnz4cMttzJs379evEFi6VHntyy+/NMPkwR6PDvWmcuXKMmXKFK9t+OK+rXt47VmnsX2gOlq1aiWbNm2SKVOmmPPjbztPvmoINA5PcXFxXtsfPHiw37qMefQ8FoECdPdtjYD7yy+/9FpDhw4dAtZfp06dAjV4tt+3b18lgA9lnuEbATqAQJ577jnlOjHgvfe014TIGDN2rBQrVsw81sWKFZOxX36pvS4AgLMQoFtEgA4AzkGADgDR5eSpU1K+fHklPI7UHSXpCxcqi63t2rWzdayhBOg//vgjApg8ebI5Z4VtywhBx44dq/x87Nix4nK5pFGjRmZfHTp0kMmTJyt19OzZ0wyFy5YtKxkZGV77CVRvz549xeVySc+ePX3ua4TTPXv2lLlz58qPP/4oGRkZMmjQILMGo55A23mON1ANwTDC5eHDh/s9Zj179lTm0ajNOBatWrXy2r5xTOrUqROwBm/jcw/PW7VqpdQwd+5cZX4qV67s9Vga7RsaNWpUoB1jHn3NBXwjQAfgz6bNm+Xmm29W3hNXrV6tvS6E385duyQxMVF5T+jQoYP2ugAAzkOAbhEBOgA4BwE6AESfxo0bKwtjU6dNi0g/q1avVvpp1qyZreMkQA8vI0itXLlyodsyAlHP0Njow1igdw9JPU2ePNkMXn2Fv+EI0P3V4R7aBrNdhw4dQqohkFatWonL5ZJBgwb5nWdfrxvz6G+eChOgux9PfzVkZGSYj2T3Ng/uAXrfvn0DHs9wnKNFCQE6AH+GDB2qXCOaNm2qvSZERkpKinKs77rrLlm+YoX2ugAAzkOAbhEBOgA4BwE6AESfPn36KItj/3r77Yj086PbY7BdLpc0bNjQ1nGGEqBv3LgRARhhaO3atQvdVu3atc2w1FsfLpdLUlNTg64pLi7O6+tGW772dw+vfe3r7TXDnDlzlIA40Hbe5s5fDf6kpqaKy+WSli1b+u2zcuXKQR+PJUuWWDruxv5jx45Vfm48SSCYsfk7lkb7gc69JUuWBDzmKIgAHYA/TZs2Va4RHw0Zor0mhN/cefPklltuUY71oMGDtdcFAHAmAnSLCNABwDkI0AEg+kz8+mtlcaxFixYR6WfX7t1KP3Xr1rV1nATo4fXxxx/bFqD7CsS9Me5c9gxvN24MT4A+Z84cv/0b23kLnz23C1eAPmjQIPNR5r62+eabb6R27dpBfRDBVwDufkysBOjBzmGgY2m07+9DCsEecxREgA7Al3379yvXhxIlSsix48e114XwOnP2rLRs2VI51k2aNJHjOTnaawMAOBMBukUE6ADgHAToABB9Nm/ZIsWLFzcXyO644w45n5sb9n4OHT6sLMTde++9to4zlAA9KysLAYwZM8a8o7mwbRmBaI8ePbz2Ubt27aDbevnll8071j1fM46xr3179OjhtY5g9nXfLi4uLqjtvI3LXw3eTJo0SeLi4qRy5cqyePHiQh2HSZMmSY8ePcxH4Y8ZM8bncfd3TIzj6b6/lfPFOJaec+GtfX/zHMxxw69q1KhBgA7Aq/4DBvD49iLgoyFDlOP8+9//PmJf8QQAwBUhQLeMAB0AnIMAHQCi07333qsslK1ctSrsfZw8dUrp484777R1jATo4TVp0qSwhZNly5b1GogaoWuwYXJWVuFC8HAF6MEE/uEI0GfPni1xcXESFxcXUng+ZswY6dGjRwHDhg2TxYsX+w2oCxugh/JhCF9zQYAeWQToALy5mJcniYmJyvXh8y++0F4Xwmvd+vVSrVo15TgnJSVprwsA4GwE6BYRoAOAcxCgA0B0at26dcQXRPPy8+Wqq64y+yhTpoytYwwlQM/MzEQQjDuVv/jiC8ttzJo1y5z7xYsXK6998cUXZoAabHvuoavna0Y/kdjXfbvatWtb3s5fDe4WL14slSpVkri4OJk0aVJQczNs2DCpVKmSpKSkFJhrd0ZA7e24GsfE3xi97R/MfsHOhb/6rB43/IoAHYA3s2bPVq4NlStXlv0HDmivC+HVpUsX5TjXrFlTNm3erL0uAICzEaBbRIAOAM5BgA4A0enf//mPsljWrl27iPRTunRp5XGQdo4xlAB9w4YNCMIzzzwjLpdLnnnmGcttdO/e3QxWPV/7/PPPfb4WqKb33nuvwGvGMQ5US/fu3UPe1327YOr1tZ2/GtwZIfLQoUODmpehQ4f6nBdfbX/++eeWjom3/Y39KlWqFPSx/Nvf/uZ1LvzVZ/W44VcE6AC8MT7UZOjRo4f2mhBeaRMnyrXXXqsc55GjRmmvCwDgfAToFhGgA4BzEKADQLI4YmEAACAASURBVHRavGSJslh23333RaSfW265xezj6quvtjWEIUAPPyMUdblc8vXXX4e8/6JFi8y72L0Fu0b7cXFxsmjRoqDaLFOmjM96nBKg+/uQQKB5CWXbcAbo7nMY6rH0bIcAPbII0AF4OnDwoFSuXFm5NsyaPVt7XQif/QcOSMOGDZVj3LZtW7mYl6e9NgCA8xGgW0SADgDOQYAOANHpzNmzcuedd5oLZr/97W9lQ2Zm2Pu57bbblIW5k6dO2TbGUAL09evXI0gNGjQw7yxeuHBh0PstXLhQKlWqJC6XS2rVquV1G/eAvnv37gHbHDBggPn1AN5eN9rytb97eB3qvu7b+RpPMNv5q2H9+vXSp08f867/UI5TsPW7z/nnn3/u83V/Y6xVq5bX/Y1zJZhj6f7hiWDbL8y48SsCdACevhgzRrkuJCYmEqw6zNv9+inHuEKFCrIgPV17XQCAooEA3SICdABwDgJ0AIhebdq0URbOPv3ss7D3UaVKFaWPg4cO2TY+AvTIWLhwoXkXeaVKlWTixIkB95k5c6YZnsfFxcnMmTO9buce5rpcLhkwYIDPNidOnGjW4SugjfUA3fiAQKjhuXv9/kJn9zmMRIAeKJwP9lgSoEcWAToAT88995xyXXjn3Xe114TwSV+4UCpUqKAc43+9/bb2ugAARQcBukUE6ADgHAToABC9Br//vrJw9sorr4S9jwceeEDpY8fOnbaNL5QAfd26dQhBWlqa+bhtl8slLVq0kCFDhkh6erq5TXp6ugwZMkRatGhhbhcXFydpaWk+2/3ss8/M9oxAtUWLFso+aWlp0q1bNyXE99WeEbwOGTLErMm9xm7duonL5ZJu3boV2NeoOdBcGOGy1e181ZCWliZxcXFSqVIlpeZgGXd/x8XFSf/+/c020tPT5bPPPitwXFwul3z22Wc+a4+Li5MZM2bIunXrzP/1nGdv+7dv3145T9yP5YwZM4I6lv7at3rc8Ku//OUvBOgATBsyM+XGG280rwnx8fGyavVq7XUhPPLy86Vt27bKdb9Bgwayb/9+7bUBAIoOAnSLCNABwDkI0AEgei1IT1cWz2rVqhX2Ph566CGlj8ysLNvGR4AeWenp6UoIG0iDBg0CBsFGgN6tW7cCIb03tWrV8tumt/rcQ9hoDtDd7wwPlnsb6enp5l3/vhjhujFP3bp1Mz9s4M7bcXB/PVDAbYzR6vlBgB5ZBOgA3A0aPFi5JrRs2VJ7TQifkaNGKcf3mmuukQlpadrrAgAULQToFhGgA4BzEKADQPT65eRJSUhIMBfQrrrqKtn4449h7eOJJ55QFumWr1hh2/hCCdDXrl0Li6ZPny7dunWTWrVqFQh9a9WqJe3bt5fp06cH1dann35qBrlr166VBQsWSHJyshmgGqFvgwYNpH///gHbW7BggXknthHSutfiHl577mvsE6gPY5xWt/NVQ6jhubc2jPnzDNJr1aolycnJsmDBAlm7dq1MmDBBOXaeNU6YMEF5BH+LFi2U143j8+mnn/o9T9q3b6/UYhxLf/sF236oxw2/IkAH4M79fdPlcsnoTz7RXhPCI2vjxgJPh4rEE6gAAAiEAN0iAnQAcA4CdACIbs8884yyiDZm7NiItv/9Dz/YNjYC9NjjGaADiDwCdACG777/Xn7zm9+Y14M77rhD9uzdq70uhEf37t2V633VqlVlzdq12usCABQ9BOgWEaADgHMQoANAdBvw3nvKQlr37t3D2v6LL76otD9t+nTbxhZKgL5mzRpEgU8++URcLpd07dpVey1AUUGADsDwxhtvcHeyQ6UvXFjgyTWff/GF9roAAEUTAbpFBOgA4BwE6AAQ3eZ/952ykFa3bt2wtt+pUyelfTu/Y5EAPfYQoAP2I0AHcEVEjh0/LtWrV1euB1OnTdNeFwpvz9698uijjyrHtk2bNnLm7FnttQEAiiYCdIsI0AHAOQjQASC65Zw4IeXKlTMX06655hrZkp0dtvZfffVVZbHuk08/tW1soQToq1evRhQYPXq0GaDrrgUoKgjQAVwRkQlpaQU+VHn23DntdaHwUlNTlWNboUIFW79WCQAATwToFhGgA4BzEKADQPRr3ry5sqj21fjxYWs7JSVFafujIUNsGxcBeuwhQAfsR4AO4IqItG/fXrkW/PNf/9JeEwpv9pw5cssttyjHtt8772ivCwBQtBGgW0SADgDOQYAOANGv3zvvKItqr776atjafrd/f6Xt/gMG2DauUAL0VatWIQoYAXqXLl201wIUFffeey8BOlDEbcnOljJlypjXgZIlS8qy5cu114XCOfHzz/L0008r1/gnnnhCDh0+rL02AEDRRoBuEQE6ADgHAToARL/Zc+YoC2uJiYlha/vf//mP0nZKSopt4wolQF+5ciUAFEkE6AA+GjJEuQ40a9ZMe00ovEGDByvH9frrr5cp336rvS4AAAjQLSJABwDnIEAHgOh35OhR5a6juLg42b5jR1ja/vyLL5SFu169etk2LgJ0AAiMAB1A48aNlevAx8OHa68JhZOxdKlUrFhROa5vvPGG9roAALgiBOiWEaADgHMQoANAbHjqqaeUBba0iRPD0u6EtDSl3Xbt2tk2pmAD9JIlS8qKFSsAoEgiQAeKtsVLlkiJEiXMa8Ctt94atg9SQo/8S5fkpZdeUq7tDz74oGzdtk17bQAAXBECdMsI0AHAOQjQASA2/POf/4zIHSo/LFhQ4HsX7RoTAToABEaADhRtqampyjXg73//u/aaUDgjR41Sjmnx4sVlzNix2usCAMBAgG4RAToAOAcBOgDEhhkzZyoLbY888khY2s3auFFp94EHHrBtTKEE6MuXLweAIokAHSi6Tp0+LTVr1lSuAd9Mnqy9LliXtXGj3H///cox7dSpk/a6AABwR4BuEQE6ADgHAToAxIYDBw/KzTffbC60xcfHy67duwvd7qHDh5UFvFtvvdW2MYUSoC9btgwAiqTq1asToANF1OQpUwp80PHkqVPa64J13bt3V45ptWrVZM3atdrrAgDAHQG6RQToAOAcBOgAEDsSExOVBbc5c+cWus38S5fk97//vdnmddddJ7kX7Pn7ngAdAAIjQAeKrk6dOim//ykpKdprgnUT0tLk2muvVY7pkKFDtdcFAIAnAnSLCNABwDkI0AEgdqSkpCgLbr169QpLu3feeafS7r79+20ZTygB+tKlSwGgSCJAB4qmnbt2SUJCgvm7X6JECVm0eLH2umDNnr175ZFHHlGu588995ycz83VXhsAAJ4I0C0iQAcA5yBAB4DYMX3GDGXRLTExMSzt1qtXT2l33fr1toyHAB0AAiNAB4qmESNHKr/7jRs31l4TrEtNTS3wtUkL0tO11wUAgDcE6BYRoAOAcxCgA0DsOHL0qJQvX95cePvd734nWRs3Frrd5s2bKwt687/7zpbxhBKgZ2RkAECRRIAOFE1PP/208rv/0ZAh2muCNbNmz5Y//vGPyvF8t39/7XUBAOALAbpFBOgA4BwE6AAQW1q2bKksvn3y6aeFbvPvf/+70uZX48fbMhYCdAAIjAAdKHpWrlolcXFx5u992bJlZUt2tva6ELoTP/9c4MOqjRs3liNHj2qvDQAAXwjQLSJABwDnIEAHgNjy/gcfKAtwHTp0KHSbnt+t/p8PP7RlLAToABAYATpQ9Lzdr5/ye9++fXvtNcGaQYMHK8fyD3/4g0ybPl17XQAA+EOAbhEBOgA4BwE6AMSWjKVLlUW4qlWryvnc3EK1+eFHHyltpqSk2DKWUAL0JUuWAECRRIAOFC1nz52TBx98UPm9n5CWpr0uhG5JRobceeedyrHs1auX9roAAAiEAN0iAnQAcA4CdACILXn5+XLvvfcqC3GLFi8uVJvjJ0xQ2vv73/9uy1hCCdAXL14MAEVStWrVCNCBIiR94ULld75MmTKSl5+vvS6EJv/SJWnXrp1yLBMTE2X7jh3aawMAIBACdIsI0AHAOQjQASD2dO7cWVmMGzhoUKHa+/6HH5T2mjdvbss4fAXoK1auJEAHgP/xDNBnzppFgA44WIcOHbQ8GQjhNXLUKOU4Xn311fLluHHa6wIAIBgE6BYRoAOAcxCgA0Ds+WLMGGVBrkWLFoVqLzMrS2nvwQcftGUcngH6gYMHfQbo7dq1A4Ai6eabbyZAB4qIHzdtkrJlyyp/A2UsXaq9LoQmMytL7rvvPuXa/Y9//EN7XQAABIsA3SICdABwDgJ0AIg9m7dskbi4OHNBrmzZsnLw0CHL7R08dEhZ4LvrrrtsGYcRoJ/PzTUD9K3btsnKVauUegAAv5o1e7bs3LVLjh0/LqfPnCFABxxk8PvvK7/vhf2QJPTo1q2bchzvvfdeWbd+vfa6AAAIFgG6RQToAOAcBOgAEJseffRRZWHu26lTLbeVl58vv//97822brjhBlvG4B6gnzx1Sg4eOiTbtm+X1WvWaA+oACBazZ4zR3bt3k2ADjhMXn6+PPLII8rv+yeffqq9LoRmQlqaXHvttcpxHPbxx9rrAgAgFAToFhGgA4BzEKADQGzq06ePsjDXu3fvQrV35513Ku0dPXYs4mNwD9BPnT4th48ckZ27dsm69eu1B1QAEK3mz58ve/bulZwTJ+TM2bOSl58vly5f1v6+BKBwZsycqfyu33333bL/wAHtdSF4u/fskYcfflg5jm3btpULFy9qrw0AgFAQoFtEgA4AzkGADgCxafqMGcri3MMPP1yo9urWrau0t3nLloiPwQjQcy9ckNNnzsiRo0dl9549krVxoyQnJ8urr70mr7zyinT8+9+l/d/+Ju1eeklefPFFeQEAHO7FF1+Udi+9JH97+WX5e6dO0rVbN0l6/XVJTU2VtevWyb79++XEzz/L2XPnCNABh3jllVeUv8WSkpK014TQpKSkKMfwtttuk4WLFmmvCwCAUBGgW0SADgDOQYAOALHpyNGjUr58eXOBrmTJkvLjpk2W22vWrJmy4Ldo8eKIj+HylSty6fJluXDxopw9d05yTpyQ/QcOSPbWrbJ23TpZvGSJzJ03T6bPmCHfTJ4sX0+aJGkTJ8qEtDQAcLS0iRPl60mTZMq338qMmTPlu++/l6XLlklmVpbs3LVLDh0+LCdPnZJz589L/qVLBOhAjNu2fbskJCSYf4cVL15cvv/hB+11IXizZs+WP/7xj8rf0wPee097XQAAWEGAbhEBOgA4BwE6AMSuVq1aKYt0n33+ueW2OnbsqLT1zeTJtozh0uXLcjEvT87n5sovJ0+ad6Fv2rxZ1q5bJxlLl0r6woUy/7vvZO68eTJn7lyZPWcOADjanLlzZe68efL9Dz/IwkWLZPmKFbJ+wwbJ3rpV9u3fb37/ee6FC5J/6ZJcvnJF+3sSAOs+GjJE+TvsySef1F4TgpeXny81a9ZUjmGNGjUkLz9fe20AAFhBgG4RAToAOAcBOgDErg/+/W9loa5Tp06W2/J85OSIkSNtGcPlK1ckLz9fLly8KKfPnJETP/8shw4flt179kj21q2StXGjrFu/XlatXi0rV62SFStXyvIVKwDA0VasXCkrV62S1WvWyLr16+XHTZtk2/btsvenn+TI0aPyy8mTcu78ebmYlyeXLl8mQAdi3OOPP678HTZ02DDtNSF4/QcMUI7fTTfdJDNmztReFwAAVhGgW0SADgDOQYAOALErY+lSZbGuevXqcuHiRUttffjRR0pbb/frZ8sYjO9BN+5CN0L0w0eOyP4DB2T3nj2yc9cu2bZ9u2zdtk2yt24FgCJh67Ztsn3HDtm5a5fs/eknOXDwoBw9dkx+OXlSzpw9KxcuXjS//5wAHYhd8+bPl//7v/8z/wa7/fbbZcfOndrrQnC2ZGdLiRIl+P56AICjEKBbRIAOAM5BgA4AsSsvP1/+8pe/KAt2SzIyLLU1IS1NaadLly62jMH4HnTPEP2Xkycl58QJOXrsmBw+ckQOHjokBw4eBIAi5eChQ3L4yBE5euyY5Jw4ISdPnZKz585J7oULkpefbz6+nQAdiF09e/ZU/gbr2rWr9poQnJOnThX4SqVHHnlEdu/Zo702AAAKgwDdIgJ0AHAOAnQAiG2dO3dWFu3e/+ADS+0sXLRIaadp06a2jcE9RM/Lz5fcCxfk3PnzcvbcOTl95oycOn1aTp46JSf/n707j2+i2v8/Xr+WKygCRUAQRKCKsqhcLRQRqLJYEFEQfxREtIogRVFEuUrViuxFBRWQRQEXFlldoCiisoPspew7yA6VtXtLP78/vJPb0yRNMk17ksnrj+fjXpqZyeecOTOJ552ZuXRJLly8CBTKtqSkIvPzL7/IwkWL5PTp09rbCf9nnPcuXb4sl69ckZTUVElLT7ddeU54Dvi/w0eOSJ06dZTvYAsXLdJeF9zz4UcfKfuubNmyMnvOHO11AQBQWAToJhGgA4B1EKADgH+b9tVXysRd586dTW3n4KFDynbuu+++YmuDEQDlXL0qOVevSlZ2tmRmZUlGZqakZ2RIekaGpKWn26SmpQGmlS1bVhnrRWHX7t3a2wn/Z5zzjPNgRmamZGZlSXZOju227YTngH+bMHGi8vnRunVryc7J0V4XXFu2fLnUrl2bW7cDACyJAN0kAnQAsA4CdADwb+cvXFAm7kqXLi1Z2dkebycrO1uqVKli206FChUkNS2tWNtihEF5w/TsnBxFVnY2UCjBwcFFHqDv379fezthDfnPgca5kfAcsIYOHTp45U5CKF4pqanSrVs3Zd9FRETI3n37tNcGAIA3EKCbRIAOANZBgA4A/q9x48bKBN6vS5ea2k54eLiynd179mhtV95AHfCWGjVqFHmAfvDQIe3thHXp/swB4B1/LFsmJUuWtH123HrrrbJ9xw7tdcG1MZ98onzuX3/99TJ9xgztdQEA4C0E6CYRoAOAdRCgA4D/GzRokDKJ179/f1Pb+X//7/8p21ny66/a2wZ4W/4A/aGHHiq0cuXKKds8dPiw9nYCAHzbW2+9pXx29OzZU3tNcG31mjVSr149Zd+99tpr2usCAMCbCNBNIkAHAOsgQAcA//fr0qXKJF54eLip52f2799f2c4XX36pvW2At5UvX14Z5zlXrxZ6my1atFC2eeDgQe3tBAD4rhMnT8q9996rfHbMmz9fe10oWGZWlkRHRyv7rUmTJrJj507ttQEA4E0E6CYRoAOAdRCgA4D/S01Lk/vuu0+ZzFu+YoXH28l/O8q4uDjtbQO87aabblLGuZkfm+TXsmVL9RnoBw5obycAwHdNmTpV+dxo1qyZpKSmaq8LBRs7bpyy30qUKCHTvvpKe10AAHgbAbpJBOgAYB0E6ABgDX379lUm9IYNH+7xNuYvWKBsIzo6Wnu7AG+rUKGCMs6zsrMLvc38Afq+/fu1txMA4Ls6d+6sfG4MHTZMe00o2J/r19vdNaBPnz7a6wIAoCgQoJtEgA4A1kGADgDWMOu775QJvXbt2nm8jQ0bNyrbaNGihfZ2Ad5WFAF6q1atCNABAG5ZvWaNlClTxvaZUbFiRdm0ebP2uuDc1dxcefHFF5XP+oYNG8rWxETttQEAUBQI0E0iQAcA6yBABwBr+OvYMbnttttsk3rlypWT7Tt2eLSN02fOyHXXXWfbxh133KG9XYC3VaxYUZkAz8zKKvQ2W7durWxz77592tsJAPBN7733nvKZ0b17d+01oWATJ01S9llQUJBM/uIL7XUBAFBUCNBNIkAHAOsgQAcA63j66aeVib2JkyZ5vI077rjDtv51110np06f1t4uwJsqVaqkHCcZmZmF3uYjjzyibHPP3r3a2wkA8D3nkpOlYcOGymfG9BkztNcF5zZv2SJhYWHKPuvZs6f2ugAAKEoE6CYRoAOAdRCgA4B1jBs/Xpnce/bZZz3eRosWLZRtrN+wQXu7AG/KH6CnZxT+v2cJ0AEA7vh2+nTl86JRo0aS/Pff2uuCc71791b2WYMGDfh+DACwPAJ0kwjQAcA6CNABwDq2JiZK6dKlbRN8oaGhHl9BHh0drUwSzp03T3u7AG+6+eabvR6gR0ZGKtvcvWeP9nYCAHzPM888o3xevPfee9prgnNfTpki1157rbLPxo0fr70uAACKGgG6SQToAGAdBOgAYC35g7x58+d7tH5cXJyy/sejR2tvE+BNlStXVsZ4Wnp6obfZpk0bZZu7du/W3k4AgG/ZsHGjVKhQwfZZUaZMGVm9Zo32uuDYtqQkady4sfL5Hh0dLZlZWdprAwCgqBGgm0SADgDWQYAOANbyweDBykRf//79PVp/8hdfKOv369dPe5sAb6pSpYoyxlPT0gq9zfwB+s5du7S3EwDgWwYPGaJ8VnTu3Fl7TXCub9++yv6qV68eP3gAAAQMAnSTCNABwDoI0AHAWn77/Xdlsi88PFyyc3LcXv+XJUuU9Tt16qS9TYA3FUWA3rZtWwJ0AECBatSooXxWzJw1S3tNcOzrb76RkiVLKvtrzCefaK8LAIDiQoBuEgE6AFgHAToAWEt6RoaEhYUpE37LV6xwe/1du3cr6zZs2FB7mwBvuuWWW5QxnpKaWuhtPvroo8o2d+zcqb2dAADfMWPmTOVz4p577pHjJ05orwv2du7aJU2bNlX2V7du3bzyfQEAAH9BgG4SAToAWAcBOgBYz2uvvaZM+g0bPtztda+kpEj58uVt6958882SnsH3fVhH1apVlePjSkpKobeZP0DfvmOH9nYCAHxHt27dlM+Jt99+W3tNcOz1119X9lXt2rVl2fLl2usCAKA4EaCbRIAOANZBgA4A1jN7zhxl4q9du3Yerd+gQQNl/b379mlvE+AtRRGgt2vXjgAdAODQ6jVrJCQkxPYZceONN8qKlSu11wV7M2bOlNKlSyuf6aM+/FB7XQAAFDcCdJMI0AHAOgjQAcB6jp84ITVr1rRN/JUrV86jQO/xxx9XJg6X/vab9jYB3lKtWjVlfF++cqXQ23zssceUbSZt3669nQAA3/DOO+8onxFdunTRXhPs7du/Xx5++GFlX3Xu3Jk5EgBAQCJAN4kAHQCsgwAdAKzpmWeeUSYAJ06a5Pa6L7/8srLulKlTtbcH8JZbb71VGd+XLl8u9Dbbt2+vbHNbUpL2dgIA9Dt+4oTdnX2+/uYb7XXB3n/+8x9lP9WsWVN+XbpUe10AAOhAgG4SAToAWAcBOgBY0+cTJiiTgM8++6zb646Mj1fWHTRokPb2AN6SP0C/eOlSobdJgA4AcGTS5MnK50Pjxo0l+e+/tdcF1ew5c6RcuXLKvho2fLj2ugAA0IUA3SQCdACwDgJ0ALCmbUlJUqZMGdskYGhoqJw6fdqtdefMnatMIEZHR2tvD+AtNWrUUMa3N7b50EMPKdtcuWqVHDp82GuysrO19xsAwHMdOnRQPh8GDxmivSaoDh0+LK1bt1b2U8eOHeXsuXPaawMAQBcCdJMI0AHAOgjQAcC62rZtq0wGzps/3631NmzcqKwXFhamvS0IXNHR0cp49DZv1Jg/QPem+vXrE6ADgB/6ZckSKVGihO18XrlyZdm0ebP2uqCKjY1VPnerVasmCYsXa68LAACdCNBNIkAHAOsgQAcA6xoydKgyIdivXz+31jt56pRy9Xq1atUkJTVVe3sQmE6eOiWlS5cO2AB98c8/a98HAADPvfbaa8r5vEePHtprgmrB999LxYoVlf006IMPtNcFAIBuBOgmEaADgHUQoAOAdSVt3253RY2764aFhSnrbk1M1N4eBK7BQ4YEZIDeqlUr7X0PAPDcnr175fbbb1fO6fMXLNBeF/7n6F9/2d2t6bHHHpMTJ09qrw0AAN0I0E0iQAcA6yBABwDrupqbK02bNlUmBn9auNCtdZ9++mllvdlz5mhvDwJXWnq6XRBRWNWqVZMaNWp4pb4uXbpIjRo1CiX/VfbBwcGStH279r4HAHju49GjlXN6y5YtJT2D+VNf8s477yj76Oabb5YffvxRe10AAPgCAnSTCNABwDoI0AHA2vJPDg4YMMCt9QYNGqSsN3TYMO1tQWD7csoUZUyWL1/e7R+E+Lq9+/ZJeHi40j53H7kAAPAt6RkZ0qpVK+Wc/vHo0drrwv+sXbdOgoODlX0U9/772usCAMBXEKCbRIAOANZBgA4A1vbLkiXK5GCjRo0kLT3d5XozZs5U1nvuuee0twWBLTMrS7p27aqMy86dO7s1nn3de++9p7Srbt26smnzZu11AQA8N2/+fOWcfvvtt8vuPXu014V/HDp8WB555BFlH7Vr107+OnZMe20AAPgKAnSTCNABwDoI0AHA2tLS06VRo0bKJOHPv/zicr2NmzYp6zRp0kR7W4CExYulYsWKyticNHmy9roKY+WqVVKjRg2lTcNHjNBeFwDAnB49eijn9FdffVV7Tfift99+W9k/t9xyi/z400/a6wIAwJcQoJtEgA4A1kGADgDW9+abbyoThQMHDnS5zsVLl6Ry5cq2dSpUqCB/nz+vvS1A//79lfHctGlTOXjokPa6zOrVq5fSnhYtWsix48e11wUA8NymzZuV70/BwcHyy5Il2uvCP2bPmSMhISHK5+6gDz7QXhcAAL6GAN0kAnQAsA4CdACwvh9/+snuavKs7GyX6zVv3lxZb92ff2pvC7A1MVHuuecedfJ70CDtdZkxd948KVWqlNKWKVOnaq8LAGDOB4MHK+f0J554QntN+Mf+AwekZcuWdvvn5KlT2msDAMDXEKCbRIAOANZBgA4A1nfh4kW59957lQnDpb/95nK9F198UVnnm2+/1d4WIFdEPvzoI2VshoaGyqrVq7XX5YmLly7JE088obSja9eubv24BQDge84lJ0vjxo2V8/rESZO014V/DBgwQNk31atXl4TFi7XXBQCALyJAN4kAHQCsgwAdAAJD3759lUnDuLg4l+vEjxqlrPPee+9pbweQKyKnz5yRNm3a8lKg3QAAIABJREFUKOPzpZde0l6XJ8aNH6/Uf9NNNzGRDwB+7OtvvlHO6/fee6/8deyY9rogMnPWLClTpoyyf4YOG6a9LgAAfBUBukkE6ABgHQToABAY5sydq0waRkREuFzn+x9+UNbp0qWL9nYAhukzZkhwcLBtfJYqVUrmzJ2rvS537N23z+4qxX79+mmvCwBgXlRUlHJeHzhwoPaaILJn71556KGHlH3TqVMnOXvunPbaAADwVQToJhGgA4B1EKADQGA4feaM1KlTR5k8XL5iRYHr7Ny1S1n+vvvu094OIK/nn39eGaPt27eX8xcuaK/Llbi4OKXuevXqyabNm7XXBQAwZ/mKFVK6dGnbeb1s2bJ+92gRq+rfv7/ymVurVi1Z8uuv2usCAMCXEaCbRIAOANZBgA4AgeOll15SJhA/GDy4wOWzc3IkNDTUtnzp0qXlxMmT2tsBGP5YtkxuvfVWZVx/8umn2usqyKrVq6VmzZpKzSNGjtReFwDAvP/85z/Kef3pp5/WXhNEvp0+XW644QZl34yMj9deFwAAvo4A3SQCdACwDgJ0AAgc02fMUCYQW7Zs6XKdtm3bKussW75cezuAvN555x1ljIaFhcmOnTu11+VM/h+ytGjRQo6fOKG9LgCAOYePHJF69eop5/Zvp0/XXleg27lrlzRr1kzZL1FRUcx5AADgBgJ0kwjQAcA6CNABIHD8deyY1KpVyzaJWKJECVm9Zk2B67z22mvKxOPkL77Q3g4gr9179kh4eLgyTt9++23tdTkyb/58uf7665Vap06bpr0uAIB54z//XDmvN2nSRP4+f157XYEu/3fY2rVry+9//KG9LgAA/AEBukkE6ABgHQToABBYoqOjlcnEYcOHF7j8uPHjleUHDBigvQ1AfmPHjVPG6S233CJLf/tNe115Xbp8WTp06KDU2bVrV8nOydFeGwDAvHbt2inn9iFDh2qvKdB99fXXUrJkSWW/fPTxx9rrAgDAXxCgm0SADgDWQYAOAIFlytSpymRimzZtClz+16VLleU7dOigvQ1AfpcuX5aOHTsqY/XZZ5/VXlde+a9QrFChgiQsXqy9LgCAeYsSEux+wLVl61btdQWybUlJ0qRJE2W/dOvWTa6kpGivDQAAf0GAbhIBOgBYBwE6AASW/QcOSNWqVW0TiqVKlZL1GzY4Xf7I0aNy3XXX2ZavW7eu9jYAjsxfsEBKly5tG6vXXHONfP3NN9rryhWRffv3ywMPPKBM5r/++uva6wIAFE6fPn2Uc3vPnj211xToXnnlFWWf1K1bV1asXKm9LgAA/AkBukkE6ABgHQToABB4unbtqkwsjvrwwwKXv/vuu5Xnph88dEh7GwBH8gcZrVu3lhMnT2qvK+7995W66tWrJ5u3bNFeFwDAvO07dshtt92mnN8XfP+99roC2ZSpU6VEiRLKPvnk00+11wUAgL8hQDeJAB0ArIMAHQACz+cTJigTi4899liBy3fq1ElZ/pclS7S3AXBk7bp1Urt2bWW8joyP11rTqtWrpVatWkpNI0aO1N5XAIDCGfXhh8q5vX79+tprCmRbtm6V8PBwZZ8899xzkp7BvDUAAJ4iQDeJAB0ArIMAHQACz46dO6VixYq2ycUbb7yxwKthBw4cqExGfjZ2rPY2AM4MHjLE7mrvTZs3a6und+/eSj0tW7aU4ydOaO8nAIB5Fy5elObNmyvn9zGffKK9rkAWExOj7I977rlH1qxdq70uAAD8EQG6SQToAGAdBOgAEJhatWqlTDKOHjPG6bJTp01Tln311Ve11w84c+ToUXnooYeUMfvaa69pqWXe/Plyww03KLVM++or7X0EACicnxYuVM7t5cqVk8tXrmivK1BN/uIL+b//+z9ln4wbP157XQAA+CsCdJMI0AHAOgjQASAwffLpp8ok4+OPP+502dVr1ijLtmnTRnv9QEG+nDJFGbPly5eXnxYuLNYaLl+5Ih07dlTqePrppyU7J0d7/wAACqdz587K+f3NN9/UXlOg2rhpk4SFhSn7o0ePHnzeAgBQCAToJhGgA4B1EKADQGDampgoN910k3Ib9/UbNjhcNis7W4KDg23LVqhQQXv9QEEys7Kka9euymR6586dJS09vdhqGP/558r7V6xYURb//LP2vgEAFM6vS5dKqVKlbOf3smXLyvIVK7TXFYiu5uZKr169lM/b++67z+l3WgAA4B4CdJMI0AHAOgjQASBw5b96asTIkU6XbdCggbLsvv37tdcPFCRh8WKpWLGiMm4nTZ5cLO+9/8ABadKkifLer7/+uvY+AQAU3quvvqqc37t37669pkA1YeJEZV9cc801MnHSJO11AQDg7wjQTSJABwDrIEAHgMCVf9IxMjLS6bIvvfQSz3GG33njjTeUcdu0aVM5eOhQkb/voEGDlPetX7++bN6yRXt/AAAKJ2n7dqlZs6Zyjp89Z472ugLRn+vXy7///W9lX7z00kva6wIAwAoI0E0iQAcA6yBAB4DAtXffPqlevbpt0rFEiRKyYuVKh8uOHTeOZ33C72xNTJR77rlHGbuDBg0q0vdcvWaNhIaGKu85Mj5ee18AAApv6LBhyvn9kUcekfQM5kWLW1Z2tvTo0UPZF40aNeLHagAAeAkBukkE6ABgHQToABDYoqOj1XDxgw8cLrds+XK3r1YHfMmHH32kjN3Q0FBZtXp1kb1fTEyM8n4tW7aUEydPau8HAEDhnDl7Vho3bqyc4z8bO1Z7XYFo3Pjxyn4oUaKEfDlliva6AACwCgJ0kwjQAcA6CNABILB9/c03ygRkRESE5Fy9arfcueRkqVy5sm25qlWryt/nz2uvH3Dl9Jkz0qZNm2K5xev8BQukdOnSPO4AACzoyylTlPP7vffeK0eOHtVeV6BZs3at3d1lXn75Ze11AQBgJQToJhGgA4B1EKADQGA7dvy43HXXXcok5K9LlzpctnXr1spyy1es0F4/4I4ZM2dKcHCwbeyWKlVK5syd69X3uJKSIk8++aRyjHTr1s3hD1IAAP6nQ4cOyjn+3Xff1V5TIHrssceU/VCtWjU5f+GC9roAALASAnSTCNABwDoI0AEAffr0USYiBw4c6HC5119/XVlu3Pjx2msH3PXCCy8o47d9+/ZenXD/fMIEZfsVK1aUn3/5RXu7AQCFtyghQa699lrbOb5y5cqyfsMG7XUFmo9Hj1Y+a0uVKiVfff219roAALAaAnSTCNABwDoI0AEAc+fNUyYjGzduLCmpqXbL5b91aUxMjPbaAXf9sWyZ3HrrrcoY/uTTT72y7QMHD8qDDz6obLt///7a2wwA8I7evXsr5/iePXtqrynQ7Nu/3+4xKb1799ZeFwAAVkSAbhIBOgBYBwE6AODv8+flvvvuUyYkf1q40G65P9evV5Zp1qyZ9toBT7zzzjvKGA4LC5MdO3cWeruDBg1Stnv33XfLlq1btbcXAFB4mzZvlqpVq9rO8ddcc438+NNP2usKJGfOnpVOnTopn7UPP/yw7N6zR3ttAABYEQG6SQToAGAdBOgAgFwRefPNN11ePZuSmiq1atWyLVOuXDn569gx7bUD7tq9Z4+Eh4crY/3tt98u1DbXrF0rt99+u7LNkfHx2tsKAPCO/D+Sevzxx7XXFGgGffCBsg9uuukmmT1njva6AACwKgJ0kwjQAcA6CNABALkikrB4sTIx2aBBA/n7/Hm75R5//HFlucU//6y9dsAT48aPV8bwLbfcIkt/+8309mJiYpTttWrVSk6cPKm9nQCAwjt+4oTcf//9ynl+8hdfaK8rkCz4/nupUqWKsg/eeecd7XUBAGBlBOgmEaADgHUQoAMAckUkPSNDmjZtqkxOzp03z2652NhYZZn4UaO01w544tLly9KxY0dlHD/77LOmtrXg++/lxhtvVLb11ddfa28jAMA7JkycqJzjw8PD5fSZM9rrChQHDx2SyMhIZR+0b99ejh0/rr02AACsjADdJAJ0ALAOAnQAgCEuLk6ZoOzTp4/dMjNmzvRK8AjoNH/BAildurTyPNuvv/nGo22kpKbKk08+qRwP3bp1k6u5udrbBwAovJyrV6Vdu3bKeX7I0KHa6wokAwYMUPq/evXqsighQXtdAABYHQG6SQToAGAdBOgAAMOy5cslODjYNkl511132d2KeltSkjKRed9992mvGzCjT58+ylhu3bq1R7dez39VYqVKleTnX37R3i4AgHd8/8MPynm+Ro0asi0pSXtdgeKbb79VfuwWFBQkw0eM0F4XAACBgADdJAJ0ALAOAnQAQF6PPPKIMlH57fTpyutXc3OlXr16ttdLlCghu/fs0V434Kl1f/4ptWvXVsb7yPh4t9Y9eOiQ3SMP3njjDe1tAgB4T48ePZTzfN++fbXXFCgSt22TJk2aKP3fpUsXOX/hgvbaAAAIBAToJhGgA4B1EKADAPIaMXKkMlnZo0cPu2WioqJcPisd8AdDhg5VxnK9evVk46ZNLtcb9MEHynp33323bE1M1N4eAIB3rF23TipVqmQ7z5cqVUp+XbpUe12BIiYmRvmcrVu3rixfsUJ7XQAABAoCdJMI0AHAOgjQAQB5rd+wQcqUKWObsKxZs6YcOnxYWWbwkCHKpGbc++9rrxsw48jRoxIREaGM59dee63AddauWyd33HGHsk78qFHa2wIA8J7Y2FjlPN+5c2ftNQWKzydMUPo+KChIPhs7VntdAAAEEgJ0kwjQAcA6CNABAPl16NBBmbT8csoU5fUF33+vvN6pUyftNQNmfTllijKey5cvLz8tXOh0+fzPTm/VqpWcPHVKezsAAN5x6PBhufvuuwt8pA2Kxuo1a+See+5R+v7FF1+UrOxs7bUBABBICNBNIkAHAOsgQAcA5PfpZ58pE5fdunVTXt+3f7+ULFnS9vqdd94pGZmZ2usGzMjKzpauXbvaXWmYlp5ut+z3P/yg3KEhKChIvvr6a+1tAAB4T/7vQREREXLx0iXtdVnd5StX5JlnnlH6vlGjRrJp82bttQEAEGgI0E0iQAcA6yBABwDkd/bcOQkODrZNXpYsWVLOX7igLBMWFqZMcDK5CX+2+OefpWLFisqYnjR5srJMalqadOrUSVnmmWeekau5udrrBwB4R1p6urRu3Vo513/08cfa6woE8aNGKf1+3XXXyZSpU7XXBQBAICJAN4kAHQCsgwAdAODI008/rUxifvrZZ8rr0dHRXIULS3njjTeUMd20aVM5cPCg7fWJkyYpr1eqVEl+WbJEe90AAO+ZPWeOcq6/6667ZO++fdrrsrqff/lFatWqpfR9v379tNcFAECgIkA3iQAdAKyDAB0A4MiUqVOVScz27dsrr3/40UfK6wMGDNBeM1AYWxMT7Z67OmjQIMmVf56H27RpU+W1N954Q3vNAADv6t69u3Ku/89//qO9Jqs7eeqUdOjQQen3hx9+WHbv2aO9NgAAAhUBukkE6ABgHQToAABH/jp2TO666y7lNprLV6ywvf7zL78oE51t2rTRXjNQWJ+NHauM65IlS8pfx47J4CFDlL+XK1fO7rEGAAD/tmLlSilXrpztXB8SEiIrV63SXpfVxcXFKZ+xN910k8yeM0d7XQAABDICdJMI0AHAOgjQAQDO9O3bV5nQfPfdd22vHTt+XMqXL297rVq1agSK8HtZ2dlSv359ux+HlC5dWvnbZ2PHaq8VAOBdAwYMUM71zz77rPaarG7uvHlSqVIlp983AQCAHgToJhGgA4B1EKADAJz58aeflAnN8PBwuXjpku315s2bK6+vWLlSe81AYf26dKkyrvO76667JCs7W3udAADvOX/hgnL1eVBQkPyxbJn2uqxs77590qpVK7tHBh07flx7bQAABDoCdJMI0AHAOgjQAQDOpGdkSLNmzZSJzbnz5tlef/HFF5XXPp8wQXvNgDfkfxZrXot//ll7fQAA7xo9Zoxyrm/QoIH2mqyuf//+Sp/fdtttkrB4sfa6AAAAAbppBOgAYB0E6ACAgnwweLAyufnSSy/ZXps4aZLy2gsvvKC9XsAb9u3fLyVLlrQLz9u0aaO9NgCAd50+c0YeeOAB5Xw//vPPtddlZdO++kpKlSql9PnwESO01wUAAP5BgG4SAToAWAcBOgCgIGvXrZMbb7zRNrlZq1Yt2X/ggOSKyIaNG+2u1sq5elV7zYA3vP3228r4Dg4Oll27d2uvCwDgXfl/ENioUSM5cfKk9rqsavOWLRIeHq70edeuXZmLAADAhxCgm0SADgDWQYAOAHDlySefdHir9pyrV6VBgwbKaxs2btReL+ANl69ckcqVK9vG9iuvvKK9JgCAd2VkZkrbtm2V7zLDhg/XXpdVZefkSM+ePZX+rlu3rixfsUJ7bQAA4H8I0E0iQAcA6yBABwC48vmECcpE55NPPml77YUXXlBemzhpkvZ6AW+ZOm2aBAUFSbly5eT8hQva6wEAeNd3s2cr32PuuOMO2bFzp/a6rOqzsWPtHo/y2dix2usCAAAqAnSTCNABwDoI0AEAruw/cEBq1aplm+i88cYbZe26dZIrImPHjXP6jHTACsLCwpjcBwCLevrpp5XvMQMGDNBek1UtX7FC6tWrp/R3z549JSs7W3ttAABARYBuEgE6AFgHAToAwB29evVSJjw/GDxYckVkzdq1ds8N9eb7Xs3NBbTalpQkmVlZ2utAYNP9GQBY0S9Llsj1119v+w5TsWJFWb1mjfa6rOj8hQvStWtXu++MmzZv1l4bAACwR4BuEgE6AFgHAToAwB1z5s5VJj2bNWsmqWlpkp6RoVxNFBwcLInbtnm8/bxBUc7VqzbZOTkAEPCMcyLBOuA9ffr0sbsaWndNVjV8xAilr0uWLClTp03TXhcAAHCMAN0kAnQAsA4CdACAOy5euiSNGjVSJj9/+PFHyRWR7t27K3/3dEI0b3CenZMjWdnZkpWdLZlZWZKRmSnpGRmSnpEhaenpABAQjPNeekaGZGRmSmZWlmRlZzsM03V/PgD+aP2GDXLLLbcoPwBcuGiR9rqsaMvWrVKyZEnlu2Lv3r211wUAAJwjQDeJAB0ArIMAHQDgrnfeeUeZ/HzllVckV0RGjxmj/L1v374ebTd/eJ6RmSnNmzeXZs2bS7NmzaRZs2bS1NC0KQBYW55znnEObNa8uTT/r7+OHbMF6YTogDmxsbHKd5ennnpKe01WdOjwYXn00UeVvm7RooXs3rNHe20AAMA5AnSTCNABwDoI0AEA7lq2fLn861//sk2A3nnnnXLk6FFZvmKFMjH64IMPur3NvOF5ZlaWpKWny5WUFGV7AID/2bN3r2RmZSkhuu7PB8Cf7N23T+rWrascV99On669Lit65ZVXlH4ODg6WtevWaa8LAAAUjADdJAJ0ALAOAnQAgCfatWunTIR+8eWXcvnKFaldu7btb6VKlZJdu3e73JZx5aRx5bkRnp+/cEF7QAUAvmrHzp2SnpEhWdnZXIUOmBA/apRyTLVs2VIuX7mivS6rmTptmlx//fVKX8fFxWmvCwAAuEaAbhIBOgBYBwE6AMATYz75RJkIjYqKklwR6dKli/L36TNmuNyWEfoYt203wvNTp09rD6gAwFdtS0qSlNRUycjMlOycHAJ0wANnzp6VBx98UDmmPhs7VntdVrN+wwZp2LCh0s9PPfWUnDp9WnttAADANQJ0kwjQAcA6CNABAJ7YsXOnVK1a1TYZWr58edm4aZPd1VxvvPGGy20Zt283bt1+4eJFOX3mjBw5elTZVtWqVWX//v0AEJDCw8OVc+LmLVvk0uXLkpaeLplZWdzGHfDApMmTlePp/vvvl6N//aW9Liu5kpIizz33nNLPderUkd//+EN7bQAAwD0E6CYRoAOAdRCgAwA8FR0drUyKDh8xQpb+9pvyt4cfftjldowAPSMzU1JSUyX577/l+IkTsnffPmVb5cqVk6ysLAAISBEREco5cf2GDXL+wgVJTUuTjMxMAnTATZlZWXaPovlg8GDtdVlN/h9VcpU/AAD+hwDdJAJ0ALAOAnQAgKemz5ihTIq2aNFCzpw9KzVr1rT9rWzZsnLg4MECt2M8/zw9I0MuX7kiZ86elcNHjkjS9u12AXpmZiYABKTmzZsr58S169bJueRkuZKSIukZGZKdkyM5V69q/2wAfN2cuXOVY6lWrVqyLSlJe11WsnDRIqlRo4bSzzExMfzIBwAAP0OAbhIBOgBYBwE6AMBTZ86elQYNGiiTowmLF0unTp2Uv82ZO7fA7eRcvSrZOTmSlp4uly5fllOnT8uBgwdly9atBOgA8F/5A/RVq1fLmbNn5fKVKwTogAe6deumHEv9+/fXXpOVHDp8WB599FGlj5s3by5J27drrw0AAHiGAN0kAnQAsA4CdACAGf369VMmSF955RUZOmyY8reBAwcWuI28AfrFS5fkxMmTsnffPtmwcSMBOgD8V/4AfcXKlXLq9Gnbc9CzsrMJ0AEXfl26VG644QbbcVS+fHlZvmKF9rqsZMCAAcq5qkKFCvLd7Nna6wIAAJ4jQDeJAB0ArIMAHQBghqOrxH/48Uflb5GRkQVuwwjQU9PS5MLFi3L8xAnZs3ev/Ll+PQE6APxX/gB9+YoVBOiAh15++WXlOHr++ee112QlU6dNU36gEBQUJHFxcdrrAgAA5hCgm0SADgDWQYAOADAr/206R4wcKbfeeqvt3xUrVpSjf/3ldP38Afqx48dl9549su7PPwnQAeC/7AL05cvl5KlTcvHSJQJ0wA0bNm6UatWq2Y6ha665Rn748UftdVnF+g0bpGHDhsp56qmnnpJTp09rrw0AAJhDgG4SAToAWAcBOgDArE8/+0yZLG3fvr088cQTyt++/+EHp+s7C9DXrltnF6BnZGQAQEAiQAcK591331WOoY4dO2qvySqupKRIdHS00r916tSR3//4Q3ttAADAPAJ0kwjQAcA6CNABAGbt3bdPQkNDbROmJUqUkGeffVa9fef77ztdnwAdAFzLH6AvI0AH3LZv/36pX7++cgxN++or7XVZRfyoUUrfBgUFyWdjx2qvCwAAFA4BukkE6ABgHQToAIDCyP9M0Q4dOthdle5sXQJ0AHCNAB0w78OPPlKOn4ceekjOX7igvS4rWJSQIDVq1FD6NyYmRq7m5mqvDQAAFA4BukkE6ABgHQToAIDC+GnhQmXitHbt2lKxYkXbv6tWrer0GZgE6ADgGgE6YM655GRp2rSpcvyMHjNGe11WcOjwYXn00UeVvm3evLkkbd+uvTYAAFB4BOgmEaADgHUQoAMACiM7J0dat26tTKDmv1VqwuLFDtd1N0AvW7aspKenA0BAIkAHzPniyy+VY+fee++VQ4cPa6/LCgYMGKD0bYUKFeS72bO11wUAALyDAN0kAnQAsA4CdABAYX308cfKJOqdd96p/HvI0KEO1yNABwDXCNABz2Xn5Mhjjz2mHDtx77+vvS4rmDptmtxwww1q38bFaa8LAAB4DwG6SQToAGAdBOgAgMLasXOnVK9e3TaJ+q9//UuZVG3Tpo3D9QjQAcA1AnTAc3PnzVOOm9tuu002b9mivS5/t37DBmnYsKHSt0899ZTTx/UAAAD/RIBuEgE6AFgHAToAwBt69eqlTKb+3//9n+3/lyxZUtLS0+3WIUAHANcI0AHPdejQQTluevfurb0mf3clJUWio6OVfq1Tp478/scf2msDAADeRYBuEgE6AFgHAToAwBvmL1igTKjeeOONyr/nL1hgt44nAXpaWhoABCQCdMAzvyxZIqVLl7YdM2XKlCHk9YL4UaOUc1FQUJCMHTdOe10AAMD7CNBNIkAHAOsgQAcAeENaero89NBDdhOrhrfeestuHQJ0AHCNAB3wTP6rpDt06KC9Jn+3KCFBatSoofRrTEyMXM3N1V4bAADwPgJ0kwjQAcA6CNABAN4yYuRIpwF6RESE3fIE6ADgGgE64L4VK1dKxYoVbcdLcHCw/PDjj9rr8meHDh+WRx991O57XdL27dprAwAARYMA3SQCdACwDgJ0AIC3bE1MlCpVqjh9DvrWxERleQJ0AHCNAB1wX79+/ZTjpXPnztpr8ncDBgxQ+rRChQry3ezZ2usCAABFhwDdJAJ0ALAOAnQAgDc9//zzTq9CnzhpkrKsJwF6amoqAASkZs2aEaADbli/YYNUr15dOV5mffed9rr82dRp0+SGG25Q+jQuLk57XQAAoGgRoJtEgA4A1kGADgDwpu9mz3YaoD///PPKsgToAOAaATrgnrfffls5Vtq3by+ZWVna6/JX6zdskIYNGyp9+tRTT8npM2e01wYAAIoWAbpJBOgAYB0E6AAAb7p0+bI8+OCDDgP0unXryqXLl23LEqADgGsE6IBrSdu3S+3atZVjZeq0adrr8ldXUlIkOjpa6c86derI73/8ob02AABQ9AjQTSJABwDrIEAHAHjb4CFDnF6FvuTXX23LEaADgGsE6IBrgz74QDlOWrVqJRcvXdJel7+KHzXK7jvc2HHjtNcFAACKBwG6SQToAGAdBOgAAG/bsHGjVKhQwWGAPnjIENtyBOgA4BoBOlCw/QcOyL333qscJ+M//1x7Xf5qy9atUrJkSaU/u3Tpor0uAABQfAjQTSJABwDrIEAHABSFZ555xmGA/thjj9mW8SRAT0lJAYCARIAOFCz/1dIPPvggz+k2af+BA9KmTRulP5s3by5J27drrw0AABQfAnSTCNABwDoI0AEAReHb6dMdBugVK1aU/QcOSK4QoAOAOwjQAeeOnzghjRs3Vo6Rj0eP1l6Xv+rdu7fSl8HBwbJy1SrtdQEAgOJFgG4SAToAWAcBOgCgKGRlZ0u1atUchujTZ8yQXCFABwB3EKADzn02dqxyfNx///1y+MgR7XX5o88nTJDg4GClPwcNGqS9LgAAUPwI0E0iQAcA6yBABwAUlbi4OIelVlMSAAAgAElEQVQB+quvviq5QoAOAO4gQAccS/77b3n44YeV42PosGHa6/JHv//xh9SrV8/uuefnkpO11wYAAIofAbpJBOgAYB0E6ACAonLo8GG7K5mCgoIkPDxcrubmehSgX7lyBQACEgE64NjkL75Qjo26devKrt27tdflb46fOCFPPvmk0pf//ve/ZdXq1dprAwAAehCgm0SADgDWQYAOAChK3bt3d3gV+tp16wjQAcANBOiAvdS0NGnbtq1ybLz77rva6/JHsbGxSj+WKlVKvvjyS+11AQAAfQjQTSJABwDrIEAHABSlWd995zBAH/PJJwToAOAGAnTA3rfTpyvHRc2aNWXzli3a6/I3X339tZQpU0bpywEDBmivCwAA6EWAbhIBOgBYBwE6AKAoXb5yRZo3b24XoHfp0sWjAP3y5csAEJAI0AF7+W85/sYbb2ivyd+s+/NPadiwodKP7du3lyNHj2qvDQAA6EWAbhIBOgBYBwE6AKCoxY8aZReg16xZU06eOkWADgAuEKADqnnz5yvHRJUqVWTN2rXa6/In5y9ckGeeeUbpx9q1a8svS5Zorw0AAOhHgG4SAToAWAcBOgCgqO3YuVNq1KhhF6L/8OOPBOgA4AIBOqDq1q2bcky8/PLL2mvyN0OGDrX7XvbpZ59prwsAAPgGAnSTCNABwDoI0AEAxeHll1+2m6gdOHAgAToAuECADvxPwuLFUqpUKdvxUK5cOfnt99+11+VP5sydK5UrV1bOK3369OE8AgAAbAjQTSJABwDrIEAHABSHhMWL5ZprrlEmaxs2auR2gH7p0iUACEhNmzYlQAf+68UXX1SOhxdeeEF7Tf5kW1KSREREKH3YokUL2blrl/baAACA7yBAN4kAHQCsgwAdAFBcIiMjlQnbf/3rX7ItKYkAHQAKQIAO/OP3P/6Q8uXL246F6667ThYuWqS9Ln+RkZkpvXr1Us4nVatWlfkLFmivDQAA+BYCdJMI0AHAOgjQAQDFZcLEiXa3cR8zZgwBOgAUgAAd+Effvn2VY6Fr167aa/InH48ebfc9bPiIEdrrAgAAvocA3SQCdACwDgJ0AEBx+evYMalataoycRsREUGADgAFIEAHRNauW2f3HWLO3Lna6/IXixISpFatWkr/Pffcc3L5yhXttQEAAN9DgG4SAToAWEdxBOiJSdtl+ozZAAALSkza7tFnQnR0tF04fi452WWAfvHiRQAISATogMiAAQOU46Bjx45yNTdXe13+YP+BA9K2bVul/xo3biwbNm7UXhsAAPBNBOgmEaADgHUUR4C+fOUa5T0AANaxfOUajz4TVq9ZI8HBwcok7sj4eAJ0AHCCAB2BbmtiooSGhirHwTfffqu9Ln/Rr18/pe/KlStH/wEAgAIRoJtEgA4A1kGADgAoDE8D9FwRueOOO5SJ3BdffJEAHQCcIEBHoIuLi1OOgTZt2khKaqr2uvzB5xMm2P1w8d1339VeFwAA8G0E6CYRoAOAdRCgAwAKw0yAPmnyZGUit/add8qWrVsJ0AHAAQJ0BLI9e/dK/fr1lWNg0uTJ2uvyB38sWyb16tVT+u6pp56SU6dPa68NAAD4NgJ0kwjQAcA6dAToS39bJhcuXgQA+KG1f24odIB+6fJlad68uXob95EjCdABwAECdASyocOGKeM/IiJCziUna6/L1504eVI6deqk9N3dd98ty5Yv114bAADwfQToJhGgA4B1FEeA/ueGTYUOWwAAviExabvdj6LMbGdkfLwyqduiRQs5fOSI0wD9woULABCQCNARqNLS06Vy5crK+J/8xRfa6/IHsbGxSr+VKFFCJk6apL0uAADgHwjQTSJABwDrIEAHAHjCWwH69h075LbbblMmd7/88ksCdADIhwAdgWrEyJHK2H/ggQfk2PHj2uvydV99/bWUKVNG6bvXX39de10AAMB/EKCbRIAOANZBgA4A8IS3AvRcEYmJiVEmd7t27UqADgD5EKAjEB08dEjCwsKUsf/x6NHa6/J1f65fLw0bNlT6rW3btnLg4EHttQEAAP9BgG4SAToAWAcBOgDAE94M0BcuWiTXXHONbYK3UqVKMm/+fAJ0AMiDAB2BKH7UKGXch4eHy9G//tJely+7cPGidO/eXem3WrVqyaKEBO21AQAA/0KAbhIBOgBYBwE6AMAT3gzQc65elXbt2ikTvX379nUYoJ8/fx4AAhIBOgLN4SNHpFGjRsq4H/Xhh9rr8nVDhg5V+oyr9gEAgFkE6CYRoAOAdRCgAwA84e0A/auvv1YmeqtWrUqADgB5EKAj0Hz40UfKmG/YsKEcOnxYe12+bM7cuVK5cmWl33r16iUZmZnaawMAAP6HAN0kAnQAsA4CdACAJ7wdoF9JSZGbbrpJypYtKy/17i2//f47AToA5EGAjkDy17Fj0rhxY2XMj4yP116XL9uWlCQRERFKn0VERMi2pCTttQEAAP9EgG4SAToAWAcBOgDAE94O0LNzcmTZ8uVy6vRpOXb8uOzes4cAHQDyIEBHIPl49GhlvN9///1y4OBB7XX5sg4dOih9FhwcLGvXrdNeFwAA8F8E6CYRoAOAdRCgAwA8URQBempamly4eLHAAP3vv/8GgID04IMPEqAjIBw/cUKaNGmijPfhI0Zor8uXjfrwQ7vnng8eMkR7XQAAwL8RoJtEgA4A1kGADgDwBAE6ABQvAnQEik8+/VQZ6w0aNJB9+/drr8tXbdi4UYKDg5U+a9WqlWRlZ2uvDQAA+DcCdJMI0AHAOgjQAQCeIEAHgOJFgI5AcPLUKbvHFQwdNkx7Xb4qaft2efjhh5X+Cg8Plz/Xr9deGwAA8H8E6CYRoAOAdRCgAwA8QYAOAMWLAB2B4LOxY5Vxfs8998ievXu11+WL0tLTpVevXkp/VahQQabPmKG9NgAAYA0E6CYRoAOAdRCgAwA8oStAT05OBoCARIAOqzt95oxEREQo4/yDwYO11+Wr4keNsnvu+aAPPtBeFwAAsA4CdJMI0AHAOgjQAQCeIEAHgOJFgA6rGzd+vDLG69evLzt37dJely+av2CBVKtWTemvZ599Vs5fuKC9NgAAYB0E6CYRoAOAdRCgAwA8QYAOAMWLAB1Wdi452e5Z3oMGDdJely/alpQkDz30kNJXTZo0kQ0bN2qvDQAAWAsBukkE6ABgHQToAABPEKADQPEiQIeVfT5hgjK+69atK9t37NBel69JTUuTnj17Kn1VqVIlmfXdd9prAwAA1kOAbhIBOgBYBwE6AMATBOgAULwI0GFVf58/Ly1btlTGd1xcnPa6fNHI+Hi7554PGTpUe10AAMCaCNBNIkAHAOsgQAcAeEJXgH7u3DkACEgE6LCqSZMnK2P7zjvvlG1JSdrr8jXz5s+XqlWrKn0VHR0tly5f1l4bAACwJgJ0kwjQAcA6CNABAJ4gQAeA4kWADiu6cPGitG7dWhnb7777rva6fE3itm0SERGh9FOzZs1k85Yt2msDAADWRYBuEgE6AFgHAToAwBME6ABQvAjQYUVffPmlMq7vuOMO2ZqYqL0uX5KSmiovvvii0k9VqlSR2XPmaK8NAABYGwG6SQToAGAdBOgAAE8QoANA8SJAh9VcunxZ2rRpo4zrgQMHaq/L14wYOdLuuefDR4zQXhcAALA+AnSTCNABwDoI0AEAntAVoJ89exYAAhIBOqxmytSpypgODQ2VTZs3a6/Ll8ydN09uueUWpZ969OghV1JStNcGAACsjwDdJAJ0ALAOAnQAgCcI0AGgeBGgw0pSUlPl0UcfVcb0W2+9pb0uX7I1MVGaN2+u9FFERIQkbtumvTYAABAYCNBNIkAHAOsgQAcAeIIAHQCKFwE6rGTaV18p47lmzZqyYeNG7XX5iispKdKjRw+lj6pVqybz5s/XXhsAAAgcBOgmEaADgHUQoAMAPEGADgDFiwAdVpGWni6PPfaYMp4HDBigvS5fMnzECLvnno+Mj9deFwAACCwE6CYRoAOAdRCgAwA8oStAP3PmDAAEpCZNmhCgwxK+/uYbZSxXr15d/ly/XntdvmLO3LlSpUoVpY969eolaenp2msDAACBhQDdJAJ0ALAOAvSiFRsbK5GRkQWKjY2VmbNmaa91UUKCREVF2WrSXQ+KRt4xuXLVKo/W3ZqYqIxb3W3Jz6hNdx1WR4AOAMWLAB1WkJGZKY8//rgylvv376+9Ll+xZetWadasmdI/LVq0kKTt27XXBgAAAg8BukkE6ABgHQToRSsyMtLuFnzOhIaGytbERC11rly1SqmFENK68o7JmJgYj9aNjY0tsjFihPOF+TGJUZvuPrY6AnQAKF4E6LCCBd9/r4zjkiVLyslTp7TX5QsuX7kiL7zwgt3V+d//8IP22gAAQGAiQDeJAB0ArIMAvWgZYeWEiRNl5apVdhYlJEhsbKyEhoZKUFCQhISEyLnk5GKvc2R8vC1QNWrT3XcoGsaYDAsLk6CgII/GW2hoqG09bwfoxo84CvOMR8Zu8dAVoJ8+fRoAAhIBOvxdalqatG/fXhnH/fr1016Xrxg2fLjdj6s//Ogj7XUBAIDARYBuEgE6AFgHAXrRMsJKV6HeueRkWzA5YeLEYq8zKiqKK3cDhDEmZ86aZftfd9ZblJCgrOeLATqKBwE6ABQvAnT4O64+d272nDlSuXJlpX969+4tmVlZ2msDAACBiwDdJAJ0ALAOAvSi5W6Aniv/3MJa1+3TjTp19xeKb1+vXLVKwsLCJCwszK31YmJiJCwszBZ0E6AHLgJ0ACheBOjwZxcvXZI2bdooY/jNN9/UXpcv2LxlizRt2lTpm9atW8vOXbu01wYAAAIbAbpJBOgAYB0E6EXLkwA9V6TAYPJccrLMnDVLoqKiJDIyUiIjI2VkfLwcOHjQ6fZiY2Nt2ztw8KDt38ZVx8a/Q0JCbO8dGRkpsbGxbr1/bGxsgW2bOWuWREZGytbERDmXnCwTJk50uP28f1uUkCAxMTHKe+Rv48xZs5RlJkyc6NatyD2tP29frVy1ytZfkZGREhMTI4sSEtzar47a5O6Y2JqYaPe+hXlOeN4xOWHiRAkKCipwDBn7Pu+jCFwF6J6MVePZ58YdGEJDQ23rOBsjK1etsvXn1sREh+PdW8eQsd6EiRM9Xs+qCNABoHgRoMOfTZo8WRm/tWrVkvUbNmivS7dLly/L888/r/RNzZo15cefftJeGwAAAAG6SQToAGAdBOhFy5MA3QgpHQWAWxMTbSG3I84CVeP9jdtvG4yrfI3X88tfw6KEhALfPzIy0mGAbTxbfeasWcr6+bdv/C0mJsbpeyxKSFBudZ9fWFiY0xB9a2Ki7TnzjsTExDhcz+irguqKiooqcJ86q7eg9zUU9L4FtdfdMWmMOUc/mMjLuG37ueRklwG6p2PV2J4jjsZIbGysskzeY6ugOymYPYbMrmdlBOgAULwI0OGvzp47Jy1btlTG78CBA7XX5QuGDhtm971y9Jgx2usCAADIFQJ00wjQAcA6CNCLlicBunE1cP4wM2+AZ1wRvXLVKtsV0cZrjq6GNt4/NDRUQkJCbFc+G1fObk1MtN3K26hz5apVylW9eQPO/O8/Mj7eFkw7uhW4EaAbyxhXbefdfq6IMnEUGhpqu9LZuNLY+Lvx/yMjI2VRQoKsXLVKZs6aZavf0e2/zyUn2/rIeH9H/ecoCC2orgkTJ9rWdfa+ea+qzrtu3vd1Fl4bbc2734z2GvvV3duvFzQmo6KiJDQ01OU6xg8FCgrQzYxVI5Q3xn9MTIxtnfz7whhHefsz748InAXozuoy7gyQ90ca+dc13rOg9rh7NwGr0BGglylTRk6dOgUAAYkAHf5q3Pjxyti966677P47IBB9N3u23HzzzUrfvPzyy5Kdk6O9NgAAgFwhQDeNAB0ArIMAvWi5E6CfS062Bc0hISF2t4U2AjxnV7oeOHjQFpA7e/+QkJACJ6sKunLX1fvnDYrzB8lGu1xdqZs3oHd0VXVUVFSB2zFCckeBshGQOtsHRiDs6EpyV1d7G8+td9T3xvs6u8r8wMGDtgDW0S3qXV1lbvTthIkTCzUmjbsTOOufAwcPKv1eUIBemLHq6hno7lx572wcu6rL6IP8PyQw9q+zHyoYrxd0FwIrIkAHgOJFgA5/dOLkSWnevLkyduPef197Xbpt2rxZHnzwQaVfIiMjZc/evdprAwAAMBCgm0SADgDWQYBetPJeKWw8OzmvvLcVDwkJsQv4jGDP1a2+jeXyX0FrvL+zUDL/cs626yogNELW/AGkEfIW9FzqXPlfOOrsmdJ5A2VP2+AsWM///o5qNOoq6FbpRrif92/GrdFDQ0MLXNfo3/z7x/hBgqtnbIeFhXl8FbqjH3WEhIQ4HWPGlfbGv50F6IUdq+4G6K6eWZ9/X7g7ho1bw+fdvjGuCzp+jB9KeLIP/B0BOgAULwJ0+KPRY8Yo4/buu++Wnbt2aa9Lp6zsbGnTpo3SL6VLl5ak7du11wYAAJAXAbpJBOgAYB0E6EXL2TPG8zJuTe4oLDVCPVdBaq78EzDmvx248f6u1ncWPhsBuKNbWzvbRt7AOO8z0F3VXlAQ7CpcddUGV7fYLihAdxX+G23M+zcjtHX1bHFj/bz9Y4TvroLovO/tybPQHQXoxu3IHW3HGJ/590X+finsWHUnQHfnVvP594VRl6sxfODgQYdjxfihi7N2HTh40O5W8lZHgA4AxYsAHf7myNGj8sADDyjjdsjQodrr0i3u/fft/lvwk08/1V4XAABAfgToJhGgA4B1EKAXLSPQy/v867xchW7G+o6uXs/PUahZ0K3Z3VnOuLranXDQCHPzBpCO/uaIq6DaCFcLCkHdaavxvO38CgrQXV297yhAd7fdBbU1NDTU5T437mDgyfs4CtCNW5Hn/6GD8fe8t/931l+FHavuBOiufszgaAy4ewwUNGZGxsdLSEiIREVFycxZswL+2Z26AvSTJ08CQEAiQIe/iR81Shmz999/v+zbv197XTot/vlnCQ4OVvolOjpae10AAACOEKCbRIAOANZBgF603HkGujvru8vbAbon4WNxBOie3r47V/4JQI0fMDgLPn0xQPdEYQP0XBFbYJ/3bzExMXZXfbsK0M2OVV8N0PPXOGHiRImNjZXIyEiJiooyfWz7MwJ0ACheBOjwJ/sPHJD7779fGbPxo0Zpr0un5StWyL///W+lT9q3by/7DxzQXhsAAIAjBOgmEaADgHUQoBctbwXojq6adiR/QFzYAN14vrM7V9w6WlZ3gH4uOVlCQ0MLdQv3wgTorm5dnyv/PN8973sYbY2JiXF7vxf2Fu658s+zzoOC1Fuwh4SE2LXfVYBudqwWdYDuzq3l899O35UDBw9KWFiYW7fbtxICdAAoXgTo8CdDhw1TxusDDzwgR44e1V6XLkeOHpWOHTsqfVK/fn1Z+ttv2msDAABwhgDdJAJ0ALAOAvSiVdgA3QhiXQXYzp65XdgA3QhVJ0yc6HIboaGhEhIS4rB+XQG68fzrgt77wMGDXg/Q84bgBa1rPO88KirK7n3z/82RsLAwCQoq/DPQ8/aD0V5jTOUPnp0F6IUdq0UVoLv7Ywajrrxj3Rj/BT06wKjbk+Dd3xGgA0DxIkCHv9i5a5fcc889yngdPWaM9rp06t+/v9IfN9xwg0z+4gvtdQEAABSEAN0kAnQAsA4C9KJV2ADdeAa1qzDV2VW2hQ3QjVA1JCSkwJDWCBrzB8a6A3R3rj42nvPuzQA9V/65ettVoOws3DVqKmhdd0N6T8ZkVFSU7ZbtUVFRDvvEWYBe2LFaVAG6UVdoaGiBY9hRXca6Bb2vEby7GidWoitAP3HiBAAEpAceeIAAHX5h0KBBylht3ry5nDh5Untdunw2dqxce+21Sp/k/xEpAACALyJAN4kAHQCsgwC9aBU2QM+7jaioKLvQ8cDBg7aw1VGAV9gAPVf+dxV3WFiYXTvOJSfbQuCQkBC7+nQH6MZt5cPCwuzC062Jiba+K4oAPW+/OLo62Xi9oJDa2bozZ82SkJAQlz9s8HRMzpw1y3bFtbOrqp0F6IUdq0UVoOf9u7MxXFBdeV9zNIZCQ0PdvkuDVRCgA0DxIkCHP0jctk3q1KmjjNVx48drr0uXnxYutH1PNHTt2lVOnzmjvTYAAABXCNBNIkAHAOsgQC9a3gjQzyUn227VbYSAkZGRyt+cXYXsjQA97+vGlbyRkZHK35yFrboDdOMK4rwheWRkpDKZFRYWZuOoLrMBeq78L8A3wnDj/Y2r0x0F+wYjzHa2bkhIiFvPpvdkTJ5LTpaQkBBb/ziqraAAvTBjNe++MtbxZIwUNI7z1+VoDDurK/+6xnr52+npDxn8GQE6ABQvAnT4A+NHt4ZWrVoF1PejvLbv2CGtWrVS+qNx48ay7s8/tdcGAADgDgJ0kwjQAcA6CNCLljcC9Fz5J8SLiYmxhad5g9WCAl5vBei58s9t2vNfRWFcbewsyNUdoOfKP8Fs3rAzb4hq9F3eq8Hz9mdhA/SC+i0mJsblpOKihASHtUdGRpoKz90Zk0bo7yxQLihAL8xYzVubsbwnY8TVOD6XnCyxsbGm6jLalH8/GOsG2uQwAToAFC8CdPi6jZs2ye23366M00B9zndKaqr07NlT6Yubb77Z4Y+NAQAAfBUBukkE6ABgHQToRWtrYqKsXLXKqwGbsU13QnljWW8tlyv/3IrbeH9X7TKWdbXcylWrCgyEzyUnu9yOqzbkrdvRM9EdveZsWUfb9Wa/OWu/O/UUdkwadTp7H6MWdwJ8T8aqq/rceU9Px7unP2zx5n7wZ7oC9OPHjwNAQCJAh68bMGCAMkbbtm0rFy9d0l6XDkOHDbP70eWw4cO11wUAAOAJAnSTCNABwDoI0AEAniBAB4DiRYAOX7Z23TqpXr26MkanffWV9rp0mDFzplSqVEnpi549e0pKaqr22gAAADxBgG4SAToAWAcBOgDAEwToAFC8CNDhy/r166eMzyeeeELS0tO111Xc1q5bJ+Hh4XbPgd++Y4f22gAAADxFgG4SAToAWAcBOgDAEwToAFC8CNDhq5avWCFVqlRRxueMmTO111XcTp46JVFRUUo/3H777fLTwoXaawMAADCDAN0kAnQAsA4CdACAJ3QF6MeOHQOAgESADl/18ssvK2PzqaeeCsix+Pbbbyv9cO2118pnY8dqrwsAAMAsAnSTCNABwDoI0AEAniBAB4DiRYAOX7T0t9+kQoUKSmg8Z+5c7XUVtwkTJ0qpUqWUY7R///7a6wIAACgMAnSTCNABwDoI0AEAniBAB4DiRYAOX9SzZ09lXD799NPaaypuvyxZInXq1FH6oWPHjnLk6FHttQEAABQGAbpJBOgAYB0E6AAATxCgA0DxIkCHr1n8889StmxZ25gsVaqU/PDjj9rrKk579+2TRx99VDk2GzRoIMuWL9deGwAAQGERoJtEgA4A1kGADgDwBAE6ABQvAnT4mujoaGVMRkdHa6+pOGVlZ9s9/71s2bIyddo07bUBAAB4AwG6SQToAGAdBOgAAE/oCtD/+usvAAhIBOjwJT/+9JPyzO8yZcpIwuLF2usqTqM+/FA5JoOCgiQuLk57XQAAAN5CgG4SAToAWAcBOgDAEwToAFC8CNDhS9q0aaOMxy5dumivqTjNnTdPqlWrpvRB9+7dJfnvv7XXBgAA4C0E6CYRoAOAdRCgAwA8QYAOAMWLAB2+4rvZs+Xaa6+1jcUKFSrI0t9+015Xcdm4aZM0a9ZMOR6bNm0qGzdt0l4bAACANxGgm0SADgDWQYAOAPAEAToAFC8CdPiKxo0bB+yzz5P//lu6d++utL9q1aoyZ+5c7bUBAAB4GwG6SQToAGAdBOgAAE/oCtCPHj0KAAEpf2hJgA4dvpwyRRmH1atXl1WrV2uvq7jExcXZPfc8ftQo7XUBAAAUBQJ0kwjQAcA6CNABAJ4gQAeA4kWADt3OnD0rrVq1UsbhW2+9pb2u4jJl6lQpW7as0v4+ffpIRmam9toAAACKAgG6SQToAGAdBOgAAE8QoANA8SJAh26ffPqpMgbr1KkjWxMTtddVHP5Ytkzuvfdepf1t27aV3Xv2aK8NAACgqBCgm0SADgDWQYAOAPj/7N1nfFRl3vDxWeVGgbghCtI0CwRXlISlBBvFVRCQssoqBAFFVwWCDVdIABFBUCnSkSKKCigdERKQ3pFOBKQHlBYgkRYg1PzvF37O7FzTZzIzV3Lm9+L7eZ6FzDn/6zon7r3+5sz4goAOAKFFQIdO6YcOOdyDfT/6SPtcoXD4t9/k2WefVdZeuXJlWfjTT9pnAwAACCYCup8I6ABgHgR0AIAvdAX03377DQDCEgEdOvX/+GPl/qtVq5bsP3BA+1yh8Nprrzl87/n3U6dqnwsAACDYCOh+IqADgHkQ0AEAviCgA0BoEdChyy87dkhsbKxy/w0ZOlT7XKEwZOhQh3ielJSkfS4AAIBQIKD7iYAOAOZBQAcA+IKADgChRUCHLj169FDuvSeeeEJOZGRonyvYZs6aJdHR0craW7ZsKceOH9c+GwAAQCgQ0P1EQAcA8yCgAwB8QUD3z6hRo6RevXoetWvXTj755BNZvXq19plDZeHChV7tTbNmzaR79+6ycOFC7TNDZVwj3XOYFQEdOqxbv17Kly+v3Hvjv/hC+1zBdiIjQ+655x5l3aVLl5YjR49qnw0AACBUCOh+IqADgHkQ0AEAvtAV0A8fPlygde/e3eGjYD1p1qyZbNu2TfvsrsycOVNmzpwZkOP4ujdxcXGyYMEC7XuAPxnXRfccZkVAhw5vvfWWct81b95cLmRna58rmE5kZMgLL7ygrLtMmTJ87zkAAAg7BHQ/EdABwDwI6AAAXxDQ/WME9Hbt2lnDszPdu3eXuLg4JRTrnt2VQEVTI6DHxcW53ZuPP/5YmjVrZj1vZKQ+ExgAACAASURBVGSkrFq1Svs+IHBvpoBzBHSE2qLFi6VEiRLKfTflu++0zxVsSUlJDm/YGjhokPa5AAAAQo2A7icCOgCYBwEdAOALArp/jIDevXt3r35+5MiR1vWPHDlS+/zOBDqg16tXz6ufX7BggURGRlrfkKB7H4BgI6Aj1F555RXlnmvdurXczM3VPlcwjRo9WgoXLqys+80335Sr165pnw0AACDUCOh+IqADgHmEIqCvXL1OOceU76bLytXrAAAF0MzZcwP2pigCuntvvPGG9aPcdc/vjK6AfvjwYZk4caL1KXTd+wAEGwEdoTR7zhy57bbbrPdbsWLFZO6PP2qfK5jm/vijxMTEKL9nzzzzjBxMT9c+GwAAgA4EdD8R0AHAPHQEdACAeYQqoB86dKhAS05OFovFIsnJyV6/ZsaMGdawrHt+Z4zrk9fj+LvOQJ0fyO8I6AiVa9evS8uWLZX77bXXXtM+VzBt275dnnjiCWXN1atXl+UrVmifDQAAQBcCup8I6ABgHgR0AEBeENC9k5eAHhcX5/Jntm7dKv3795dmzZpJvXr1pF69etK2bVsZMWKEbN261eM53L3e2c+npqZaf864PsZ/9jf05zWg265zxIgRUq9ePev8qampkpycLPXq1ZPOnTsHZQ9t19G5c2frMZo1ayb9+/eXlStXen0MZ7N07txZZsyY4dXrV65caV2vP6+3X0O9evUkOTnZ4xpcXX/jfjH2Pq/rc3UM45oZc9rfBwUdAR2h8u2kScq9VqpUKVm6bJn2uYIlMytLXnrpJWXNJUqUkG8nTdI+GwAAgE4EdD8R0AHAPHR8BzoAwDxC9R3ohw7pj1h54U9A79+/v9uwnJycbP0ucGciIyNl4sSJLo8/YsQIt6+Pjo6W1NRU5TVG7HbFn73xJ6CnpqY6PaftPo8YMUKZzdnx87qHhw79GXRt31DgjDfXvX///m5nqVevntug37lzZ7czuHu9N2tw9QaEQ4dcfxqA7bWdOHFintbnzR5FRkbKiBEj/Pp9y88I6AiFM2fPSuPGjZV7rUuXLtrnCqZevXo5/HOkX//+2ucCAADQjYDuJwI6AJhHKAJ6xslTkrZjJwDAhDJOnvL7vx8I6K5t3bpVoqOjxWKxSP/+/R3+vm3btkp4HDFihMyYMUNmzJgh/fv3V2Kos6dwV65c6fb1cXFx1iBp+/Tx1q1brT9nvN74z748RWzLn4DerFkzsVj+/H54Z/ts7E9kZKR07txZJk6c6PBmgLzuobEfRtA1zmUcw3gK2psAbRu/7WdJTk623gtxcXFOI7PtmwXatm0rEydOtL6+c+fOyuudnd9+v4zXTpw4Udq2bWtdo6s1eArottHb2XzG39tfT1d7FB0dLcnJyS732vj/E9AB743+/HPlPqtYsaL8vGGD9rmCZdz48VKsWDFlzR07dpSLly5pnw0AAEA3ArqfCOgAYB6hCOgAADjjS0BPT08v0GwDuqef/eqrr6wB2wim9n9vG3ZdHcd4gt1iscjKlSuVvzNiZNOmTV2+3oiqbdu2dfr3xrHzujfTp0+3Rk9PP5uSkiJNmza1RtmUlBSn++zq7wO5h+np6dZQ6+w6GWzj9vTp013OEhkZKV999ZVf18O4X/r37+/0tVu3brX+jP16t27dap3P1X6lpKRYI7ezfXB1LxjX1lifs/Ubx3c3g+1xXN2Pxl7axnpvft8KgocffpiAjqD6/cgRqVOnjnKfvf/++9rnCpYFCxdK5cqVlfU+/fTTsmfvXu2zAQAA5AcEdD8R0AHAPAjoAABdwjGgR0dHK9/bbMsInIa4uDinsdL2yXRP53UVXY3w6y7YGk9XR0ZGOv37QAf0yMhIl3tj//HirmKsbUB3FWsDtYe2c7uK5/ZzOYu/vsxi/Kz9fWGs2d0cxrz2b5ow/jwuLs6rNTib05uA7ml9xj47i97G37l7w4fB9k0PBHTAOwMGDlTusapVq8rOXbu0zxUMO3ftkoYNGyrrjY2NlUWLF2ufDQAAIL8goPuJgA4A5kFABwDoEo4B3RtNmzZ1+VS08aSuq6htz/iodvufN55A9xQYO3fuLPXq1fPpqWNf2UZWT+Li4qR///4uQ7HtGxVcnS9Qe2hEXW/Ct/GUt/1cxizu5rVlPM1uf07jzRfu3jSQnv7nGyfsI7Qxm6c3AqSkpEi9evWc3jOeAro3e+3uUxrcPf3ujPFGAwI64Nmvu3dLtWrVlHvsk08/1T5XMJw7f15effVVh/8b48uvvtI+GwAAQH5CQPcTAR0AzIOADgDQJRwDetu2bWX69OlOeRMHjadr3X2MtauYaPvR2CtXrrQ+Xe4uSLsT6IAeFxfncm9cfbS4u30O9h76GnXdzett6HX1FLnxMfDR0dFuP1XAFeMNFfXq1fN6r725F3z5eH5Xe2G8gcHbNxnYroeADnj2wQcfKPfXY489Jod/+037XMHQp29fhzdm9f7wQ+1zAQAA5DcEdD8R0AHAPAjoAABdfAnoBw8eLNCSkpLEYrFIUlJSyI9Tt25dsVgsMm3aNOXPV6xYYf07I8omJSU5/JwrxutcndMd25+dNm2aWCwWhz8P1v4Eag/drd/XeaOjoz3uWd26da1Pmjvbq2nTpllDf2RkpLRt21b69esn8+fP92qWfv36Wd8UEB0dLYmJiTJ8+HBZsWKF3/eCL9fW1XXx5/4I1O9bfkFAR7Bs3LRJKlWqpNxfI0eN0j5XMHw1caIUL15cWet//vMf/vcvAACAEwR0PxHQAcA8COgAAF0I6KE5jquAblixYoUMHz5cEhMTHYK6u5juLiB7+ih2258N54CemJjo9cfX23K3V/Pnz5d+/fpJ27ZtrcHdCOrexPBp06ZJUlKSNG3a1Brko6OjJSkpSbZs2eLTvUBADwwCOoLl3XffVe6tp556Sk5nZmqfK9CWLF1q/eehoUGDBvLLjh3aZwMAAMiPCOh+IqADgHkQ0AEAuhDQQ3McTwHdmS+//FKaNm1q/ahzZz/jLiBPmzbNLfufDdeAbszStm1bj3vmbg/d2bJliwwfPtwaj4YPH+7TjCtWrLA+nR4ZGen0ifZQBPS4uLiA3gcFCQEdwbBs+XIpXbq0cm99NXGi9rkCbe++fdb/PjPcf//9kpKaqn02AACA/IqA7icCOgCYRygC+u49+2T0mC8AACa0YdMWv//7wZeAfuDAgQLNNujl5TgTJkywBklvfn7z5s3Wfdy8ebMyjzezGNFh2LBhDn9nHDevezN16lSf1pTXfQ7UHhpPZ0+dOtWr4xg/v3z5cuuf9evXz6f7Yv78+ZKUlKRcj+XLlzv8mat1OJth6tSpkpSU5HEd8+fPtz6N7u294Mu1dXftnO2/N/dtXn/f8gsCOoLh9ddfV+6rFi1ayOWcHO1zBdLlnBzp1KmTss4iRYrImLFjtc8GAACQnxHQ/TR6DAEdAMwiFAE9bcdO5RwAAPNYuXqd3//9QED3nW3MtY2grgwbNsz69K7tnxvfde3pGN5EzbzuTagDeqD2sE2bNmKxWKRNmzZer9H+GO6itDPGOW1juS/HMJ6kt43lRsT3Zh2urnmwA7ovQXz58uXWeQjogHM/zpsnERER1nuqUKFCMn3GDO1zBdrHn3zi8BUYPXv21D4XAABAfkdA9xMBHQDMg4AOAMgLArp3AhXQDxz4X0T1FCXnz59vDeX2Tyd7G3+Nn0tMTHT4u4Ia0AO1h0a4tlgsMmHCBLfHMT4+3dlT4kbU9jSzsU+RkZEOT2IbT5Z7egrd+DnbeW2Ds7s3FNj+nP35gx3QjTcxGB8h7+oYmzdvVr7nmIAOOPfCCy8o99SLL76ofaZAmzR5spQsWVJZZ7t27Uz5He8AAACBRkD3EwEdAMyDgA4AyAsCuncCGdA3b95sjbpxcXFOP3p72LBh1p9xFi+XL19u/fvExESHILp582brzK4+ptwIld48xe2OjoAeiD08cOCAJCYmKrHWfh+XL19uDeSujmEb4ps2bep0P43vIHcV642PpY+MjJR+/fo5vd7GU9zOAryxjujoaKd7MXXqVOv1draOYAf0Awf+90aDyMhIp28UsJ2Rj3AHXJs8ZYpyPxUvXlxSFyzQPlcgrVy1SmrWrKms8/HHH5ctW7dqnw0AAKAgIKD7iYAOAOahI6AvWbpCzp47BwAogNZv2KQloO/fv79A69atm1gsFunWrVtAjjdv3jzr08RG+Kxbt67UrVvXGlqNcLlp0yanx5gwYYLys7GxsdZj2O5/mzZtnL6+SZMm1qBZt25diY2NlalTp/q8FtvIGsp9DsQe2u6D7c/XrVtXOXZsbKzbY9jGevtZbI89bNgwj2u3nyM2NtarY9iey7im9uuIjIyUefPmObzW+Pu8XFtP127Tpk0Oa3E2Y5s2bQL++6YbAR2Bcu36dYffo5dffln7XIGUfuiQPPvss8oaK1SoID/Mnat9NgAAgIKCgO4nAjoAmIeOgJ6X2AIA0MvZm6L8PRYBPW82bdok3bp1U+KhbYB1F1sN8+bNc4i0hiZNmsiECRPcvtY2+rqKq57oCuiB2sP9+/8M4PZRytiTbt26uY3nhmXLllk/Wt5e3bp1vXpzwoQJE5yuJTIyUtq0aePx+nTr1k25prZ70alTJ5frCEVAt/05Z2uMjY213q8EdMC54SNGKPfS3/72N1m9Zo32uQLl+o0b8tZbbylrLFSokIwYOVL7bAAAAAUJAd1PBHQAMA8COgDAFwR0/yxbtkymTp0qy5YtC+rx/T3Hpk2brK/39Slyf17j7Nz+xPdA7nNe99B+H/Oynnnz5lmP4018d7cWf+awPb83e+HqHvDl2vp67WzXaL9HxhsR3L0BpCAhoCMQ9u3fLw899JByL/Xs2VP7XIE0aPBghzfXdOvWTftcAAAABQ0B3U8EdAAwDwI6AMAXBHQAodapUyepW7eu128GMJ6iD9YbVkKNgI5A6P3hh8p9VL16ddn166/a5wqUqdOmSdmyZZU1JiQkyLHjx7XPBgAAUNAQ0P1EQAcA8yCgAwB8oSug79u3D0CYMj6SvUmTJh5/tlOnTtaPdNc9d6DYPzVMQIev1v/8s8TExCj30eDPPtM+V6CsW79eHnnkEWV9jz32mPy8YYP22QAAAAoiArqfCOgAYB4EdACALwjoAEJt48aN8te//lUsFou88MILsnHjRoefWbp0qTRp0sT6z43vv/9e+9yBQkBHXr355pvKPVS/fn05kZGhfa5AuHb9ukM8L1SokKz/+WftswEAABRUBHQ/EdABwDwI6AAAXxDQAejw448/SnR0tPWfC7GxsVKnTh2pU6eO8ucWi0WGDh2qfd5AIqAjL1JSUyUqKkq5h76aOFH7XIFw/cYNeeeddxy+9/yzIUO0zwYAAFCQEdD9REAHAPMgoAMAfKEroO/duxdAmNuwYYN07drV+jS6vSZNmsjcuXO1zxloBHT462ZurrRp00a5f1q2bClXrl7VPlsgjBw1yuGfA6+99pr2uQAAAAo6ArqfCOgAYB4EdACALwjoAPKDuXPnynfffSffffedKaO5LQI6/PXtpEnKvRMRESE/zJ2rfa5AmDxlipQqVcrhzQG/HzmifTYAAICCjoDuJwI6AJgHAR0A4AsCOgCEFgEd/jidmSmNGjVS7p2OHTtqnysQli1fLjVq1FDWVrt2bfl5wwbtswEAAJgBAd1PBHQAMA8COgDAFwR0AAgtAjr8MWz4cOW+iY6OltVr1mifK6/27tsnzZo1U9ZWoUIFmTV7tvbZAAAAzIKA7icCOgCYBwEdAOALHQH9jjvukD179gBAWCKgw1d79+2TWrVqKfdNz549tc+VVxeys6VDhw7KugoXLiwjR43SPhsAAICZEND9REAHAPMgoAMAfEFAB4DQIqDDVx988IFyz1SvXl12/fqr9rnyqk/fvsq6LBaL9OjRQ/tcAAAAZkNA9xMBHQDMg4AOAPAFAR0AQouADl+sW79eKlasqNwzgz/7TPtcefXFhAny17/+VVnXSy+9JKczM7XPBgAAYDYEdD8R0AHAPAjoAABfENABILQI6PDFG2+8odwv9evXlxMZGdrnyovUBQvkgQceUNbVoEEDSfvlF+2zAQAAmBEB3U8EdAAwDwI6AMAXugL67t27ASAsEdDhrfkpKVK8eHHlfvlq4kTtc+XF9rQ0qV+/vrKmBx98UFIXLNA+GwAAgFkR0P1EQAcA8yCgAwB8QUAHgNAioMMb12/ckNatWyv3SsuWLeXK1avaZ/PXqdOn5aWXXlLWFBkZKRO+/FL7bAAAAGZGQPcTAR0AzIOADgDwBQEdAEKLgA5vfPPtt8p9EhERIT/Mnat9rrzo3r27siaLxSJ9P/pI+1wAAABmR0D3EwEdAMyDgA4A8AUBHQBCi4AOT06dPi0NGzZU7pOOHTtqnysvRowcKYULF3ZYU/bFi9pnAwAAMDsCup8I6ABgHgR0AIAvdAX0X3/9FQDCUq1atQjocGvI0KHKPRIdHS2rVq/WPpe/Zs2eLeXLl1fW1Lx5c9m3f7/22QAAAMIBAd1PBHQAMA8COgDAFwR0AAgtAjrc2b1nj9SsWVO5R3r06KF9Ln+t//lnqV27trKemjVryvIVK7TPBgAAEC4I6H4ioAOAeRDQAQC+IKADQGgR0OFOr169lPujWrVqsnPXLu1z+eP3I0ekZcuWynpKly4tU777TvtsAAAA4YSA7icCOgCYBwEdAOALAjoAhBYBHa6sXbdOKlSooNwfgwYP1j6XP67fuCHvvPOOspaCvB4AAICCjIDuJwI6AJgHAR0A4AtdAX3Xrl0AEJYI6HAlMTFRuTeefPJJOX7ihPa5/DFw0CCHeN6lSxfubQAAAA0I6H4ioAOAeRDQAQC+IKADQGgR0OHMj/PmyV//+lfl3vjyq6+0z+WPyVOmSKlSpZS1tGrVSo4cPap9NgAAgHBEQPcTAR0AzIOADgDwBQEdAEKLgA57165fl4SEBOW+aNmypVy5elX7bL5avmKF1KhRQ1lLnTp15OcNG7TPBgAAEK4I6H4ioAOAeRDQzedgerqsXrNGVq9ZIwfT031+vfHa1WvWaFvD9rS0gJ/f2Bfd++vPXmxPS9N2LXyl+95B8OkK6Dt37gSAsERAh72vv/lGuSciIiLkh7lztc/lq7379kmzZs2UtVSoUEFmz5mjfTYAAIBwRkD3EwEdAMyDgG4+AwYOtP4LqISEBJ9eezA9XfkXWLrW0KhRo4Cf39gXf16bmZUlAwYOlKioKIfvZoyJiZGx48YFdS8aNWqk/b6ytXrNGpdRX/e9g+AjoANAaBHQYeva9etSqVIl5Z5o166d9rl8dSE7Wzp27Kis47bbbpNRo0drnw0AACDcEdD9REAHAPMgoJuPEYqN2OvLU9Jjx41TIrGuNeSngL49LU3Zk6ioKGvUjomJsf55o0aNJDMrKyh7kd8CurHegjIvAouADgChRUCHLds3y1osFomOjpZVq1drn8tXffr2dXhjao8ePbTPBQAAAAK63wjoAGAeBHTzMf6lWmJiolgsFp+ejo6JibG+joD+vz2xWCwSHx/v9KPJD6anW7+DMjExMSh7kd+CtLuADvMjoANAaBHQYTidmSnFixdX7ofu3btrn8tXX0yYIJGRkco62rdvH5Q3owIAAMB3BHQ/EdABwDwI6OZjhOIBAwdKQkKCxMTEePW67WlpYrFYrP8vAf3Pjyo3Pqbd07/QM2YO9Pd/E9CR3+gK6Dt27ACAsERAh6FLly7KvfDQQw/Jnr17tc/li9QFC+SBBx5Q1vHUU09J2i+/aJ8NAAAAfyKg+4mADgDmQUA3H9uA/v3UqdYo7ul1iYmJ1tjubUDfnpYmq9eskdVr1vj8xEhmVpb1tfYfM+9tQD+Ynu71+f0J6LZ76c1eWCwW6dmzp8efNWb25rp4G9Btr4Wv94y3+2j8jO0T+favMebwdg+8+dntaWkOe+XLHiKwCOgAEFoEdOSKSEpqqtx1113KvTBy1Cjtc/lie1qaNGjQQFnDgw8+KAsWLtQ+GwAAAP6HgO4nAjoAmAcB3Xxso29mVpZERUV59dHiUVFR1lDsKaAPGDhQ+f5v2+8B9xRED6anKx8Tb4iJiZHvp06VXPEc0FNSUyU+Pt7p+V0F1bw8ge5NQDf2zVXszszKksTEROX71I3vVHd3fE8B3dW1SExM9PimAl/30f7nDLbX3N21c7UHxrz2b6Sw3wPj9e7uHQQfAR0AQouAjqvXrknr1q2V++CZZ56Rc+fPa5/NW9euX3eI5xaLRebNn699NgAAAKgI6H4ioAOAeRDQzcf+qWkjWLp7TUpqqlgsFmvAdBXQM7OylOAaExNjjZu2/yLMVczcnpamxNP4+Hhp1KiRcszExES3EdZ4qt6Iz8b5jeNGRUU5jb95+Q70+Pj4PF0T+31ztW5nr3UX0G1jsrNrER8f7zKiu9pH2z+z30fbn7F9je3Pubp23lx7V9euUaNG1utgG/mNPzf+bOy4cdp//8IBAR0AQouAji+/+kq5B4oWLSozZ83SPpcvunXr5hDP+370kfa5AAAA4IiA7icCOgCYBwHdfOwDuvEUdUpqqsvXJCQkKJHYVUDv2bOn8vHd9n8/dtw462vtQ2hmVpY1diYkJDg8bXwwPV2Js87Ob4T+qKgop5F+7LhxEhUV5fQ7y/0N6Eb4dbVmbxjh19O6nQVgVwHd3bXIzMqy/n1CQoJP+2j7WuMj/e25e9LeVUB3twe2T5Y7u3a2Yd/Zk/XGmwGioqJ8/ioB+E5XQP/ll18AICzZf1oMAT28/H7kiPzzn/9U7oFOnTppn8sXY8aOdYjnrVu31j4XAAAAnCOg+4mADgDmQUA3H2ff2x0TE+M0pObKn/HS/qlxZwH9YHq6V5HSiOj25zMip6s5DLax1P7vjADv7nuvjThsH4b9DejGHg0YOFDi4+MlKipKEhISZMDAgV4FdW/XHR8f7zRYOwvoxrVwFpttGSHcPlgb++hufiNoO3ujgq8B3dgDT9/lnpCQ4PSNBMYx3X0VgTGvv29ygPcI6AAQWgT08Navf3/l+sfExMjadQXnf09NmjxZSpcurazh2Weflf0HDmifDQAAAM4R0P1EQAcA8yCgm4+zgG78mbPYasRN279zFrCNMO7Nx2Qbgdb2z4wI6up7rg3b09Kcnt/4c2++z93ZGwbyEtBtHUxPl5TUVBkwcKB1TY0aNXL5sfVGFPa0buM6uPrYdGfXwtP3fhuh3faaGfvoKegbr3W2374GdGMP3L3xwfac9sf25t4x3jhBQA8+AjoAhBYBPXxt2LhR7r//fuX69+nbV/tc3lq8ZIn84x//UOZ/9NFHZc3atdpnAwAAgGsEdD8R0AHAPAjo5uMsoDsLqYb4+HiHSOosYBtPM3uKoLnyv6eBbX/W+Gh1b9bgLMDbBvzVa9a4ZTwp7mxfAr3fmVlZ8v3UqdaPebePvLYf/+6OqzcoOAvoRpD2dEzj4/ttY7m38d0dXwO6s+vh7trb/6zxXefuXmeslYAefAR0AAgtAnr4evPNN5VrX6dOHUk/dEj7XN74ZccOadiwoTJ/hQoVZNbs2dpnAwAAgHsEdD8R0AHAPAjo5uMsoOfKnxHT9nvOc+V/Yd3++9GdBXRX323tbgbbmOnNR3i7O5dxTF84e32w9t32u9Kd7aW37K+bs4Bu+zH33rB9vbNr4ytfA3per72r74G3RUAPHQI6AIQWAT08zf3xR4mMjFSu/fgvvtA+lzdOnjolL774ojJ70aJF5fMxY7TPBgAAAM8I6H4ioAOAeRDQzcdVQHf2EeE9e/Z0+mSwu4Du7ju37WcIRkCPj4+3BlVPnL3el700/oW1tz/v7Ml7i+XP7433dmb7J8PdBXRvj9mzZ0+318ZX/gR0+zcW+HLtCej5i66AnpaWBgBhiYAefi5dvizPP/+8ct1btWoll3NytM/mjW7dujm8obN3797a5wIAAIB3COh+IqADgHkQ0M3HVUDPzMoSi8WixNSYmBjlPxvcPcFt/7S6M85iu7OP5nbF2fmNNwB4c/4BAwc6fBS6PwHdWIc3H1ufK//7mHvbiBsTE+NVPF69Zo0MGDjQq+9AN0K9pzczHExPlwEDByp7Zuyj/f3hTExMjNOPTvc1oPvy5gtnsZ2Anr8Q0AEgtAjo4Wfc+PHKNY+KipJ58+drn8sbgz/7TP7yl78o83fs2FEuZGdrnw0AAADeIaD7iYAOAOZBQDcfVwE9V/4Mr0bENoKjszjsLGCnpKaKxaJ+n7YzxsfC20dQI/p6+u5t4zu67c9vHNf++9rtGeuy/zl/Aroxi6c1G4zvbreNuMa67b8b3Z4Rme1/zlk8NiK4p7001mz7c8Y+evud4q7eYOFLQDfeWGD/pgZ7xrrsz0lAz18I6AAQWgT08HIwPV1q166tXPN33nlH+1zemDR5spQuXVqZ/dlnn5X9Bw5onw0AAADeI6D7iYAOAOZBQDcfdwHdiOApqamSmJjo8sloZwE7V/4XiF2F28ysLOu/5LX/GSNwRkVFuXyi2/gecVfnN+Ksp/NHRUU5hGh/AnpmVpZ1zc5Csi0jlNs/ZW+sOz4+3uUT2K7CsbFm+3icmZUlUVFRXu2ls2ts7KOrNyO420fj/vAloBvR3ttr782bCOwR0EOHgA4AoUVADy99+vRRrveDDz4om7ds0T6XJ4sWL5Z//OMfyuyPPvqorFm7VvtsAAAA8A0B3U8EdAAwDwK6+bgL6LkiEhUVJQkJCRIVFeXyiWBXAXt7Wpr174zv6169Zo2sXrPG+n3q7uJqQkKC9fWJiYmSkpoqq9essQZ9I7Ia0drZ+W3P4er8zgK7PwHd/pwxMTEyYOBA6zmNj1035nV1btu19ezZ0/ra76dOtQZnV4HdVTw2orunvXQWrO3XNHbcOOtMY8eNc7uPxv0RExNjPadt8HYWp/e0MwAAIABJREFU0HNF/WQBV/O6um8J6PmLroC+fft2AAhLBPTwsXbdOuX/rrRYLPLpgAHa5/Ik7ZdfpGHDhsrcFStWlFmzZ2ufDQAAAL4joPuJgA4A5kFANx9PAd34OG13HyvuKqDnyp+h0v5f7NlKSEhw+aR1ZlaWEtGdsY3Kzo5h/5S6s9e72xd/9nS7k6e/7EVFRbn9fnbbSGzP3dPp7uKxbUR3No+7727fnpbm9jq6+3h4+72wjdburp1tnHfG1T1LQM9fCOgAEFoE9PDRqVMn5VrXr19fjh0/rn0udzJOnpQXX3xRmbtYsWLy+Zgx2mcDAACAfwjofiKgA4B5ENDNxwjQrgLo9rQ0adSokduPJPcULDOzsuT7qVMlMTHR+rM9e/Z0G2xtGU+MG69t1KiRJCYmWoO+8Xe+nt/d94wb+5KXvU1JTXWYe8DAgW7Duf3eDxg40PrahIQEj99j3rNnT7fX6mB6uowdN04SEhKsxx07bpzLIJ/XfTTOabwmMTFROZena+dqXnfn9LQHtve1t/cg/EdAB4DQIqCHh1mzZ0uxYsWUa/3Nt99qn8uTrl27OrwpsveHH2qfCwAAAP4joPuJgA4A5kFABwD4goAOAKFFQDe/8xcuyLPPPqtc53bt2snN3Fzts7kzaPBgh3jeqVMnuZCdrX02AAAA+I+A7icCOgCYBwEdAOALXQF927ZtABCWCOjmN2r0aOUaly5dWhYtXqx9Lne+nTRJSpUqpczdokULOXDwoPbZAAAAkDcEdD8R0AHAPAjoAABfENABILQI6Oa2d98+efjhh5Vr3K1bN+1zufPTokVStWpVZebHHntM1q7jf+cBAACYAQHdTwR0ADAPAjoAwBcEdAAILQK6ufXq1Uu5vtWrV5cdO3dqn8uV7Wlp8tRTTykzx8TEyOw5c7TPBgAAgMAgoPuJgA4A5kFABwD4goAOAKFFQDevlatWyd/+9jfl+g4ZOlT7XK6cyMiQdu3aKfNGRETImLFjtc8GAACAwCGg+4mADgDmQUAHAPhCV0DfunUrAISlmjVrEtBN6rXXXlOubZMmTSQzK0v7XM7czM2V9957T5nXYrFInz59tM8GAACAwCKg+4mADgDmQUAHAPiCgA4AoUVAN6dp06fLbbfdZr2uhQsXlu+nTtU+lysDBw1yiOeJiYmSffGi9tkAAAAQWAR0PxHQAcA8COgAAF8Q0AEgtAjo5pP1xx/StGlT5bq++uqr2udy5Ztvv5VSpUop8/773/+Wg+np2mcDAABA4BHQ/URABwDzIKADAHxBQAeA0CKgm8+w4cOVa/q3v/1NVqxcqX0uZ35atEiqVq2qzFu7dm1Zt3699tkAAAAQHAR0PxHQAcA8COgAAF8Q0AEgtAjo5nLm7FkpUaKEck179eqlfS5ntqelyVNPPaXMGhMTI3N++EH7bAAAAAgeArqfCOgAYB4EdACAL3QF9C1btgBAWCKgm0vXrl2V6/nII4/Ivv37tc9l70RGhrRr106ZNSIiQsaOG6d9NgAAAAQXAd1PBHQAMA8COgDAFwR0AAgtArp57Ni5UwoVKqRcz0mTJ2ufy97N3Fx57733lDktFov06dtX+2wAAAAIPgK6nwjoAGAeBHQAgC8I6AAQWgR0c8i+eFGef/555Vq2bNlSLl66pH02ewMHDXKI54mJiflyVgAAAAQeAd1PBHQAMA8COgDAFwR0AAgtAro5jBo9WrmOJUuWlJTUVO1z2VuwcKHDU/Lx8fFyITtb+2wAAAAIDQK6nwjoAGAeBHQAgC90BfTNmzcDQFgioBd8O3ftklq1ainXsWvXrtrnspeSmipVqlRR5qxdu7asW79e+2wAAAAIHQK6nwjoAGAeBHQAgC8I6AAQWgT0gq9bt24OT3Tv3LVL+1y2NmzcKI8//rgyZ6VKlWTODz9onw0AAAChRUD3EwEdAMyDgA4A8AUBHQBCi4BesKWkpkrJkiWVazhq9Gjtc9k6mJ4uzz33nDJjZGSkjBs/XvtsAAAACD0Cup8I6ABgHgR0AIAvCOgAEFoE9ILr4qVL0rJlS+X6Pffcc/nq+8TPnT8vHTt2VGa0WCzS/+OPtc8GAAAAPQjofiKgA4B5ENABAL7QFdA3bdoEAGGJgF5wjf78c+Xa3XXXXTJv/nztc9l6//33HeL5u+++K9euX9c+GwAAAPQgoPuJgA4A5kFABwD4goAOAKFFQC+Ydv36qzz00EPKtfvvf/+rfS5bw4YPl8KFCyszvvjii3IiI0P7bAAAANCHgO4nAjoAmAcBHQDgCwI6AIQWAb1gSkpKUq5bjRo15JcdO7TPZZg8ZYqULVtWmfHpp5+WHTt3ap8NAAAAehHQ/URABwDzIKADAHyhK6Bv3LgRAMJSjRo1COgFTOqCBXL33Xcr1234iBHa5zIs/OknqVq1qjJfrVq1ZPmKFdpnAwAAgH4EdD8R0AHAPAjoAABfENABILQI6AXLpcuXpVWrVso1a9GihZw7f177bLkisnnLFnnyySeV+SpUqCAzZs7UPhsAAADyBwK6nwjoAGAeBHQAgC8I6AAQWgT0guXzMWOU6xUVFSU/zJ2rfa5cETn8228Ocf+OO+6QMWPHap8NAAAA+QcB3U/2AX1+ykIAQAE1eMiIkAf0LydO0r5uAIB/Jk2eGrA3RRHQAcAzAnrBsXvPHnn44YeV69WlSxftc+WKSPbFi9K5c2dlNovFIh/166d9NgAAAOQvBHQ/2Qd0AIB5hCKgAwDMg4AOAMFFQC84kpOTlWtVrVo12Z6Wpn2uXBHp3bu3Qzx/5513JOcKnyoJAAAAFQHdTwR0ADAvAjoAwBehCugbNmwAgLBEQC8YFixcKKVKlVKu1dBhw7TPlSsiI0aOlCJFiiiztWnTRo4eO6Z9NgAAAOQ/BHQ/EdABwLwI6AAAX4TqO9B1BywA0IWAnv9dzsmR1q1bK9fpmWeekTNnz2qf7bvvv5d7771Xma1hw4b55sl4AAAA5D8EdD8dPX5CDv9+BABgQteuXw/4f29cuHhR+7oAAMGRlzdeEdABwDMCev43dtw45RpFRkbK7DlztM+1aPFiqV69ujJbjRo1ZMnSpdpnAwAAQP5FQAcAAAAATQjoAOAZAT1/27N3rzzyyCPKNXr77be1z7Vt+3Z56qmnlLmio6Nl6rRp2mcDAABA/kZABwAAAABNvA3oERER8vPPPwNAWCKg52/du3dXrk/VqlVly9atWmc6cvSovPDCC8pcRYsWlVGjR2vfLwAAAOR/BHQAAAAA0ISADgCeEdDzr4U//SRlypRRrs9nQ4ZonelyTo689dZbykwWi0X69Omjfb8AAABQMBDQAQAAAEATAjoAeEZAz59yrlxxeMq7efPmkpmVpXWuPn37OsTzN998Uy5dvqx9zwAAAFAwENABAAAAQBMCOgB4RkDPn8aNH69clzvuuENmzpqldabRn38uERERylytW7eW348c0b5fAAAAKDgI6AAAAACgiS8Bff369QAQlgjo+c/effvk0UcfdXjKW+dM06ZPl/LlyyszNWjQQLZu26Z9vwAAAFCwENABAAAAQBMCOgB4RkDPf3r06KFck9jYWNm0ebO2eZYuWybx8fHKTNWqVZNFixdr3ysAAAAUPAR0AAAAANCEgA4AnhHQ85efFi2SsmXLKtdk0ODB2uZJ++UXady4sTLPPffcI999/732vQIAAEDBREAHAAAAAE0I6ADgGQE9f2nQoIHD0+fXrl/XMsux48elXbt2yjy33367DB8xQvs+AQAAoOAioAMAAACAJr4E9HXr1gFAWKpevToBPZ8YM3asci2KFi0q02fM0DLLlatXpUuXLso8FotFPvjgA+37BAAAgIKNgA4AAAAAmhDQAcAzAnr+cObsWSldurRyLdq1a6dtnn79+zvE88TERLmQna19rwAAAFCwEdABAAAAQBMCOgB4RkDPH/773/8q1yEuLk42bd6sZZYZM2c6xPM6derI5Zwc7fsEAACAgo+ADgAAAACaENABwDMCun6z58yR4sWLK9dh6LBhWmaZNn26VKhQQZnliSee0BbzAQAAYD4EdAAAAADQxJeAvnbtWgAISwR0vU6dPi3NmzdXrsFzzz0nZ8+dC/ksixYvlho1aiizVK1aVRYsXKh9nwAAAGAeBHQAAAAA0ISADgCeEdD1GjBwoLL/d999t8xPSQn5HCcyMqRy5crKLIUKFZLlK1Zo3yMAAACYCwEdAAAAADQhoAOAZwR0fdauW+cQrbt37x7yOQ4cPCjPP/+8MkexYsVk5KhR2vcIAAAA5kNABwAAAABNCOgA4BkBXZ/XXntN2fs6derIvv37QzrDH2fOyOuvv67MYbFYpE/fvtr3BwAAAOZEQAcAAAAATQjoAOAZAV2Pr7/5Rm655RZl77/86quQz5GUlOQQz7t06SI5V65o3yMAAACYEwEdAAAAADTxJaCvWbMGAMISAT30Dhw8KI8//riy76+88krI5/jk008d4nn79u3lREaG9j0CAACAeRHQAQAAAEATAjoAeEZAD733339f2fP77rtPVq9ZE9IZxo0fL8WLF1fm+Ne//iW/7t6tfX8AAABgbgR0AAAAANCEgA4AnhHQQ2vBwoVSpkwZZc8/+fTTkM4wfcYMqVChgjJD3bp1Ze26ddr3BwAAAOZHQAcAAAAATQjoAOAZAT10LmRnS6tWrZT9btq0qWScPBmyGRYvWSI1a9ZUZoiNjZX5KSna9wcAAADhgYAOAAAAAJr4EtBXr14NAGGJgB46I0aOVPY6MjJSZs6aFbLzb96yRRo0aKDMUK5cOZk0ebL2vQEAAED4IKADAAAAgCYEdADwjIAeGlu3bXPY6y5duoTs/AfT06Vly5bK+YsWLSojRo7UvjcAAAAILwR0AAAAANCEgA4AnhHQQ+Ott95S9jk+Pl5+2bEjJOf+48wZ6dChg3J+i8Uiffr21b4vAAAACD8EdAAAAADQhIAOAJ4R0INv2vTpUqxYMWWfPx8zJmTnT05OdojnXbp0kZwrV7TvDQAAAMIPAR0AAAAANPEloK9atQoAwlK1atUI6EF07Phxady4sbLHbdq0kcs5OSE5/6cDBjjE8/bt28uJjAztewMAAIDwREAHAAAAAE0I6ADgGQE9uPr176/s77333iuLlywJybnHjR8vUVFRyvmbN28uu379Vfu+AAAAIHwR0AEAAABAEwI6AHhGQA+eFStXSkxMjLK/vT/8MCTnnj5jhlSsWFE5d506dWTN2rXa9wUAAADhjYAOAAAAAJoQ0AHAMwJ6cFy/cUPat2+v7G39+vXl8G+/Bf3ci5cskZo1ayrnrlKlisybP1/7vgAAAAAEdAAAAADQxJeAvnLlSgAISwT04PhiwgRlX2+77TaZPGVK0M+7ecsWadCggXLusmXLyreTJmnfEwAAACBXCOgAAAAAoA0BHQA8I6AH3u49e+Sxxx5T9rVTp05BP2/6oUPSsmVL5bxFihSR4SNGaN8TAAAAwEBABwAAAABNCOgA4BkBPfCSkpKUPY2NjZUNGzcG9Zxnzp6Vjh07Kue1WCzSp08f7fsBAAAA2CKgAwAAAIAmBHQA8IyAHlg/zpsnJUuWVPb0syFDgn7e7t27O8Tzd955Ry7n5GjfEwAAAMAWAR0AAAAANPEloK9YsQIAwhIBPXD+OHNGWrRooexnixYt5MzZs0E974CBA+Uvf/mLct6XXnpJjp84oX1PAAAAAHsEdAAAAADQhIAOAJ7ZB/SVBHS/fTZkiLKXJUuWlHnz5wf1nOO/+ELuvPNO5bzNmzeXXb/+qn0/AAAAAGcI6AAAAACgiX1AP3b8uOzZu1d+3rBBCQ1FihSRxo0bA0BYso+vBHT/nMjIkOLFiyt72aVLl6Cec8bMmRITE6Ocs06dOrJm7Vrt+wEAAAC4QkAHAAAAAE2MgH45J0fOnT8vx44fl7379smGjRsdvicWAPCnlatWScbJk3L+wgUCug86dOig7GPt2rVlz969QTvfkqVLJT4+XjlnlSpVgv7EOwAAAJBXBHQAAAAA0MQ+oB8/cUL2Hzggm7ds0R6oACC/WrV6tZw8dUrOX7ggOVeuyPUbNwjoHsybP99hH+f88EPQznciI0MqV66snK9QoUKyeMkS7XsBAAAAeEJABwAAAABNbubmyvUbNyTnyhU5f+GCZJw8KQfT02Xb9u3aAxUA5Fdr162TU6dPy4XsbAK6F3bv2SO1a9dW9vDVV1+Vm7m5QTnfvv375bnnnlPOV6RIERk+YoT2vQAAAAC8QUAHAAAAAE1sA3r2xYty6vRp+e3332Xnrl3y+ZgxMmToUPn444/lwz595P1evaR7jx6SlJz8p6QkADCf5GRJ7t5devTsKb0++ED6fvSRDBgwQIaPGCHjxo+XbydNkoPp6ZL1xx+SffGiXLl6Va7fuBG0GGwG7733nhKzq1SpIuvWrw/KuTJOnpRXXnnF4U0PvT/8UPs+AAAAAN4ioAMAAACAJjdzc+XGzZty5epVuXjpkmT98YccO35c9u3fL9vT0mTd+vWydNkyWbBwocz98UeZ88MPMmv2bJk5axYAmNas2bPlh7lzZd78+fLTokWyYuVK2bBxo+zctUvSDx2SjJMn5czZs3Lp8mW5eu2a3Lh5k4DuwsxZs6R48eJKzB4ydGhQznXx0iV55513HOJ5ly5d5HJOjva9AAAAALxFQAcAAAAATYyAfvXaNev3oJ86fVp+P3JE9u7bJ2m//CIbN22StevWycpVq2TZ8uWydNkyWbJ0KQCY1tJly2T5ihWyavVqWbd+vWzeskV27tolBw4elKPHjklmVpb1+8+vXb9OQHfh6LFj0rhxYyVmt2rVSs6dPx+U833wwQcO8fw///mPnDx1SvteAAAAAL4goAMAAACAJjdzc60f437l6lXJvnhRzpw9KydPnZLfjxyRAwcPyq+7d8svO3bItu3bZeu2bbJ5yxYAMLUtW7fK1m3bZHtamuzctUv27N0r6YcOydFjx+R0ZqacO39eLl66ZP34dgK6c3369lVi9r333is/LVoUlHMNGjxYChUqpJyvZcuWsv/AAe37AAAAAPiKgA4AAAAAGhlPoV+7fl0u5+RYI/qp06fl+IkT8vuRI3Lo8GE5mJ4uBw4elP0HDgCAqR04eFAOpqdL+qFDcvi33+TosWOScfKkZGZlWeM5T5+799OiRXLvvfcqQbtP375BOde48ePlzjvvVM7VqFEj2bJ1q/Z9AAAAAPxBQAcAAAAAzW7cvCnXb9ywfpR79sWLcu78efnjzBnJzMqSU6dPy8lTpyTj5Ek5kZEBAKaWcfKkZJw8KSdPnZLTmZmS9ccfcvbcObmQnU0898L5CxekVatWStBu3LixHD12LODn+u7776V8+fLKuR599FFZsXKl9n0AAAAA/EVABwAAAADNjKfQjYh+5epVuZyTIxcvXZIL2dly/sIFOX/hgpw7f17OnT8vZ8+dAwDTMv5Zd/7CBbmQnS3ZFy/KpcuX5XJOjly5elWuXb/OR7e7MWToUCVoFy9eXGbOmhXw88xPSZGqVasq56pSpYr8OG+e9j0AAAAA8oKADgAAAAD5gBHRjZB+7fp1a0zPuXJFcq5ckcs5OQAQNox/9l25elWuXrvmEM6J547W//yzVKlSRYnaXbt2Dfh5Vq1eLXXq1HH4jvXJU6Zo3wMAAAAgrwjoAAAAAJBPGEHICOlGTDeCOgCEE+Off0Y0tw3nxHPnXn31VSVq165dW3bv2RPQc2xPS5MmTZoo54mMjJTPx4zRvn4AAAAgEAjoAAAAAJDP2AYi+6AOAOHG/p+Juv8ZnV9N+PJLJWrfeuutMvHrrwN6jvRDh6R169bKeW655Rb5dMAA7esHAAAAAoWADgAAAAAAABRgO3ftkkceeUQJ2x06dAjoOTKzsuT1119XzmGxWKRnz57a1w8AAAAEEgEdAAAAAIAwcebsWen94YdB8/LLL8vLL7+sfZ1AuHn33XeVqF21alXZuGlTwI5/9do1ee+99xzi+VtvvSUXsrO1rx8AAAAIJAI6AAAAAABh4szZsw4BLBh0rxMIJ9OmT5c77rhD+R0cMXJkQM/Rp29fh9/z9u3by7Hjx7WvHwAAAAg0AjoAAAAAAGGCgA6Yy+9HjkjDhg2V378XXnhBLl66FLBzDB02TG6//XblHC1atJDde/ZoXz8AAAAQDAR0AAAAAADCCAEdMI/evXsrv3sVKlSQpcuWBez4X371ldx9993KOerXrx/Qj4cHAAAA8hsCOgAAAAAAYcQ2hJUoUUImfv11npUoUYKADoTYgoULpVy5csrvXr/+/QN2/BkzZ0qlSpWU49eqVUuWLF2qfe0AAABAMBHQAQAAAAAIExeys5UYFh0dHZDjVqxYUTnulatXta8VMLMzZ8/Kc889p/zeNWvWTDJOngzI8X9atEhq1KihHL9y5coye84c7WsHAAAAgo2ADgAAAABAmMi+eFEJYvfee29AjhsTE6McN+fKFe1rBcxs8GefOXyaxA9z5wbk2OvWr5d//vOfyvHLli0rX3/zjfZ1AwAAAKFAQAcAAAAAIExcunxZiWL33HNPQI5r/zHPl3NytK8VMKs1a9dK5cqVld+55OTkgBx7565d8q9//Us5dkREhIwYOVL7ugEAAIBQIaADAAAAABAmLufkKGGsXLlyATmufUC/eOmS9rUCZnTj5k155ZVXlN+3xx9/XPYfOJDnY/9+5Ii0a9dOOXagv1cdAAAAKAgI6AAAAAAAhIkrV68GJaDfd999ynGzL17UvlbAjMaNH6/8rt12223y7aRJeT7u2XPnpHPnzg7xPDk5WW7cvKl93QAAAEAoEdABAAAAAAgTV69dc/he40Ac9+9//7ty3PMXLmhfK2A2v+zYIQ899JDyu9a5c+c8H/dmbq4kJyc7xPPExEQ5c/as9nUDAAAAoUZABwAAAAAgTFy7fl0JZGXKlAnIce+//37luOfOn9e+VsBs3n77beX3rEaNGrJ127Y8H7f/xx87xPO2bdvKb7//rn3NAAAAgA4EdAAAAAAAwsSNmzdDEtDPnjunfa2AmXw/daoUK1ZM+T0b/fnneT7uyFGj5I477lCO27x5c9m5a5f2NQMAAAC6ENABAAAAAAgTN3NzlVBWunTpgBy3cuXKynH/OHNG+1oBs7ick+PwO9a4ceM8H/ebb7+VsmXLKsd9/PHHZd369drXDAAAAOhEQAcAAAAAIIzccsst1lhWqlSpgBzzgQceUCJc1h9/aF8nYBY9e/ZUfr/uu+8+WblqVZ6Ouf7nnyUiIkI5bokSJWT3nj3a1wsAAADoRkAHAAAAACCM3HrrrQEP6A8++KAS4k5nZmpfJ2AGs+fMkRIlSii/X58OGJCnYy786SepWbOmcsxKlSrJ9BkztK8XAAAAyA8I6AAAAAAAhJH/+7//s0azu+++OyDHtA/op06f1r5OoKD7/cgRady4sfK79e9//1sys7L8PuaJjAy55557lGMWKlRI5vzwg/b1AgAAAPkFAR0AAAAAgDBSuHBhazgrWbJkQI5ZpUoVJcidPHVK+zqBgq5Xr17K71V0dLQs/Oknv4+3dds2efrpp5VjFitWTIYNH659rQAAAEB+QkAHAAAAACCM3H777cp3HgfimLGxsUqUO5GRoX2dQEH2w9y5cvfddyu/Vx/16+f38fbu2yfPP/+8cry//OUv8vEnn2hfKwAAAJDfENABAAAAAAgjRYoUCXhAj4uLU8Lc8RMntK8TKKiOHjsmTZo0UX6nnnnmGb8/2eHosWPSvn175XgWi0Xef/997WsFAAAA8iMCOgAAAAAAYaRYsWLWgHbXXXcF5Jj2Af3osWPa1wkUVL1791Z+n8qVKyfzU1L8OtaZs2elc+fODvG8S5cucvHSJe1rBQAAAPIjAjoAAAAAAGEkIiLCGtHuvPPOgByzatWqSpw7cvSo9nUCBdGP8+ZJmTJllN+nPn36+HWsq9euSbdu3RzieYcOHeR0Zqb2tQIAAAD5FQEdAAAAAIB87PupU2Xi118HjG1IK1++fEBmLF++vMPTrb0//DAgPurXT65dv679OgDBdvzECWnevLnyu9SsWTO/vxKhT58+DvG8bdu2cvi337SvFQAAAMjPCOgAAAAAAORj3bt3d4hggRKsgB5IXbt21X4NgFDo07evcu+XLl1a5v74o1/HGjR4sBQuXFg5XosWLeTX3bu1rxMAAADI7wjoAAAAAADkY2fOnpXSpUuHZUAvUaKEnDl7Vvs1AIItJTVVypUrp9z/H3zwgV/HGv355xIVFaUcq2HDhrJp82bt6wQAAAAKAgI6AAAAAAD53BcTJoRlQP9iwgTtew8E28lTp+SZZ55R7v2nn35ajhw96vOxvv7mG4cQX7t2bVmxcqX2dQIAAAAFBQEdAAAAAIACID4+XoliERER8vLLL/ut94cfytBhwwIy29Bhw/L8Xef2T9nHxsby3ecICx/166fc+yVLlpTZc+b4fJwZM2fK3//+d+VY1atXl9QFC7SvEQAAAChICOgAAAAAABQAM2fNkqJFi1rD2K233iqTp0zRPlcw1laoUCH57vvvtc8FBNuChQslOjpaid49e/b0+TipCxZI9erVleP8/e9/lxkzZ2pfIwAAAFDQENABAAAAACggOnXq5PC9xicyMrTPlRfnzp93+Pjql19+WftcQLCdzsyUf//73w6/04cOH/bpOCtXrZI6deooxylXrpx8/c032tcIAAAAFEQEdAAAAAAACoi169ZJpUqVlFA2cNAg7XPlxejPP3cIf0uXLdM+FxBsH3/yiXLv33nnnT4/Mb55yxZp1KiRcpyoqCj5fMwY7esDAAAACioCOgAAAAAABUifvn0dvit8y9at2ufyx779++WRRx5R1pOcnKx9LiDYFi1eLOXLl8/Tvb97zx6HJ9gLFy4YNETjAAAgAElEQVQsgwYP1r4+AAAAoCAjoAMAAAAAUIAcOnxY6tatq0SzLl26aJ/LH71791bWUaNGDdm5a5f2uYBg+uPMGXn++eeVe79+/fpy4OBBr4/x+5Ej8uKLLyrHsFgs0qdPH+3rAwAAAAo6AjoAAAAAAAXMFxMmOHz08/yUFO1z+WL1mjVSoUIFZR1Dhg7VPhcQbJ8OGKDc95GRkTJ12jSvX5/1xx/SqVMnh3ielJQk165f174+AAAAoKAjoAMAAAAAUMDkXLkiCQkJSjxr1aqVXM7J0T6btzp06KDM//TTT8vpzEztcwHBtGTpUqlYsaJy73ft2tXr1+dcuSLvvfeeQzx/44035Oy5c9rXBwAAAJgBAR0AAAAAgAJofkqK3HXXXUpEG//FF9rn8sbMWbOkSJEi1rlvvfVWmfLdd9rnAoLp7LlzDm98+ec//yl79+3z+hj2X3tgsVjklVdekeMnTmhfHwAAAGAWBHQAAAAAAAqoLl26KCGtTp06cjA9Xftc7pw7f16eeeYZZe6XX35Z+1xAsA0aPFi57yMiInx648iAgQOlUKFCDp88sf/AAe1rAwAAAMyEgA4AAAAAQAG1dds2iY2NVYJanz59tM/lzqjRo5V5y5YtK0uWLtU+FxBMy1eskPvuu0+59999912vXz9q9GiJjIxUXt+0aVPZnpamfW0AAACA2RDQAQAAAAAowAYOGqREtYoVK8qatWu1z+XMvv375ZFHHlHmTU5O1j4XEEwXsrPlhRdeUO77unXryq+7d3v1+olffy1ly5ZVXv/EE0/IuvXrta8NAAAAMCMCOgAAAAAABdiJjAxp2LChEtc6dOigfS5nPvjgA2XO6tWry46dO7XPBQTTZ0OGKPf97bffLt9OmuTVa6fPmOHw5PpDDz0ki5cs0b4uAAAAwKwI6AAAAAAAFHCTJk+WW265RQl002fM0D6XrVWrV0v58uWVEDhk6FDtcwHBtHLVKrn//vuV+/7tt9/26rUpqalSrVo15bVVqlSRH+bO1b4uAAAAwMwI6AAAAAAAmED79u2V0NasWTPJ+uMP7XMZOnTooMzXuHFjOXX6tPa5gGC5eOmStG3bVrnvH3vsMa8+deHQ4cNSunRp5bURERGyes0a7esCAAAAzI6ADgAAAACACSxdtkzKlSunBLdhw4drnytXRGbMnClFihSxznXLLbfIlO++0z4XEEwjR41Sfh8tFovMmz/f4+vW//yzNGjQQHnd3XffLV9MmKB9TQAAAEA4IKADAAAAAGASPXr0UKJbjRo1ZOeuXVpnOnvunPzrX/9S5mrfvr32vQKCaeWqVfLAAw8o9/0bb7zh8XXbtm+XZs2aOTx5nl/eDAMAAACEAwI6AAAAAAAm8evu3VKrVi0lviUlJWmdadTo0co8ZcqUkSVLl2rfKyBYzl+4IG3atFHu+4cffli2p6W5fd2F7GypU6eOw1PrQ4cN074mAAAAIJwQ0AEAAAAAMJERI0cq8a106dKyaPFiLbPs3bdPHn744XwV9IFg8+ej2w8dPizt2rVzeF3v3r21rwcAAAAINwR0AAAAAABMxNlHprdr105u3LwZ8ll69eqlzFGtWjXZsXOn9j0CgmXxkiVSqVIl5b5/88033b7mREaGvPrqqw7xPCkpSa5eu6Z9TQAAAEC4IaADAAAAAGAyM2fNkqJFiyox7utvvgnpDKtWr5by5csrM3w2ZIj2vQGCJTMrS55//nnlnq9du7bbN42cOXtW3njjDYd4/vbbb8u58+e1rwkAAAAIRwR0AAAAAABMqFOnTkqQe/LJJ+XosWMhO//rr7+unL9Ro0Zy6vRp7fsCBEv/jz9W7vlixYrJpMmTXf78pcuX5b333nOI5x06dJCTp05pXw8AAAAQrgjoAAAAAACY0Np16xw+SvrjTz4Jybmnz5ght99+u/W8t9xyi0yeMkX7ngDBkrpggURHRyu/b//9739d/vzN3Fx5//33HeL5Sy+9JL/9/rv29QAAAADhjIAOAAAAAIBJ9enbV4lzlStXlo2bNgX1nM6+g/2ll17SvhdAsBw/ccLhnn/yySdl7759Ll/zUb9+DvG8VatWbl8DAAAAIDQI6AAAAAAAmNShw4elbt26SqR78803g3rOkaNGKecrU6aMLF6yRPteAMHS+8MPlXs+KipKpk2f7vLnBw4aJLfddpvymubNm8v/s3enYVKVd8KHS+OaaLdjjDEJCJksk7igjjGJO85MlDjB5MrllowIiiQaEZT4TlAWnWTiAmYyAYEQd9xBcUFllb1ZGtndTUajUXCJKIJs2v/3gzmVqu6q6qoW6gB9f7ivmVSd5Xmecyg//OpUL1m6NPW5AAAAAjoAAABs1/5www15oa6mpiYeePDBLXKuZ597Lr75zW/mne///b//l/oawJbywIMPxn777Zd3z/ft27fo9r8bMiRqa2vztv/Od74T8+bPT30uAADARwR0AAAA2I6tW78+zjjjjLxg98Mf/jDeW7Nms5+rf//+eec59NBDY+myZamvAWwJL770Unz3u9/Nu+c7deoU//fiiwW3H/mHP8S+++6bt/2xxx4b02fMSH0uAADA3wnoAAAAsJ0b98gj8elPfzov3A0bPnyznmP6jBnRrl27vHMMvu661OcOW8pll12Wd79/9rOfjbEPPFBw29tGjYr9998/b/sjjjgiJkycmPo8AACAfAI6AAAAtAIXX3xxXrz79re/Hc89//xmO/55552Xd/yTTjopVr7+eurzhi3h3tGjY++998675wcOHFh0269+9at52x588MHx4EMPpT4PAACgKQEdAAAAWoGFixbFQQcdlBfx+vfvv1mOfe/o0bHbbrtlj7vDDjvEqNtvT33OsCU8/8IL8a//+q95/5ZOOeWU+MurrzbZ9sGHHooOHTrkbfuVr3wl7rn33tTnAQAAFCagAwAAQCtx7aBBeSFv//33j2nTp3+sY769alV07tw577hdunRJfa6wpVx66aV593vbtm3jkUcfbbLdhIkT45vf/GaTbW+97bbU5wAAABQnoAMAAEAr8dqKFXHiiSfmBb1zzz33Yx1zyNChecfbb7/9YuKkSanPFbaE2++4I/bYY4+8e/5X//3fTbabPmNGHHvssXnbfeYzn4kRv/996nMAAABKE9ABAACgFRl1++2x4447ZqPeTjvtFHfedVeLjvXMs882ecL20ksvTX2OsCU8+dRTTaL4qaeeGm++9VbedvPmz4/vfOc7edvtueee8dv//d/U5wAAADRPQAcAAIBWpmvXrnlxr1OnTvH6G29UfJx+/frlHeeQQw6JJUuXpj4/2BJ69eqVd79/6UtfikmTJ+dts3jJkiZ/0mDnnXeOq6+5JvXxAwAA5RHQAQAAoJWZ8vjj0aZNm7zIN/i66yo6xvQZM2L//ffPO8agwYNTnxtsCTfdfHPsuuuueff7tYMG5W3zzLPPxmmnnZa3TSaTiSuvvDL18QMAAOUT0AEAAKAVuuyyy/IiX4cOHWLxkiVl73/eeefl7X/iiSfGipUrU58XbG6LFi+Ob33rW3n3+49//ON4d/Xq7DYvvvRSnHXWWU3ied++fWPTBx+kPgcAAKB8AjoAAAC0Qk89/XQcccQRebGvT58+Ze17z733Nnka97ZRo1KfE2wJ559/ft69/vWvfz2mz5iRfX/FypVNvlCSyWTi4osvjvfWrEl9/AAAQGUEdAAAAGilfjdkSF7w22effeLRxx4ruc/bq1bF9773vbz9unTpkvpcYEv4/ciRscMOO+Td77/93//Nvr/qnXeiZ8+eTeL5+eefH2++9Vbq4wcAAConoAMAAEArteqdd+KUU07JC39nnnlmbNi4seg+jaP7Zz/72ZgwcWLqc4HNbd78+XHYYYfl3e/dunWLdevXR0NEvL9uXVx66aVN4nm3bt3i5VdeSX38AABAywjoAAAA0IqNue+++NSnPpUXAG+48caC2z79zDNNfvb90ksvTX0OsLlt2Lgxzj333Lx7/ZBDDok5c+dmt+nfv3+TeH7mmWfG8y+8kPr4AQCAlhPQAQAAoJVr/DeejzvuuHjxpZeabNevX7+87Tp06BCLlyxJffywuQ0ZOrRJHB8+YkT2/V/+6ldN3v/BD34Qy5YvT33sAADAxyOgAwAAQCs3u64uvvzlL+fFwP/65S/ztpk2fXrsv//+edsMGjw49bHD5jZr9uw46KCD8u71n/zkJ/FhQ0M0RMS1gwbFbrvtlvd+p06don7BgtTHDgAAfHwCOgAAABBX/td/5QXBL3/5y1E3Z072/e7du+e9/53vfCdeW7Ei9XHD5vTemjVx1lln5d3rRxxxRDyxcGE0RMT//Pa3seeee+a937Fjx5g5a1bqYwcAADYPAR0AAACI99eti/bt2+eFwbPOOisaImLqtGlNfq76sfHjUx8zbG7X/eY3eff5zjvvHDfedFM0RMToMWNip512ynt/v/32i6efeSb1cQMAAJuPgA4AAABEQ0TcdffdTUL51GnT4tBDD23yc9VpjxU2t0mTJ8dXv/rVvHu9Z8+e0RARvx85Mvbdd9+89w4//PB45NFHUx83AACweQnoAAAAQFbHjh3zIuFee+2V97932mknT9yy3VmxcmX88Ic/zLvXjz766Fi2fHnceNNN8YUvfCHvvQ4dOsQDDz6Y+rgBAIDNT0AHAAAAshYtXtzkZ6oLPZEL25OBV1zR5F6fNHly3DZqVJM/bfD1r389Ro8Zk/qYAQCALUNABwAAAPKcf/75BeP5XnvtFW+vWpX6+GBzGnPffU1+nv0///M/4667746vfOUrea9/+ctfjjvvuiv1MQMAAFuOgA4AAADkeePNN5v8dHsmk4khQ4emPjbYnJ559tn413/917z7/OSTT47hI0bEAQcckPd6u3bt4tbbbkt9zAAAwJYloAMAAABN/M9vf5sXD7/2ta/Fxk2bUh8XbE69e/fOu8/btm0b/fv3j0MOOSTv9c9//vNxw403pj5eAABgyxPQAQAAgCY2btoUX/va17IB8bHx41MfE2xON9x4Y+yyyy55obxrt27xjW98I++1z3zmMzF8xIjUxwsAAFSHgA4AAAAUNGny5MhkMtGpU6fUxwKb07z58+Pwww/PC+UnnHBCHHHEEXmv7bXXXvG7IUNSHy8AAFA9AjoAAABQ1FlnnRVPP/NM6uOAzWXN2rXRrVu3vFD+j//4j01+tv1Tn/pUXPeb36Q+XgAAoLoEdAAAAKCo99etS30MsDkNvu66vFCeyWTin/7pn/L+9y677BJXX3NN6mMFAACqT0AHAAAAoFWYMHFifOlLX8qL5fvvv3/e/95hhx3il7/6VepjBQAA0iGgAwAAALDde/W11+IHP/hBXizfe++9mzyNPnDgwNTHCgAApEdABwAAAGC7N2DAgLxQvvPOOzeJ55dddlls3LQp9bECAADpEdABAAAA2K7dc++9sc8++zQJ5rkuvfTSWPv++6mPFQAASJeADgAAAMB266mnn46OHTuWjOe9e/eOd959N/WxAgAA6RPQAQAAthIfNjTEhw0N8cGHH2Zt+uADgFYv+UxMPic/bGgo+7P1oosuKhnPL7zwwnjrr39N/b8BAADA1kFABwAA2ArkxvNNH3wQGzdtio2bNsWGjRtj/YYNAK3Sho0bY8PGjdnPxCSmlxvRR/7hD7HTTjsVjec/+clPYsXKlan/NwAAANh6COgAAAApaxzO12/YUPJpSYDW7IUXXsgL6cU+W+vmzInDDjus6HHOOeecePmVV1L/bwAAALB1EdABAABSlBvPN2zcGOvWr481a9emHqgAtlbPPf98k6fRG3+2rn7vvejSpUvRY5x11lnxp//7v9T/GwAAAGx9BHQAAIAUfdjQkH3y/P1162L1e+/F26tWpR6oALZWTz39dKxbvz42btpU9Ofcrx00qOj+Z5xxRjz73HOpf/4DAABbJwEdAAAgJUn0SX62/b01a+LtVatixcqVebFnp512inbt2gG0SrvttlveZ+LSZctizdq1sX7Dhtj0wQdNAvpj48dH+/btC8bzH/7wh7H8ySdT//wHAAC2XgI6AABASpKfb9+wcWO8v25drHrnnVj5+uvx4ksv5QWfvfbaKzZs2ADQKh133HF5n4kLFy6Md1evjvfXrYsNGzfm/Yz7y6+8EqecckrBeN65c+dYtHhx6p/9AADA1k1ABwAASEkS0Ndv2BBr1q6Nt/7613jlL3+JZ597rklAX79+PUCr1Digz6+vj7dXrYq177+f9xR6Q0RcfvnlBeN5p06dYn59feqf+wAAwNZPQAcAAEhJ8vfP161fH6vfey9ef+ONePGll2LZ8uUCOsDfNA7oc+bOjTffeiveW7MmG9A/+PDDuOvuu6O2trZJPP/a174Wr61YkfpnPgAAsG0Q0AEAAFKSBPT3162Ld1evjtdWrIgX/vjHWLhoUV78qa2tjXXr1gG0So0D+qzZs+P1N96I1e+9F+vWr49NH3wQy5Yta7JdJpOJz3zmM/HyK6+k/nkPAABsOwR0AACAlHzw4YfZgP7Ou+/Gq6+9Fs89/3zUL1ggoAP8TeMwPmPmzFixcmX276Bv+uCD+NnPfpa3Tdu2beMfv/SlePqZZ1L/rAcAALYtAjoAAEBKkoC+9v33Y9U778RfXn01nn3uuZg3f36TgP7+++8DtEqNA/r06dPjtRUr4p133433162L64cNix133DFvm0GDB6f+GQ8AAGybBHQAAICUNA7or/zlL/HMs8/G3HnzBHSAvykV0B+fOjUOPvjgvPfPPvvseG/NmtQ/4wEAgG2TgA4AAJCSYgF9zty5AjrA3zQO6NNyAvr0GTPirC5dsu8ddthhMWfu3NQ/3wEAgG2XgA4AAJCSSgL62rVrAVqlY489tmhAf3/duti4aVP85n/+J3bbbbcYPWZM6p/tAADAtk1ABwAASImADtC8cgL6Bx9+GK+tWJH65zoAALDtE9ABAABSUklAX7NmDUCrVG5AT/szHQAA2D4I6AAAACkR0AGaJ6ADAADVJKADAACkpJKA/t577wG0SgI6AABQTQI6AABASgR0gOYJ6AAAQDUJ6AAAACmpJKCvXr0aoFUS0AEAgGoS0AEAAFIioAM0T0AHAACqSUAHAABISSUB/d133wVolY455hgBHQAAqBoBHQAAICUCOkDzBHQAAKCaBHQAAICUVBLQ33nnHYBWSUAHAACqSUAHAABIiYAO0DwBHQAAqCYBHQAAICWVBPRVq1YBtEoCOgAAUE0COgAAQEoEdIDmCegAAEA1CegAAAApqSSgv/322wCtkoAOAABUk4AOAACQEgEdoHkCOgAAUE0COgAAQEoqCeh//etfAVqlo48+WkAHAACqRkAHAABIiYAO0DwBHQAAqCYBHQAAICWVBPS33noLoFUS0AEAgGoS0AEAAFIioAM0T0AHAACqSUAHAABIiYAO0DwBHQAAqCYBHQAAICWVBPQ333wToFUS0AEAgGoS0AEAAFIioAM0T0AHAACqSUAHAABISSUB/Y033qiakSNHxsCBAys2cuTI7DEWLFjQ5LWt0bhx42LgwIExbty4zX7cxus4bty4eO6558raf1tZv497jy1YsKDZa1Po+pSz/7ZgW53HtGnTYuDAgTFt2rSqnE9ABwAAqklABwAASMnWGtBPOOGEvPOX64QTTsgeY9y4cU1e2xoNHDgwMplMDBw48GMfa8GCBdGtW7fYa6+9Sq5Tt27dmg2m28r6fdx7rNgXFy6++OK8NWt8fZrbf1uxrc4juT7VCv8COgAAUE0COgAAQEoqCeivv/561SRR74QTTogBAwaUbeTIkdlj1NfXN3ltazRgwIDIZDIxYMCAj3WckSNH5l2zQw89NHr37p1dm27dusWhhx6afX+vvfaKO++8s+jxHn744ew1SHuNtoSRI0fGgAEDor6+vsl79fX1eV82GDBgQJO1KrX/1qKca7gtzKOQ9u3bR/v27at2vqOOOkpABwAAqkZABwAASMnWHtA/blTeFmyOgD548OC8p/BLxdD6+vq8J/ynTp1acLvtPaCXksz9+9//fupj2Rzz2N6uYfIFh969e1ftnAI6AABQTQI6AABASioJ6CtXrqya3IBezfOmITegt2T/hx56KO9p6XL369atW2QymWjfvn0888wzRY97wgknpL5G1TZo0KDt4v7bXq9hcn3uvPPOqp1TQAcAAKpJQAcAAEiJgJ6+jxvQc3/uvpL9nnnmmaitrY1MJhODBg1q8v72Gl+rcU22FtvrNfz+978fmUym4Bc/thQBHQAAqCYBHQAAICXlBvSamppYsWJF1XTs2DEymUz079+/xceYN29e9O/fP0aMGNHkvYceeij69+8fDz30UJPXErnvlePpp5+OO+64o+Jj9O/fv8VznTJlSvYazZs3r+L9k3N37Nix4BoVe6/QOAYNGpSd94gRIyoaz8fZv6XrPmLEiOjfv3/eeZLXkvuvY8eORY9ZaP9i92GybUvWptj9eccdd8TTTz9dctuuXbtmf2Ug9/wtmcfmWufGxxk0aFBMmTKlorUo977cnAR0AACgmgR0AACAlGzPAb1UAM6N1g899FC0b98+b76J9u3bxx133NFsWOzdu3fB/ZOn9wtF/EJjqXSOyXkPOeSQFq3RlClTomPHji0O6KXWLtm3WOTNPX+x/bt27Vpy//79+2efoq/02iXnzY3ApcbS+PoU2r/xfZEE7GJrU05IHzRoUNE5Jn8HvNg9Vey8lc6j1DrX1tbGoEGDylrnUnPp2LFjWSH9jjvuyP5qQks/G1pCQAcAAKpJQAcAAEhJJQH9tddeq5rcgN7SYzz44IPZMNf4vSQwHnLIIdk5HnLIIdmnYnv16pUXhh988MGi50mOUVtbG6ecckrRY9x+++0F988N6GmsU0vW77XXXovbb789b+169eqVnfspp5yS916h/Z966qlsTK2trY2uXbsW3f+pp54qum7NXbsRI0aUXLvca1vqCfTG90Ch/RNz587NG0PufZE7t9ra2pgyZUrRa9CrV6+8wJz79HfuvdurV68m167UE+jlzuOpp54q+W8k972uXbuWXOfcbXPXo2vXrnn3QaFrXWhNSq3bliCgAwAA1SSgAwAApGRrD+iNo2EpjQNgOQE9iXbF4nZugCz0fm6ILxb+kuDX3DFaEsGT8Fgq8LdUqfXLjd/FAvXcuXNLbnPttdeWXLvceFtobZo7/4gRI0pG2VLhuJxrUmr/ZNyHHHJIzJ07t+Da5G5Tav1LRfbcLzEUOk9zX4Jobh5J7K+trS16j91+++3Za1FovXKf6j/kkEMKziX3WhcL8Yn27dsX/be0JQnoAABANQnoAAAAKakkoL/66qtVU+qntIvp169f3jEeeOCBbDxsfPx+/frlPRlebBxPPvlkNg5Onjy5yfu1tbVRW1sbTz75ZMn5tGvXLjKZTMH3krE0Hn85kjk88MADm/0alFq/JH43N+bhw4cX3S65xsOHDy+6/5w5cyKTyUS7du0Kjq3x642dffbZRc+RnL/Q2pVzTYrtn8y5Xbt2Je+LJ598MntfFLoHk3jd3LVN5lhou1LXsLl5JPvW1tYWvPeLbdt4zsnxa2trY86cOWUdo7n74eyzz97s93tzjjzySAEdAACoGgEdAAAgJVt7QO/YsWP069evLMUCYKmAfsghh5Q9lmLHP+WUU8o+RqEQuS0G9FLzKXeNSsXtQufKja/Fwnqx8xcKrlsqoCdPUpf6YkYiie29evUqeG1LxeTGY7322msruobNzSO5PoXGVuo4ja9n8no5x0nu5+bWq5y13dwEdAAAoJoEdAAAgJRUEtD/8pe/VM3xxx8fmUwmLr/88hYfY+zYsZHJZOL4449v8t7ll19e9vGTsYwdOzbv9eXLl8fYsWNjzpw5Jfdfvnx59knjxseodCyNJden0HE/rlLrN2nSpLLOec011xQ9RnL8du3axaRJk1p8j1x00UUf6x5r6TUptH8S9mtra8saQ3IPFZp/sdcbS55ULzTWUtewuXVI7tlyr01yrc8+++yy17nY/dzcXJcvX/6x7u2WENABAIBqEtABAABSIqC3PKAXkoTla665Ji6//PKsDh06bJGAXirMf1zlxNdEEoJHjRqVN++LLrqo5DFGjRqV/Yn8Dh06xDXXXFP2XJYvX573N7rPPvvsGDVqVLNfaCjnurY0oFeyZpWaM2dOjB07NoYNG5a3xlsqoDcXs8s91+YM6LW1tVtkbcshoAMAANUkoAMAAKSkkoD+yiuvVE1uQG/pMXKDXuP3cgNpuWMZO3ZswfeHDRsWXbp0iYsuuihuu+22GDt2bCxbtqzsY1Qyli2xTscff3wcf/zxMXHixLLX75VXXom6urrsvK+++uoYO3Zsxcd45ZVXYtmyZdk1TL5okOxz9dVXN1nLxiZOnBiXX355HH/88dkY365du+jSpUvRa7Y5rkmh/cuZb6X3cLLGw4YNi7Fjx0ZdXV3ZYy1nPMXWIbkOlYy10Lma+/dT7jmT41999dWbZW0rJaADAADVJKADAACkREBveUBftmxZdOjQITp37txs5N1SAT3Zt3Pnzi1ao4kTJ2af4K5k/YYNG1ZWFG1pUB47dmxcdNFF0a5du6itrY1hw4aVvW9dXV0MGzYsOnfunD13oeuztQf0Ll26RLt27ZoE80rGuj0F9OTXDBp/SaNaBHQAAKCaBHQAAICUVBLQX3755apJottll13W4mPcf//92aDX+L3LLrus7OMnY7n//vvzXu/SpUtkMpmYPXt2i49R6VgamzBhQvYalTOOxpI5dOnSpez1mz17dtF9KrkG999/f8H1yLV06dLsU+m5286ePTvuv//+Zud8/fXXFz3/x70mhfZPrkdtbW1Z67906dI4/vjjo3PnzgXHff311zd7jFJjLbX+za1D8qHpU5QAACAASURBVOcBJkyYUNZcrr766oL3Ral1biy5lwu916FDh7LXdUsQ0AEAgGoS0AEAAFIioLc8oJeKfbmWLl2a3XZzB/SXX/576GwcYctdn2Lxvdj6VTLenj17Fr0GybmXLl1a8hiFzpe81rNnz2bHUOw6bYmA/vLLL2d/Rr6cYJyE8o8TnZMvGGzugJ58uaLc+zIZR+PovzkCeiVf2thSBHQAAKCaBHQAAICUCOgfP6A3F4CTELmlAnpuCC83ME6YMCEbeotF6OYCenPxOvccha5B8hPrzc07ifC558t90rvU+ud+eaHxdlsqoCfj7dChQ7NjS7780PgYybFvvfXWkmuTBPgtEdCTfWtra8t+0r/Q9dgcAb2SJ/K3FAEdAACoJgEdAAAgJZUE9D//+c9VkxvQW3qM++67LxsPG7+XG0jLHct9992X93oSP7t06VJwv1mzZmUjcaLxMSodSzFJtE2eRJ81a1bRbYcOHZoN2x06dKh4/YYOHZqNpRMmTGj2HMWuQXL82trauPXWW4uOITnO0KFDC16Xzp07x5IlS5rsu2TJkuyXF9q1a1f2dS33mhTbf8mSJXlfHCh0LZYsWZK9Nzp37tzk/WTcHTp0KDq3ZIy5Ab3QPdjcdS61DskY27VrV/D9P//5z3HVVVdlx3DVVVdVdPzGkuMUG0ehtaiWb3/72wI6AABQNQI6AABASgT0lgf0JCQngbFnz55x2WWXRc+ePbP7JPEy+XnrLRXQ//zn/IienDcZ02WXXRZdunTJRv9S4bm59VuyZEl2PslxknN07tw57xxJCC50DXLnXmi8uecoFIBzQ3VtbW3eOLp06ZIX8AsF+i0V0JO1yz1/4zXK/QJDoWuQ+/R+bW1tdOnSJbv/8ccf32Tepcaaey2StSl3Ho2vdYcOHbLj6NmzZ5NrXek6FRtr49dra2tLfgmgGgR0AACgmgR0AACAlFQS0F966aWqOe644yKTyUTfvn1bfIwxY8ZEJpOJ4447rsl7ffv2Lfv4yVjGjBnT5L3GT1rnqq2tjb59+8bixYuzT+m2a9cuOnTo0OKxlDPnZLzFdOjQIW655ZaPtX6LFy8ueZ7jjjsuu17J+hx33HFx1VVXVbyGF154YSxevLjgGJsbR4cOHQpet+auaznXpNT+L730UowfP77k2M4666yi80r2zw3UhfafOXNmjB8/PrtWueueuPDCC5vsW8k8kvUodo3atWtX8n4q5/iJQuNL7sPN8e/j4xDQAQCAahLQAQAAUrK1BvShQ4dG3759y4puxcycOTP69u0bQ4cObfLemDFjyj5+MpaZM2cW3eaWW26Jvn37ZhU67lVXXZV9v6VjqWTujcc0dOjQknOoZP1yt8mdV6FzjB8/vuS6vPTSRyG8nDUsZvz48c2Oo5LrWs41Kee+SNYo2bYl1yF3/fr27Ru33HJLk/Ceu3aFjp28f9VVVzV5v9x55K5LJdeokuMX+veRfJlh/Pjxm+3fR0sI6AAAQDUJ6AAAACmpJKC/+OKLAFV18MEHR21tberjENABAIBqEtABAABSIqADW6tFixZlf64+7bEI6AAAQDUJ6AAAACmpJKD/3//9H0DV/O53v4tMJhO/+93vUh+LgA4AAFSTgA4AAJASAR3YWk2fPj1Gjx4dCxcuTH0sAjoAAFBNAjoAAEBKKgnof/rTnwBapW9961sCOgAAUDUCOgAAQEoEdIDmCegAAEA1CegAAAApqSSg//GPfwRolQR0AACgmgR0AACAlAjoAM0T0AEAgGoS0AEAAFJSSUB/4YUXAFolAR0AAKgmAR0AACAlAjpA8wR0AACgmgR0AACAlFQS0J9//nmAVklABwAAqklABwAASEklAf25554DaJW++c1vCugAAEDVCOgAAAApEdABmiegAwAA1SSgAwAApKSSgP7ss88CtEoCOgAAUE0COgAAQEq21YB+5513xqWXXlqWkSNHxuTJk1MfM8X95je/iUsvvXSbv06TJ0/Ou/daepyRI0dmj/Gb3/wm9XklPu68mpP8u77zzjtTn2tjAjoAAFBNAjoAAEBKttWAfumll+aNrxz7779/jBw5MvWx09QxxxwTmUxmqwynlbjzzjvz7rmW3m/7779/9hjHHHNM6vNKJGPaUsdP/l1vyUjfUgI6AABQTQI6AABASsoN6HvuuWc888wzW40ktLVt27bZJ9CPOeaYqKmpyc7lpz/9aerjJ1/yBPqkSZNSH8vHcccdd2Tvy0wmEz/60Y8qPsYDDzyQ92/vmGOOSX1eiWRMW+r4uQE97bk2JqADAADVJKADAACkZFsP6OXGxblz58aPfvSj7HzuuOOO1OfA9icJ6Mccc0wcdNBBkclkYu7cuRUdI7lPk/8roG8dBHQAAKCaBHQAAICUVBLQn3766a3Gz3/+82xcrGS/5KfCzzzzzNTnwPYnN6BfeeWVkclk4rrrrqvoGDU1NXHQQQe1+B7fkpLPgy11/GTOP//5z1Ofa2MCOgAAUE0COgAAQEpaW0C/7rrrtrooyfYjN6DPmTMnMplMHHTQQWXvn9yfV155pYC+Fcw3l4AOAABUk4AOAACQkkoC+lNPPbXV6NOnT2QymTj66KMr2u/2228ve7+xY8fGFVdcEX369Ik+ffrEiBEjoq6urqLzTZw4MQYPHpw9Rp8+feKKK67IHmfixInRp0+fGDx4cMGx9unTJ26//fYmrxXavtg5Bw8eHBMnTix7zI3nXen+yRgrWbdkvM2dp66uLkaMGJF3/Nz1aW5MhdaykuNUen9997vfjUwmU/b6JdvX1dVVdI9/3GtWaE2uuOKKGDt2bN77yedBS+6DctY3mXOfPn0+9rXY3I444ggBHQAAqBoBHQAAICWtLaBfccUVze43duzYOProo/Pmn6ipqSkr7tXV1cWZZ55Z8BjJcUaMGFEy6OfGxLFjx0ZNTU12/0LbN3fOM888s2TILjXvcvYfMWJEtG3btkXrlpy3WGRNgnLuGjQ+/hVXXNHs/ZKE3GLjbNu2bYwYMaLF92Xj6zlixIiyg3BdXV1kMpn47ne/W/Y9fvvtt5e8ZkcffXRZIf2KK64ourZt27bNXpdyAnqp+6C59RXQAQAAPiKgAwAApKSSgP7kk09uNXLjYrn7zJ49Oxv2+vTpU3CbwYMH50XZM844I/sEbW6oPOOMM4qe5/7778+LkQceeGD06NEj+vTpEz169MiLiz169Cg6j2SOPXr0yB4vOdbgwYNLnrNTp07ZcXfq1Clv/9mzZxdcm2SbxvPu1KlT3lwK7T9q1Ki8SJrMt0+fPnHggQc2u27J2o4aNarg2HKPceCBB2aP3aNHj7KOn6xlqePkXpdC4yhHsg6517Ompibatm3b7L4DBw6MTCaTvbbN3eOl7tXca15TUxP3339/0fOeccYZedcu9zi565V7vnKPlXvfNz5WqetU7N9nmgR0AACgmgR0AACAlLSWgD5hwoRswKupqYkJEyY02SY3Qvfo0aNgKM49TrHIl3ueYiF24MCBTZ4oLzbHZLti0TE3MB999NEF5zZ79uxs3Cx0riTelgrspeadRPZiATt3bQutSamAnhy71HoOHz48e/xC40vWMjnO8OHDCx4nWaNygnchhQJ68iWJ5qL8gQceGDU1NWXd4/fff3/elwaKXbPctSu0TXLdM5lMDBw4sOicGj+dXmi7JLDX1NSUdaxC6yGgAwAAfERABwAASEklAX358uVbjUsuuSQbOi+55JKiGj/5WlNTE/fdd1/BYyYRt0ePHiXPPWvWrKipqYmampqYNWtW3nvDhw9v9jyNt00iabE5JnGzubU48MADm123ZI633XZbwdcHDRpUdN/x48dn17zxe8k4x48fX3T/QYMGZYNvueO67bbbyl7P3G0bX5fctRw+fHiz1zaTyTR7vlJjyL2e9913X9F5N17b3G2SMRe6N5L1KnXMxttecsklTd5L5lrq/krmkBvRS61bqfUttkaN51xorGkT0AEAgGoS0AEAAFKyrQf0Shx99NFFA28SMAvF11LnbxyckyeYyw2ASdwsFRNrampKHiP56fHG8blUvGwcXpNxlwroueNtvI7JGEoF9OXLlxcN8MUCejKu5r7U0Pg4jeexOb5kUI5icbht27Yl763kKfXcaF8soCf3aiaTKeteTcbUeN2TL3AUuh6l7vlCAT35ckSh+7iS+0hABwAA+IiADgAAkJJKAvqyZcu2GuU+gX7JJZfkPYE+YMCAgscbMGBAZDKZOO+888o6fxIlTz/99LzXk3ONGTOmrOMk4fGoo44qOsdOnToV3X/MmDHZMFzu2iXrVmg+bdu2LXvshcZ61FFHxcyZMyve/6ijjspG69zXkzBf7piS69j4uuSG2ZaOpZL7ovH1TMY1aNCggvu1bdu2yTXJXdNC90yp+6Kx5Onwxx57LPvaeeedV/aaLFu2LB577LHsv6PG7yU/FT9s2LCK7pfG61HJdao2AR0AAKgmAR0AACAl23pALxSeC0nCZrEwmnu85oL8JZdcEqeffnrB8xcLjM2Nq1RALxUTc8N3OePOfYq48bGGDRuWDa0HHnhgDBgwoKKInHvsTp06xaBBg8oO38Wi9eZaz7QDehKfC13nZJ/GYyt2j7ckMheaU0vmWex6JMc6/fTTy7oHk+2LzVlABwAAWjsBHQAAICWVBPSlS5duNS6++OJsXCx3n+SJ25NOOqnoe5VqfP7k9XLHdOuttxadRzLHiy++uOj+119/fYvGXWyMM2bMiGuvvTZOP/30vCf3jzrqqBgwYEDMmDGj5HweffTRGDBgQJx00knZp8dramripJNOimuvvbbofklQvfXWW7fIepazls2N5eNez5NOOikymUw8+uijea8nX8Zo/Hqxe7ySuZSaU0vmWex65N4rlWg8h5bMrVq+8Y1vCOgAAEDVCOgAAAApaU0BPYmbbdu2LXm8iy++uGwDBgwoKzA2N6aWBvTcOVUy7osvvrjZGJ57jvPOOy/7d7xLhfDGZsyYEddff32cfvrpUVNTE23bto3Ro0c32a41BPRrr722yRhmzJgRNTU1Ja//thDQc59Ar+QevP766z/23KpFQAcAAKpJQAcAAEhJJQF9yZIlW43cuFjuPrfcckt2PsWOd/HFF5d1rBkzZsQtt9wSo0ePznv9gAMOiEwmE7fccktZx7nmmmuKzqOcMSVzqnQdGo+v0GuF5lxofsXWorHRo0dHTU1N1NTUxIwZM/LeSwJs4zEkT7E3d+xE//79syG3pde32FgquccKXY8klrdt27bJ9b/mmmvKvseTfU466aSyx5X8NP8jjzySfS351YX+/fuXdYxHHnmk6L+fStfskUceiVtuuSVvPJVep2oT0AEAgGoS0AEAAFIioDcfPgtJ4mPj0Je83jjgFpOEx5YG9CVLlmR/Jr1xlC4k+cn3xudL1qW5YxQaU7J2BxxwQNnzbRxai72e/Lx5uUE1CfyNg/TWENBz55McO/lZ90LrXuweT0J2pdc8N9wvWVL6yxulrv3m+AJKsS+aCOgAAAAfEdABAABSUklAX7x48Vajd+/e2fhXyX7JfAq916ZNm8hkMjF06NCSxxg3blz2id5x48blvXfvvfdmz3HvvfeWPE4SMIvNI5lj7969Sx7ntNNOi0wmE927d292/rmBOff1JOQ2d67u3bsXPFeyHjfffHNZ52+8xkm0brz/zTffnI3Fjde62HrW1NTE9OnTW7SWpcZSjmS8xe7L5P3TTjstxo0bl/3/K73HkzE2d82nT5+eXfPGc58+fXr2/mt8P5S65wv9+0nmUs51Gjp0aGQymWjTpk2L7/k0COgAAEA1CegAAAApaa0BvVDkS8JeTU1N9OvXr+D+9957b9EgmUhidE1NTdEI269fv+xT2x83oOfGze7duzeJx4sXfxRLk3EVOlduqC72BYKbb745e57GwTUZ6wEHHFD0iwPJnAutf6lonYy7TZs2za5nJpMpeO22loC+ePFHX9RI7rFSX9godY/nflGj2DUfN25c9v5q06ZNwW2SL0QUW7dkTsmXS0p9ASU5VqnrNHTo0JJfthDQAQAAPiKgAwAApKSSgL5o0aKtRhLajjzyyIr2y413hd5PnuZOQuBpp50WvXv3jt69e8eRRx6Zfe+0004reo5p06Zlw2USlbt37x69e/eO7t27Z2NkTU1NXH311UXnkRsTm5tXcpzkuCeeeGJ23CeeeGJ23gcccEBMmzat5Jo2HnPv3r2bzKfQ/rnrc+SRR2b3zZ1zEnyL7VvouhRaz2LHLnZdKlnLUmNpThLQS92XudG6pqamxfd442uee6+eeOKJee/dc889Zd2rje/53Pdyx92S+z73vauvvvpjX6dqE9ABAIBqEtABAABSsq0G9CFDhkRNTU3FAT2Jo/369St57MZP3ObGyHLi3rRp0/KCY2NHHnlkjBs3rmRwrTQm3nPPPXkRu7HTTjutaDxPXH311Xk/1d147t27dy95jFJzbtOmTdF1Lyda9+7du+jY2rRpE0OGDCm579YS0JOfOy/2ZYLGYy51rM1xzZtb29xxlgro1b5O1SagAwAA1SSgAwAApKSSgL5w4cKtytSpU2PIkCEV7XPTTTfFww8/HA8//HBZ215++eXRq1ev6NWrVwwZMiSmTp3aojEmx7jqqqvyzj1kyJDIZDJx6qmnFjx/r1694qabbqronHfffXdcddVVRc9Z6ZgrHcPDDz+cd/7LL7887r777pL7JNuXe10qHVsla1nJWArNPVnzUtsl91WpcyRjbu5Yhda80mte7Lo3HmPyWjnH2tLXqdoOP/xwAR0AAKgaAR0AACAl23JA3xpVGgBPPfXUyGQycfnll6c+dqA4AR0AAKgmAR0AACAlAvrmddVVV2V/dru5be++++7sT1235GlnoHoEdAAAoJoEdAAAgJRUEtCfeOIJypD8/fRTTz216DY33nhjdrsTTzwx9TEDpQnoAABANQnoAAAAKRHQN7+77ror+2R5mzZt4tRTT83+Hehzzz03DjjggOy6HnDAAfH444+nPmagNAEdAACoJgEdAAAgJZUE9AULFlCmKVOmZP++eTHnnHNOTJkyJfWxAs0T0AEAgGoS0AEAAFIioG9ZDz74YPz617+Oiy66KOuGG24QzmEbI6ADAADVJKADAACkpJKAXl9fD9AqCegAAEA1CegAAAApEdABmiegAwAA1SSgAwAApKSSgD5//nyAVumf//mfBXQAAKBqBHQAAICUCOgAzRPQAQCAahLQAQAAUlJJQJ83bx5AqySgAwAA1SSgAwAApERAB2iegA4AAFSTgA4AAJCScgP6HnvsEXPnzgVolQR0AACgmgR0AACAlAjoAM0T0AEAgGoS0AEAAFJSSUCfM2cOQKskoAMAANUkoAMAAKREQAdonoAOAABUk4AOAACQkkoCel1dHUCrdNhhhwnoAABA1QjoAAAAKRHQAZonoAMAANUkoAMAAKSkkoA+e/ZsgFZJQAcAAKpJQAcAAEiJgA7QPAEdAACoJgEdAAAgJZUE9FmzZgG0SgI6AABQTQI6AABASgR0gOYJ6AAAQDUJ6AAAACkR0AGaJ6ADAADVJKADAACkpJKAPnPmTIBWSUAHAACqSUAHAABIiYAO0DwBHQAAqCYBHQAAICWVBPQZM2YAtEqHHnqogA4AAFSNgA4AAJASAR2geQI6AABQTQI6AABASioJ6NOnTwdolQR0AACgmgR0AACAlJQb0AH4OwEdAADYkgR0AACAlBQL6HPnzUs9UAFsraYL6AAAwBYkoAMAAKSkcUD/y6uvxrPPPRfz5s9PPVABbK2mT58eK1auFNABAIAtQkAHAABISRLQ31+3Lt5599149bXX4rnnn4/6BQvis/vtF/vuu2/ss88+8elPfzr23nvv+Ie9945/+Id/ANju7b333rH33nvHpz/96fjMZz4T++67b+y3337x+c9/PurmzIkVK1fGu6tXC+gAAMBmJ6ADAACk5MOGhmxAf3f16lixcmX88U9/ikWLF8f0GTPi4XHj4u577ombb7klRvz+9zH0+uvjd0OGxP/+7ncA260hQ4fGsOHDY+Qf/hC3jRoVY+67L8ZPmBCz6+pi2fLl8eJLL8Xrb7wRq997L9atXx+bPvhAQAcAADYbAR0AACAlSUBft359rH7vvXj9jTfixZdeimXLl8ecuXNj0uTJ8cCDD8bd99wTt40aFTfdfHPccOON8YcbbgDYLt1w441x4003xS233hq333FHjB4zJh4eNy6mTpsW9QsWxNPPPBMvv/JKvPnWW/HemjUCOgAAsNkJ6AAAACn5sKEhPvjww1i/YUOsWbs23vrrX+Mvr74azz3/fCxavDhm19XFpMmT45FHH42xDzwQ991/f4weMybuHT0aYLs1esyYuH/s2HjwoYfisfHj4/GpU2PuvHmxbPny+OOf/hSvrVgRb69aFWvffz/Wb9gQmz74ID5saEj9Mx0AANg+COgAAAApSQL6ho0b4/1162LVO+/Eytdfj5f+/Od45tlnY9HixTF33ryYMXNmPD51akyeMiUmTpoUEydNigkTJwJsd5LPuMlTpsTUadNi1uzZMb++PpYuWxbPv/BC9unzd1evjnXr12f//rmADgAAbC4COgAAQEo+bGiIDxsaYuOmTbF+w4Z4b82aeHvVqlixcmW89Oc/x/MvvBBPPvVULFm6NBYuWhQLnngi6hcsiPoFC2J+fT3Adif5jHti4cJYtHhxLFu+PJ5+5pn445/+FK/85S/x+htvxKp33ok1a9dmnz4X0AEAgM1JQAcAAEhR8nfQN27aFO+vW5eN6K+/8Ua8+tpr8eeXX47/e/HF+OOf/hTPv/BCPPf88wDbtedfeCFe+OMf449/+lO8+NJL8fIrr8RrK1bEm2+9FaveeSf7t89znz4X0AEAgM1FQAcAAEhR8jPumz74IDZs3Bjr1q+PNWvXxrurV8fbq1bFm2+9FW+8+WasfP31WLFyZby2YgXAdm3FypWxYuXKWPn66/HGm2/GW3/9a6x65514d/XqWLN2baxbvz42bNzo6XMAAGCLENABAABSlhvRk59zf3/dulj7/vvx3po1sfq99+Ld1avj3dWr45133wXYriWfd++uXh2r33sv1qxdG2vffz/WrV8f6zdsiI2bNsWmDz7w5DkAALBFCOgAAAApSyJQ45C+YePGWL9hQ6zfsCHWrV8P0Kokn38bNm6MDRs3ZsO5n20HAAC2JAEdAABgK9E4pCcxHaC1Sz4Tcz8n0/7MBgAAtk8COgAAAAAAAAC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AAAABEQwjoAAAAAAAAABANIaADAAAAAAAAQDSEgA4AAAAAAAAA0RACOgAAAABQwF9efTWmTpsGLfb0M8/EBx9+mPq9DABQCQEdAAAAAGhi+IgRkclkoMW6du0aa9auTf1eBgCohIAOAAAAAOT5xS9+ESeddFJkMpk46ugj45zzzolzzzsnzu1xbnT/yblx3k+7R4+fnhc9zu8RP7ngJ/HTC34a5//s/LjgwvPjgp4XxM96/iwuvOhnceFFF0bPXj2jZ6+ecVGvnnFR74uK6BkX9e75t20vjAsvujAuvOhn8bOeF8QFF14QF1x4fpz/s5/GTy/4Sfzk/J9Ej/N7xHk/PS+6/6R7dO/RPc7tcW6cc945cU73btGte7fodm7X6Hru2XH2OR/pck6X6NLtrDxndT0rzur6H2wB/9755NjnM/vEQQcdFH369ImZs2alfk8DAJRLQAcAAAAA8mQymdh9991j38/uG/+v76Xx2ORHY/yUx2LC4+Nj4tQJMXn6pHh85pSYOmtqTJ89LWbUTY9Zc2fG7PmzY059XcxdMCfmPzE35i+cH/WL6mPBovp4YvGCWLjkiY8sXfiRJQtj4ZIn4oklC+KJJQtiwaL6qF80P+YvnBfznpgbcxfMibr5dTF73qyYOWdGzKibHtNnT4upMx+PKTMmx6Rpk2Li1Akx4fHx8djkR+PRSY/EIxPHxbgJD8fD4x+Khx57MB589IF44NGxMfaR++P+cfdl3ffwmLjv4TEx5qHRbGa/vf638c1vfzP23HPP2GGHHeJ/fvvb1O9pAIByCegAAAAAQJ5MJhPf+OY34r/++8q47c5bY/yUx2Li1AkxadrEmDJjckyd+XhMmz317+F83qyYU18X856YG/MXzov6RfOzwXzR0oWxeNmiWLJ8cSxZviSWPplvyfKPLF6+OBYvWxSLln4U1RcsXhD1i+bHvCfm/S2kz86G9Ol102LqrKnx+MwpMXl68xE9Cei5ET0J6CL65jfqntvi19f+d3zv+9+LnXfeWUAHALYpAjoAAAAAkCeTycTJ3/tu3pPn2Xg+6/GYPntazJwzI2bNnRV182d/9MT5wnkfPWm+ZEHMrZ8Tkx6fGA88/EDcefcdcePNN8Tw3w+L64dfX9Cw2kljJgAAIABJREFUEcNixMgRceuoW2P0fffGI+PHxfRZ0+KJvJA+N+bU10Xd/Nkxa+7MmDFnekybnRvRJxaM6A+NfzAefOyBrSai3znmjrhx1I3xP0P/J3559S+j3xWXR9/+fZvof2W/+NU1v4r/Hfa/cfPtN8Vd992VehivVM/eF8auu+4qoAMA2xQBHQAAAADI81FAP7lwPK/7KJ7nPnVev/CjJ84XLV0Yi5cviilTJ8f1w4bGJX0uju//4Ptx+DcOj/ZfbB+f+/znYr/99muibdu28eWvfDk6ntAxzu56dlz5yyvjrnvvikXLFsXiZYti4dKFsWBxffan3evq62LWvFkxY86MmDZ7Wjw+8/GYPH1ykyfRx018OB6e8FDTiD6uaUSvVlT+wy0j44pfXRGnn3F6HPbPh0Wbtm3i0/t8uol27dvFEUd8I846+6z41dW/iptG3ZR6EBfQAYDWQEAHAAAAAPJkMpn4984nlxHPP3rqfOGSJ2LajKkx5v7RMfg3g+LCnhfGv3/v3+OIbx4RX/zHL8Ze/7BX7LzzzrHDDjtEJpNp4hOf+ETsutuusd/n9osDDjwgjjv+uPjxf/w4Lu93WYy8cWQ8NvHRmFM/J55YsiDqF9XHvCfmxZz6v/9t9I8i+t9/zn38lJyInvv30JOIXuWAfsfo22PYH4bFL/r9Iv7j7P+IE/7lhPinr/1TfPazn402bdrEV7/61fjGN74RRxxxRPzzP/9zfPnLX44vfOELse+++8aBBx0Y/3biv0XXc7tG/yv7xR9uGRl3jrkj9TguoAMA2ysBHQAAAADI81FA//eYOHVCkXj+t59sX1wfCxbVx7wFc+Oue++KfgP6xVFHHRV77713fOITn4hMJhM77LBD7LTTTrHrrrvGbrvtFp/85Cdjjz32iD322CM+9alPxe677x677rpr7LLLLvGJT3wiG9k/+clPxuc+97k480dnxpBhQ2LC5PEx/4n5f/tJ94+eRs+P6B/9nPukafkRPffvoec+hV6tn3Ef/cC9MeLGEfGfl/9nHHX0UfG5z30udtlll+z8jj322DjrrLPiF7/4RVx22WXx85//PM4888z49re/HZ/+9Kdj9913j9122y2+0OYL8S//9i8x8FcDY+TNI2P0g/fG6AfvTT2SC+gAwPZGQAcAAAAA8mQymfjeKd+LydMnxeMzp2T/5nny5PlH8XxBLFq2MB55bFz86te/jNPPOD06HNIh9t1339h1111jhx12iJ133jlqamri4IMPjn/7t3+LH/zgB9GjR4/o379/9O/fP/r06RM//vGP4+STT47jjjsu2rVrF7vttlvsuOOOsdNOO8Xuu+8eX/ziF+P4jsfFz3r+LIaPHB4z62Zm430S0T/6OfeP/ib6lBmTY9K0iX+L6I9l/x76w+Ob/pT7ln4K/Z77747b7ro1zvvpeXH4EYfHZ/f7bLRt2zYOP/zwuOCCC+L3v/99PPzwwzFz5sx44oknYuHChVFfXx/Tp0+PsWPHxvXXXx/nnntuHHroofH5z38+vtDmC/GtI78VF1x0Qdw46sa4a8ydqUdyAR0A2N4I6AAAAABAnkwmE52//72YMmNKTJs1NWbUNY3n8xfOj4lTJsbg3wyK75z4nWjbtm3259j32GOPaNOmTRx22GFx8sknxyWXXBLXXXdd3HDDDfHII4/EokWLYtGiRTFr1qy4++674/rrr49f//rXcc4558S//Mu/xMEHHxyf+9znYuedd44dd9wxPvnJT0aHDh2ia7ezY+QNv4/HJj4aCxbXR/2i+THviXl/+5voM2N63bSYOuvxbETP+3voBZ5Cb/xT7ps7IP/h5pFx5X9fGUcedWTsueeesc8++8Sxxx4bffv2jYkTJ8abb74ZGzZsiNdffz3q6upi5syZsWDBgnj77bdj3bp18frrr8cDDzwQffr0iY4dO8b+++8fNTU1cfwJx8eA/xoQf7hlZOqRXEAHALY3AjoAAAAAkOejgN45ps56PGbUTY9Zc2f+/W+eL66PRcsWxvRZ0+KX//3L+O7J3419PrNP9qnz3XffPb7+9a9Ht27dYsSIEVFfXx/PP/98vPrqq7Fy5cp4++23Y82aNbFmzZp49913480334zXXnstXnnllXjhhReirq4uhg0bFqeffnrstddescsuu8SOO+4Yn/rUp6L9F9tHxxM6xjWDro459XVRv2j+3/4m+tyomz87Zs6ZEdOb/D30x7I/5d7cU+ibOyD3v7JfHPP/27vz+Kiq+//jk4SQsBsQ2QUdQWRfAiqKIILRn7UKUuOCKFIo4177rQsuYEUl4kKtlrCJrEE2AQnKDgkkZE8Aa7XE1lq1QCwWrcg2798feMY7N/fOTEIwgK95PJ6PryR3OefcM+nj8X3f8zl9L1ez5s3UsGFD9e/fXxMnTtQnn3yi/fv36/Dhw/L7/Vq1apUuvvhide7cWf/v//0/ZWVl6dixYzp8+LC++uorffjhh3rrrbc0fPhwNWzYUK3ObaUBAwdoQsqEag/JCdABAMCZhgAdAAAAAAAAQBCPx6Nf3vhLbfqhdPu2nK3anpetvMJcFZTka+WqFZr08iRd94vr1LpNa8XExKh27dpq1aqVfvnLX+qpp57SkiVLtGvXLn333Xc6evSoIv18++232rlzp+bNm6cHH3xQl112mRISEhQbG6v4+Hid0+Qc3Xr7rZo+c5o2bN6g/OJ85RbmKDsvS1u3Z2rLts3alLkx4lXoJ6OM+4Il8zVt1lTdNfJONW3aVK3ObaVLLrlET4wdq/Xr1+vYsWNBfZ43b57q1asnj8cjr9erNWvWBP3+8OHD+utf/6rU1FT16tVLrVq1Uus2rXXvA/do+uzpWrgsrdrDcgJ0AABwpiBABwAAAAAAABDEBOhbtm3W1u2Zys7LUm5BjgqK81W8s0gTX5yogYMGqnHjxvJ4PPJ4PGrWrJkGDhyoJUuWaM+ePRUKzZ0+hw4d0v79+zVhwgS1b99edevWDdyrQ8cOunPEnVq8bLEKdxQovyjvx/3QszO0eesmbczYELQKPWgv9NXLtTz9Hb2zalm5AL0qQvRZ897UM889o0FJgxQdHa3u3bvrvvvu07p16/TF55/L7/cH9TVcgG4+BQUFGjVqlDp06KD4+HjdMPgGPZfynOa+Pafaw3ICdAAAcKYgQAcAAAAAAAAQxOPx6IbBNygjO0Pbco6Xbs8vytPmzE1asmyJht85XC1btlR8rXjVrl1bzZs31913361Fixbp448/1nfffVcuJK7o59ixYzp06JCys7P10ksvqW/fvmrUqJGio6OV0DBBPXp017PPP6v0NenKKTheyt2sQs/I2qJNW8uvQl+19t0fV6H/EKCbfdCrMkD/U+qfdNuw29ShYwfFxMRo1KhRWrVqlf7+97/rf//7X7m+fvzxx5oxY4b+/Oc/a/78+frnP//pOCaff/653nnnHSUnJys2NlbdunfT3aPu1ozZ06s9LCdABwAAZwoCdAAAAAAAAABBTIC+dXumsiyrz5evfEfjnhmniy+5WB6PR9HR0WrRooWSkpI0d+5cffPNNzpy5Iiq8vP999/ro48+0tixY9W7d2/Fx8crKipKDRo00K2336o/T/2zsnKzlF9sW4W+bZM2OKxCf3eNcxn3qgzQX3wlRZdceomaNm2qBg0a6I9//KP27t2rw4cPB/Xt8OHD2rt3r0pLS7Vz507t2LFDu3bt0ieffKKysrJypd4PHjyof//73xo3bpzq1aun5s2ba+DVA/Xn6W9Ue1hOgA4AAM4UBOgAAAAAAAAAgng8Ht045EZty92m7fnZyivKU9GOQk2ZOkWX971cTZs2VXR0tGrVqqUrr7xSs2bN0q5du3T06NETXnlu/xw7dkwHDhxQcXGxJkyYoKZNm6pmzZqKi4vThe0v1Ogxo7Vl62YVlBQErULfsm2zNtr2Qk9f90MZ9/dXaMV7ywMBun0V+okGxxMmPqsL2l6gFi1aqFevXlq8eLEOHTpUbmz27t2rOXPm6N5771W/fv10+eWX6+qrr9Zvf/tbLVmypNxq9WPHjun777/XtGnT1LVrVzVp0kQ9evbQa1P+WO1hOQE6AAA4UxCgAwAAAAAAAAji8Xg0eMiNx/c+L8zR9rxsrduwVo+PfVxNmjRRfHy84uPjddFFF+mhhx7Srl279PXXX+tkfY4dO6aDBw/qvffe0/XXX6/WrVsrOjpa9erV08BBAzV/4Xxt2bpZ+UV52p6/Xdtytv5Qxn2TNmxZr3Wb1v5Yxt0SoC9f/c7xAH1V1Qbof3j+GbVs1VJer1dDhw7V+vXrHfv1ySef6L777lP79u0VExMjj8ejWrVqqXPnznryySf1n//8x/G8pUuX6he/+IVatmypjp06aPIbr1Z7WE6ADgAAzhQE6AAAAAAAAACCeDweDb5p8A+rz3O1eetmpU5N1c3JN6tmzZqKiopSw4YNddttt2n+/Pn65ptvqnzluf3j9/v1t7/9TTNnzlRSUpI8Ho+ioqLUsVNHPfHUE1q8dJEKivOVW5ATvArdqYz7+5Yy7qvKl3GvqgC9a9eueuihh5Sdne3Yp127dunKK69UjRo15PF4An2qUaOGbr75Zu3du9fxvHXr1mn06NFq164dAToAAEAVI0AHAAAAAAAAEMQE6DkF25VfnK+1G9Zq7JNj1feKvoqJiVFsbKwuuOACvfzyy9qxY0dgb+8jR47oyy+/VH5+vt5++23NmjVL06ZN07Rp0zR37ly99957+vjjj2U+Bw8e1GeffaZt27Zp7ty5evPNNwPHL1q0SJmZmfr8888Dx+/fv1+7du3SmDFjFBcXp+joaJ3b+lzdcustSp02RUU7CpVXmKvtedmWMu4bAmXc7QH6itXLHfdBr6oAvVu3bvrd736n7du3y+mzc+dO9e3bNxCeWw0ZMkR79uxxPG/9+vXy+XwE6AAAACcBAToAAAAAAACAIB6PR0NuGqKcghwVlBRo1XurdMedd6jdhe0UHR2t+vXrq0+fPlqzZo2+++47+f1+HTlyRPv379fmzZs1adIkDR48WP3799cll1yiSy65RNdcc418Pp/S0tK0Z88e/fe//9W//vUvrV69WuPHj1dSUpKuuOKKwPE33XSTnnzySa1fv1779+8PhPSS9Pzzz+ucc85RXFycGjVqpIsvvljPvfCcincW/VDGPdtSxn2j1m9ZH9gHPaiM+0kO0Lt06aL7779fWVlZcvp88MEHGjRokOLi4hQVFSWPx6Po6GjFx8fr1ltvdV2BvmbNGv36179W27ZtCdABAACqGAE6AAAAAAAAgCAej0dDhg5RbmGuCksK9M7KZRp09SA1bNRQUVFRat++vUaOHKn8/HwdPXpUkvTll19qy5YtGj16tLp27aoWLVqocePGatSokRo1aqSmTZvK6/Xquuuu05NPPqlFixZpwYIFGjJkiDp27KimTZsGHd+yZUt16NBBI0eO1OzZs/XZZ5/JfGbNmqX+/furcePGqlWrlpq3aK7fP/p7Fe8sVkFxvnIKtisrZ5syso8H6Bsy1mutdR/0tT/ug34yA/Tzzz9fQ4YM0bp16+T0+fvf/66HHnpInTp1CtoDvXv37ho/frz279/veN6SJUt07bXXqkWLFgToAAAAVYwAHQAAAAAAAEAQj8ejm4YOUV5hrop2FGrJssXqfXFv1axZUx6PR3379tWECROCyrFv375dEyZMCITB8fHxuuCCC3TllVfqsssuU6dOnXTWWWepS5cuGj58uB5//HHdc889atasmWrWrKn69eurc+fO6tevn3r37i2v16s6depo4MCBmjhxonbv3h24V3p6ukaNGqXzzjvv+L1qxeu+B+5Tya4SFZQUKLcgR1m525SZnaHN2zZpg2Uf9NXrT36APiFlgtpd2E7NmzdX9+7dtXDhQn3//fc6duyYrJ+ysjK9/fbbGjZsmOLi4uTxeNSoUSONGTNG7777rv73v/8FHX/06FEdPHhQqamp6tixo5o0aaLEXol6bcofqz0sP10C9H1lZZqSmiqfz6ekpCQlJSXJ5/NpQVqa9pWVnZR7FhUXKykpSQvS0qq9/1XJjF91tyNSY8eODbTZTXJysiampKiouLja21tVFqSlVfo5mXNP1fHYXVoa9FzNdznceebvQHJycuDcsWPHVqqf+8rKTvj7PTEl5ZQeZ+DniAAdAAAAAAAAQBAToOcX5aloR6EWL12kbt27BcqMX3/99Zo+fbo+/fRTmc+MGTPUp08fNWrUSPHx8WrWrJnuv/9+ZWRkaMWKFXr22WfVrVs3DRkyRJMnT9bw4cPVvXt31alTRwkJCerYsaNeeOEFrV+/XnPnztU999yjNm3aaMSIEVq4cGHQXujbt2/Xc889p44dO8oT5VFUdJTG3DNGJbtKVFhSoNzCHGXnZf24D7olQLfug77iveVanv5OlQfoL776ovpc1kdNmzZV3bp19corr2jPnj06dOiQrJ+jR4/q66+/VmpqqurWrSuPx6M2bdpo8eLFOnDgQLnA/eDBg/riiy/05JNPqnbt2mrevLmuTrpaf57+RrWH5adDgD4xJUUJCQmOe857PB55vV5lZGZW+X0zMjPl8Xg0MSWl2segokyw6PZ3wuPxVHsbK9IXt2fvJCkp6aS9VPFTmpiSUunnZM49Gd+LquqX23fZLYwuKi4O+XfAbb6Ha0dlv9/m78OpOs7AzxUBOgAAAAAAAIAg1gC9eGeRFi9dpK7dugb+n/zDhg3Tu+++q3//+98ynxdeeEFNmjRRXFycmjRpokGDBmn69On66quv9Nlnnyk7O1uvv/660tLStHXrVt122206++yzFRsbK6/Xq+TkZK1YsUJ79uzRxx9/rPfff1+TJk3SsmXLtGvXLh04cCBwr127dmnq1Knq0aNHoE1jfL/Rjg9KVFhSqNzC3GoN0N+Y+rqG3zVcnbt0VkxMjO666y4tX75c+/btk9Nn3rx5qlevXiD4WbNmjeNxn332mRYuXKibbrpJsbGxSkxM1OgxozRzzoxqD8tP9QB97NixQcHolNRUZWRmKiMzUwvS0uTz+U5aiHU6B+hmvNz6dToFfiZAN+12YuaCCVhPpxX2bs7EAN18nxMSEjQxJSXw/MaOHRt4dgkJCdpdWhp03u7S0sDvExMTtSAtLejcioTo+8rKgkL8yny/95WVyev1EqADpyACdAAAAAAAAABBAgF6cZ6KdxVp8bLFQQH6vffeq5ycHP3nP/+R+VjDh3bt2unhhx/Wxo0b5fT59ttvdccddwSO79Wrl5555hnl5+c7Hm//lJaWauHCherdu3f5AH2HCdCzqy1Af2v+LD37wrO65tok1ahRQ127dtWDDz6oXbt26fDhw+X6Ey5A9/v9Onz4sLKysnTXXXfpoosuUu3atTVk6BBNnPSC5r09t9rD8lM5QN9dWhqYJ6HKLJuVqQkJCVW68vhMDdBPNyZAj3TOmKD1dC+rfaYF6Ob75BSQ+xUcStuDcPOiTHJysuO1ravTna5ttmNwWsFeme+3Gd/k5ORTbpyBnzsCdAAAAAAAAABBCNBPLDhOW7JAM2ZP192j71bz5s3VomUL9e7dW+PHj9eWLVvKlWYPF6B/99132rRpk5566il17txZLVq00Pne83X/b+/Xm3NnauGytGoPy0/lAH1BWpo8Ho98Pl/YY6ekpsrj8WhKamqV3Z8A/dRQkQDdrx/DzaqcC9XhTAvQIwmbV6Wnl5u7+8rKAsF7qBdkTJ+dVqFby62faIBeVFwcOO9UHGfg544AHQAAAAAAAECQoAB9Z5EWLwsu4T5q1Cht2rRJZWVlMp9x48apdu3aiomJUZs2bXTnnXdq+fLlOnLkiL777jvt2bNHJSUl+stf/qKPPvpIt956q2rVqqXo6Gh17txZDz74oDIzM3X48GF99913+vzzz1VQUKC//vWv+uKLL/T9998H7vXRRx9p9uzZSkxMPCUDdOPpZ5/WgIED1LJVSzVs2FCXX365nnnmGe3atUt79+7VoUOHdOzYMa1Zs0aDBg3SZZddpptvvlk5OTk6duyYvv/+e3355ZfKzc3V008/rX79+qlevXpqc14bJV2bpOcnPV/tIfnpFKBHEnCZkM1thapfx1cnT0lNVVJSkpKSkpScnKwpqamuoZw9QN9XVqYpqalKTk4OXCPU+U73Hzt2bMT3t7bDep7P53NdkW+OMYGj+bd1Nba5Vrixt/Zz7NixIUPCsWPHBoLL3aWlmpiSEtTPBWlpla4OUNkAPdS8ycjMlM/ni2hM7eNiPS/cuFitSk+v0Ln2AN1+7ympqY6rra3nul3frMj2+Xwh539lxsiNedEokuMSExODxi2SF2nM3wCnub2vrKxc2X+zqr2iAXpiYmKgfQTowKmHAB0AAAAAAABAEMc90Lv+GKD/6le/Ulpamv71r3/JfF555RV5vV7VrVtXDRo0UKdOnfTqq6/q66+/1j/+8Q+tWLFCw4YN07333qvXXntNN954o84991zFxcWpefPm6t+/vxYtWqSvvvpKpaWlmj17tn7xi1/o//7v/5SWlqbPP/88cK+ioiL98Y9/DGrTbwJ7oBdU+x7oxsw5M/TCpOd1+RWXq169ejrrrLPUu3dvPfDAA3r33Xe1Z88eHTp0SPv379euXbtUUlKiDz/8UAcOHNDBgwf15Zdf6u2339ZvfvMbdevWTQ0bNlS9evU0YOAA/eGFP2jGnOnVHpKfDgG6KeEeyb7Gfh0Ps9wCPhPGO0lISHAs920N0BekpTmWfzbnhwsWrZUeIr2/Xwra490uMTGxXPjpdqw14AsVSBcVFwft7WznFmKakDXUOCcmJroGvqFUNEA3x69KTy/3u31lZYHfRzqm5jzriz+RjsuJnGvC2X1lZYHV205zxym8DRXsZmRmKiEhIWRfKzNG4URaFcF+nOlLJOG9GedI/15UNECfmJIS9H0lQAdOPQToAAAAAAAAAIJYA/SiHYVavGyReib2VEyNGHk8Hg0aNEiTJ09WaWmpzGfZsmW65ZZb1KpVK9WsWVMJCQm64YYb9NJLL+mZZ57RnXfeqfPPP19XXHGFHn74Yfl8Pl1//fVq2LCh6tatq1atWmnEiBF68cUXNW7cOA0dOlTnnHOOrr32WqWkpGj37t2Be2VkZOiJJ55Q+/btFR0drdjYWN1z3z0q2fVDgF6Qo6zcbcrMztDmbZu0oZoC9IVL0zQnbbbue/Be9e3XVy1btlDLVi3VtWtXjRgxQpMmTdKcOXO0cuVKbdiwQRkZGdqyZYtWrlypWbNmaeLEibr11lvVqVMnNW/eXK3btNYV/a/QAz+Ubl+wZH61h+SnQ4Du14/Bs1MYGilrqOvz+bQqPV0ZmZmBFcEmiLSHuyZAt67oNquGMzIztSAtLShodGujCdm8Xq+mpKY6nu+0Mte0O9R97YGkOcYEnebf1sDTLZDeV1YWeEnAOk5mBbz5nVOQaR0Hp/aaYLMyZeUjDdB3l5YGgma3ct/WcVuQlhZo45TU1MCLA06Btpkn9mdoPc8piLWG5/ZzrWPq9JKImTfmfPvcDdVXt2DXzKlQIXhlxyiUSAN3M3et5fcrElJX5GWLigbopnR7ZdsG4KdBgA4AAAAAAAAgiMfj0ZChQ5RXmKuiHYVa8s5iXdrnEsXXipfH41Hv3r312GOP6S9/+YvM54MPPtD06dPVs2fPQAAWFRUVxOPxqGPHjho5cqRee+01Pf/882rdunXI43v37q3HH39cH374YeBeq1at0siRI9WmTRvVqFFDdevV1f0P3q/inUUqKM5XTsF2W4C+Xms3HQ/QV69P16q172rl+yu04r3leid92UkL0I25C+fo+ZTn1O/KfmrarGmgf7Vq1VLbtm01YMAADR8+XD6fT2PGjNGAAQN03nnnKTY2VlFRUapRo4Zatmypq6+5Ws+/+LzenDuz2sPx0y1A9+vHVZ+mbLXbam0nZhV7qFXeJrSzl3+37pscavW0Neh2u3+o4NiEfvb2mYDULZg3v3fqV6h7uoWMJiR2CwPdxsl6Tbdx3ldWFghfK/L8rNc2q9yd2FfNO4X84bYEMC8QOD1HE3S7rdj2er2O55kxdQucd5eWBq5tn18mnA21+trMAft+707BbiTh+YmMUVVITEyU1+t1fOEjkhC+IoF2RQP0xMTEct8pAnTg1EOADgAAAAAAACCIx+PRkJuGKLcgRwUlBXp39Uol35Ks8847T9HR0WrZsqUGDx6s3Nxcmc9XX32lkpISTZ48WcOGDVOvXr3UoUMHtW3bVm3btlXXrl01aNAgPf3009q4caN27NgRWEl+3XXXBY4zevbsqWuvvVaTJk1Sdna2/vOf/wTuNX36dPXp00eNGjVS/fr11f6i9npq3FMq3lmk/KI8bc/frm05W5WRvUWbtm7U+i3rtXbTGr2/4T2tXpeuVWt+CNBX/zQB+sKlaZoxe7qe/sNTunvU3Uq6NkmdOnVSkyZN1LhxY7Vo0UIXXnihOnXqpI4dO6pFixZq3LixmjZtqm7duum666/TaN9oPfPceM2YPV0LFp/aK89P1QDdr+PBnVkxbl3NPDElJeze3JGUfzbHWUM6a4AeLvQ1Qan9PlNSU8OuoHcL4cw13c4z4bxTAFiZAN2U9Q73N8bpuqHKptvHoqJhY6hy4nZerzfsCwehgli3sfF6vSFfgjDBs7VvZk9ueyBsZ/b4tj9HMy9CbWFgVkW7nWvaE0l4fqJjdCLMSn2v11vuu1aZVeVVHaCbl3giXekPoPoQoAMAAAAAAAAIYgL0nIIc5Rfna836Nfr9o7/XpX0uVUxMjOLi4tS1a1etXLlSBw4ckN/vlyQdOnRIH3/8sZYtW6bHHntMY8aM0YgRIzRixAg9+OCDeuWVV7Rt2zaZz9dff62cnBxNmTIlcJzx+9//Xq+//rpKSkoCxx9NuhVpAAAgAElEQVQ6dEhff/21xo0bpyZNmig+Pl5NmzbV1UlX65XJL6toR6HyivKUnZetrTlbtSVrizZlbtT6Leu0ZuMavbc+OEBfvvqdnyRAt5r+1jT94fk/6PY7blefyy5V2wvbqtW5rcppf1F7Xd73co0YOULPpzx32qw6P9UDdCemDLbX63UNTk0oF8m17AGwtRR6pOfbw86MzMywAZ1bCGfdgz3UfatqBXq4lxFCXTeSkNP0p7IBuikl7mRKaqoSExOVkJDgGqAvSEsL+yJFqLEJ1fZ9ZWXKyMwMWkVugvFQAbj1+va2RRrOhgvQrVsYhLvWiYxRZU1JTVVCQoKSk5NDlt2P5FonI0A3Lyk4zSsCdODUQ4AOAAAAAAAAIIjH49HgmwZre3628orytClzk157/TUNHjJYsbGxio6OVqtWrTRu3DhlZ2fr0KFDkqRjx47p22+/1ZdffqkPP/xQO3fuVElJiUpKSvTBBx/ok08+CVpJfuTIEe3fv1//+Mc/AscZH374of7xj3/owIEDgeO/+OILrVu3Trfddpvi4uIUHR2tCy64QGPuGaPZc986vv95YY6y87KUuT1TW7Zt1saMDVq3eZ3z/uer39E7q37aAH3BkvmaNe9NvT71T3rxlRRNmPis/vD8M+U8lzJBk159UW9Me0NvzZ+ltKULqj0QP1MDdCuzWtteytqUFQ9V/jspKSmwqt0apkUSYNvvFW6P76Li4nLhb6jS6RmZmYES5WZf8UhKWVcmQLcygbBdqAA9XN9PNECP5FgToruV27e3x87MA6fjF6Slyev1KjExMbCXeajrn2i4as6P5Fm7BehmbplxieRlkBMZo4pe27zgEmqMTB8ieaahtjVwG99w3+/ExETHbQuq4hkDqHoE6AAAAAAAAACCeDweDR4yWNl5WcotzNW2nG16Z+U7uv+B+9SgQQPVqFFDDRo00LXXXqvXX39de/fu1eHDh3WyPn6/X0eOHFFOTo4eeeQRJSYmKioqSnFxcbr4kos1+bVXlf5+uvIt+59nZGdo89ZN2rBlvdZtWqv3N7x/fPX52neDAvRlq5b+pAH6z8mpEqBPSU2NOLz2S4FgzxowR1r62zgZAbpZBewWfkcSwu0uLdWq9HRNTElRcnJyoHy9W5hemQB9X1lZIBh2CyBP9QDdrLa2v0hh/f2q9HTXNkRyr6LiYi1IS9PElJRAv51WbZ8KAboJ0c2zjWQ+V8UYhbKvrCxQOSLcaveKjmNlVquHGo+JKSkhS/AToAOnHgJ0AAAAAAAAAEE8Ho9uHHKjtuVsU07BduUV5Sq/OE8vvvSi2rRprTp16qhGjRpq2LChhg0bpp07d+q///2vTtbHrGxfsGCBLrzwQtWtW1cxMTFq2LChbhx8o9auX6P8ojzlFeVpe3728f3PA+XbXfY/J0D/2QToJgyLZMW1X85hlll9G6r8t5V1lasJfH0+X9h7m/2u7SHylNTUsMFyZUM4U/q6Kkq47ysrC7sSONR1T5UA3dzDacVwcnJy2PC4MuHwvrIy+Xy+cvuLm+caSUhsAnmneRHu3HAr0J3657aa+2SNkXWsEhMTA6F+JOeEeynCKiEhQQkJCRFdN1yAvru0NLCHvVvlCq/XG/gbk5SUFFG5fgAnFwE6AAAAAAAAgCAej0c3Dr5RW7dvVXZetvIKc1VYUqAFC+fr16NGqkPHDoqKilLNmjXVvXt3PfHEE9q8ebO+//57HTt2TFX5OXz4sL744gstWLBAw4cP11lnnaUaNWqoTp066te/n54a95QyszJUUJyvnMIcZYUr375mpVa+V37/86UrCdDP1ADdlG6OJID068fyzdaANikpKaJAbezYsa57oEeyh7oJ+axhnAnVwwWSbiXcIym5bUI8p78FFQnQTf9D3csEiqdDgG5vi9mPPNy9TSBq/ZnZAztcOGoPrCN9AcPME3voXxUBur2/u0tLA1sa2K9zImMUCROeR/p9to+/Wxl1+3iHO84+Rm7fT3O9igj3HQBw8hGgAwAAAAAAAAji8XiUdE2Slq1cpvfXv6+MrAzlFeZq45YNmp82T7+84XrVqlVLMTExql+/vtq3b68XXnhBn3zyib7++msdOXJEfr9fJ/Lx+/06evSo9uzZo02bNik5OVktW7ZUTEyMYmNj1bx5cz342we1cPFCbc/L1va8bG3O3KRV76/S0hVLtHjZIi1cslALFs/XvLfnak7abM2e/5bemjdLb859UzPnzNCM2dM1/a1pmjZrqqbOSj3uzeNS35yCE3TXyDtVs2bNag/QTYAVyZ7WJmSzr641ZatDrV7dV1amhISEckG0NUALFYKb1dv2vZcjCVCt7bYHl04vBNi57Udd0QA93Mpka3tO5QDdjKe9LZGsBjdzxeleZmWz26pptwoECQkJYffkdmvbyQjQQ30nTnSMInmOkYbbdub7FWrumHkSaUAfLkDfV1YWtmKFefkl3NYHAH46BOgAAAAAAAAAgng8HjVt1lSX9b1MDz38kN6c/aY2ZWzU9rxsbdm6WY8/8bguvvhiJSQkKDY2VvXr11e/fv306KOPav369fr3v/+tI0eO6EQ+Bw8e1J49ezRnzhwNGzZM7dq1U+3atRUVFaVW57bSNddeoylT/6wtW7cotyBHK9NXavKfXtWtt9+qy/pepj6X91Gfyy7VpX0u1SV9LtEll16siy+9WBdf0lu9L+mt3hf3Ui+jd6ISUeXOO/88RUdHV3uA7tePK6MTEhJcg7EFaWmBoNIeYJpw3ARl9gA0IzMzEELbwzn7CtRw59vvbVZsO4V6+8rKgtrtdH8TBpsS9KHGxulvQUUCdBME2suQm3aY8PxUD9Dd+m4qBDiVvN9dWhq0Z7jTvUxwnJycXO4lg31lZYE2uq0id5u/5vdOY3eyAnQzpvYXU050jEKJdHW7G2vb7NcwJfQjrRZhH6NwFSIiuQZ7oAOnDgJ0AAAAAAAAAEGs4Uav3r3ku9enmW/N1PpN61RYUqA582brgYceUPce3dWgQQNFR0erYcOG6tatmx555BEtWbJEu3bt0t69e3XkyJGIy7ofPXpU3377rf75z38qKytL8+fP1+23365WrVqpVq1agbB+0NWDNP6ZcUp/f5Wyc7P03trVSnkpRb9K/pXOPffcCpfLxcl1KgTofv0Y7hrWPYitP3cKf/06HgBbg2r7/sUej/OqVRP4jh07Nuz5bqvkrcGzdS9la7tN/6zl4w0THNrPt7bHqe3m92ZvZntZe4/HuUx5qD4mJiYG2O93qgXo9pcKrFUCrONiXn4w55jn5TSPrPPQnG99lm770VvPM+XTrc/Qbd6ezADdqZR7VYyRG9Me67iF4lQu3zqOTt8lt/EP1yYCdODMQoAOAAAAAAAAIIg1AKtVu5YuaHuBfj1qpKbNmKrcghxl5WZp2cplGv2b0erStYtiY2MVExOj2rVrq3Xr1rrmmmv03HPPadOmTTpw4IAOHz6sSD4HDx7U3//+d82fP1/33HOPOnfurHPOOUexsbGKjo7WWWedpY6dOuqJp55QxrYtyinYrvfWrtbLk1/WL375CzU4q4FiY2OrPTDGqRmg+3V8Bas1yLNKTEwMWaLdr/KrqK1BnFNw7dePge/ElBQVFReXC74Nn88XMky0B/BGcnKyioqLg0rIO62gXZWeHhRsGvZg3Mq+WtgaLLoF0kXFxY5j7PV6AyGjdcW0NXg8mQH6qvT0iPaxN5xeGvDreEDsNAcSEhICz9C0MTEx0bHc+MSUFMdn6fP5Qpa/n5Ka6vgMQ82dkxmgmzZ5PMGl3KtijJw4XTMUt7nkNv5JSUkVLp9OgA6cmQjQAQAAAAAAAASxhwp16tZR125d9evRIzVvwVxt2LxBW7dv1YxZM3TvffeqR48eOrvx2YqKilLNmjXVokUL9evXT6NHj9ZLL72ktLQ0rV27VhkZGSopKdGnn36qTz/9VH/729+Um5urjRs3Kj09XdOmTdMTTzyhm266SV26dFHt2rVVo0YN1axZUy1bttRVA6/So48/qoWLFyq/KE/rNq7V5D9N1i9v/KXO955f7UFxKE2bNtXw4cP1yCOPBIwYMUItW7YMHNO/f3+NGjVKbdq0CR7/OnU0ePBgDR06VPXr16/2vlTUqRSgG/Z9iStzDXNuuMDN3MsajBYVF1f6/qHO211aGvaa1ntHcj9zTXuwa64T7jync639sI9LpONZkZXL1nMremyo/cpDzQEzPqH6E+kcCjW24fpkjo1kXtmfkzk33D3c5lNVjJHb3I1EuOtar1eZ+WQdo1AvPkR6jcq2AUDVI0AHAAAAAAAAEMQtCO3UuZN+9/uHNS9tnnIKclS4o1CLly3WPffeo549eyouLk4xMTGKioqSx+NRXFycGjdurAEDBujXv/61HnnkEb3xxhtavXq1Vq9erYULF+q5557T/fffr9tvv11dunRR3bp1FRMTI4/Ho6ioKNWoUUONGjXSgKsGaPwfxisnf7sKivOVmZWht+a+pZGjRqpBgwbVHhKH06tXL+Xn5+vw4cP65ptv9M033ygvL09XXXWV4uPjFRUVpQkTJmjnzp267rrrAj+rWbOmvF6vlixZomXLlqlVq1bV3pczIUAHAABwQ4AOAAAAAAAAIIhbEJqQkKBOnTvqnvt8mjNvtjZnbtLmzM16e/FCTXj+Wd0+7HZ16HCR6tatq+joaMXExCg+Pl7NmjVTu3bt1LlzZ1166aUaNGiQBg0apP79+6tnz57q0KGDvF6vEhISFBsbq6ioKMXFxSkhIUGXXX6ZfuP7jSa/Nlkr3l2uvKJcrdu4VjNmzVDyrclq166datasWe0hcaQB+ubNm3XnnXfqjjvukM/n02uvvSafz6f4+Hj16NFDo0eP1quvvqoHHnhA9evX15AhQzRjxgw9/PDDGjBggOrUqVPtfSFABwAAZzICdAAAAAAAAABBwgWivS/urQceekCz572lTRkbVVCcr3Ub1mrmrBkacfcIXdrnUl1wwQVq2rSp6tevr7i4OEVHR7teLyoqKrCHesNGDdWqVSt16dJFV101QI8+9qgWLFygzKwMbc/L1rpN6/TG1Dc02jda551/XrWHwxUN0FeuXKnLL79cl156qQYPHqz58+dr/Pjxql27tjwej1q0aKHJkydr6tSpGjRokJ555hm9++676tu3b7X3gQAdAAD8HBCgAwAAAAAAAAgSLhCtV6+e2re/UKPHjNK0mVOVnZul7XnZytiWofT3V+nNt2bqyaefVPItyeqZ2FPNmjc7XpI8OsrxejVia6hO3Tpq266trhp4lcbcM0aTXpmkpcuXau2GNdqanancghytXpOuV197VYOH3KhmzY5fs7rD4YoG6GVlZSouLlZRUZFWrVqlm2++Wa1btw68YBAXFyev16uRI0dqy5Ytevrpp9WxY8fTokw9AToAADgTEKADAAAAAAAACBJJKFq7dm316NlDw4YPU8qkiXp7yUJlZmUorzBXmVmZWrp8qf70xp/02NjHNOo3o3Tr7bfqVzcP1dBf3aShvxpqcZOSb7lZt99xux546AFNeH6CZs2ZpffWvafCkoLjq843rtWs2W9q7JNjdcPgG+S9wFvtoXBlA/QPP/xQ06dP19SpUzV58mQ9/PDDuvLKKxUbGxt0/JAhQ7Rnzx49/fTT1d52AnQAAPBzQoAOAAAAAAAAIEikwWhUVJQaNmqobt276v8e/T+tXL1SmdkZyivKU35xvgpKClRQUqDCHYUq+kHxziKV7CxWyc5iFe8sUvHOosDvCksKAvKL85VXlKf1m9Zp1uw3NeyOYerQsUNgj/TqDoUrG6DPnDlTcXFxiomJUZcuXbRlyxbNmTNH9erVI0AHAAA4BRCgAwAAAAAAAAhSkXA0Li5OZ5/dSN17dNeNg2/UfQ/cpxdefEGz589W+vvp2pazTbmFuYFgvGhHoYp2/sASnBcU52t7XrY2ZWzU0uVL9OfUN/TE00/orhF36qqBV+nCC9spoWFCyL3UT2UmQP/ggw/0+uuv67XXXtNLL72kRx55RFdffbVq1qxJgA4AAHAKIEAHAAAAAAAAEKSyQWnNmjXVtm1bJV2TFAjS35z9phYsnK9FS97WoqWLtHjpIi1eZrF0kRYtfVuLlrytOfPn6I3UN/Tk00/q9jtuV+/evdWkSZNqD4CrQqdOnbR48WJ98MEHAStWrFDPnj0djx84cKAyMzPl8/mqve0E6AAA4OeEAB0AAAAAAABAkMoGpdHR0apTp44an9NYbc5ro/YXtVfXbl3Vo0d39UzsGVrPHurWvZs6d+mstu3aqkXLFjrrrLMUFxdX7QFwVahXr5569uyp/v37B/Tq1UsNGjRwPP7ss89Wnz591Lp162pvOwE6AAD4OSFABwAAAAAAABDk5ptvdl0ZDUSqTZs2uummm7QqPb3a5zQAAECkCNABAAAAAAAABNlXVqZJL71U7QEsTm+33HKL/vnZZ/ru4MFqn9MAAACRIkAHAAAAAAAAUE5uXp6eHjcOqLRl77yjQ4cPV/tcBgAAqAgCdAAAAAAAAAAAAAAARIAOAAAAAAAAAAAAAID8IkAHAAAAAAAAAAAAAEB+EaADAAAAAAAAAAAAACC/CNABAAAAAAAAAAAAAJBfBOgAAAAAAAAAAAAAAMgvAnQAAAAAAAAAAAAAAOQXAToAAAAAAAAAAAAAAPKLAB0AAAAAAAAAAAAAAPlFgA4AAAAAAAAAAAAAgPwiQAcAAAAAAAAAAAAAQH4RoAMAAAAAAAAAAAAAIL8I0AEAAAAAAAAAAAAAkF8E6AAAAAAAAAAAAAAAyC8CdAAAAAAAAAAAAAAA5BcBOgAAAAAAAAAAAAAA8osAHQAAAAAAAIADj8cT1u7S0sD/dbtORmamPB5PtfcnHJ/PJ5/PF/HxkfQ9lIkpKUpKSqqSa51KqrMvp+Jce3Fhia763eogM1d/9JPc+7HpeXpsel7g34V/K9NVv1utwr+V/ST3tvd7Rdan1f48TmVmrlifmdXQ8RvKzZ1IxnVF1qe66nerA/8e/fJWvbiw5ITbO3P1Rxo6fkPYNp5sM1d/FNQ/N2b+G/a2u41bReatfayrm9MzqqrnXxHhxiWSZ1gd7cbPGwE6AAAAAAAAgJBMMJmRmRn0cwJ0AvSqHpcTcarNNaeQzgRJo1/eetLvXx0BurmHvX8mIHMLh3E8fB46foNrkEiA7j7fwoWv5jhrv4eO3xDye0iAXnUI0HE6IkAHAAAAAAAAENKJBOini4oG6CfKGqCfSQjQjxv98lbXFa4mLDrZK7LtAfpPIVQoaVZY/xQr4E83JmA0Qa9TCF3ZAN3uZAboP7Wh4zcE5lWo45yOsY55qGdypgXo1aEqAnTgp0aADgAAAAAAACCkcAG6+b1hDaLtoab9WK/X63rfiSkp5cJYn89XLiT1+XxB1zHnGfag2lwzKSkp8N/2AN30zS0MtgfFFemXaWOoFegL0tJC9sEvyev1Bh1j72NGZmbQMfZrmLE0JqaklLtHuD6ZMTTMOLgF6E4vDtj7n5SUpIkpKeXaF67/TgF6qLm5IC1NSUlJgfuHeqHB3s9QL1uECkGtTDA3dPwGrcj6NFD23PzchEqGPfS0/94aQDmVT7euQHcLs+3Bv70Efag+RRo4Wn9vv749fDfXMyuzzTjYy3Fbx8a8OGC9tunT6Je3hizhbb2Pvb8mjDT9dBsT+9hH8sLAY9PzAn0f/fLWoHGw38/c06kc+YsLS/TY9LzAOdb/tj7jFxeWBI2FvZ1OL19Yr2M/14y/PeS3Pyf7fUw77P2JJLQ2bTT3CHWsfUytz8ptTtvnc7jnb9+2wDp+9nOsv5u5+iONfnlrueoNZixDzVmn8TXtdXtG9hcoquoZ2fvvNIfdnk9lV6CH+66F+vvl9HfCfg17n53mkL3fbFVx5iBABwAAAAAAABBSuADdGlqany1ISws61+l3fh0PJkMFl/bjTWhqbYv1GBO6WgNcr9cbFP6asNR6DWuAbtrsFCjb+7m7tLRS/QoVoJsXAKzt83q9QaGt/X7mHOvv7eNg7ZP9eHsfrC9HWMfIOo5JSUnlQvVQLx3Y++00lua64cbT6/UG/dtpLpqXEKz3so6jCdDDvezg8/kcX8Kwts/KhC6RrrQ2q7at4c6LC0vKhWXWEMxp9aw1hDX/DlXC3SmUtwZA9uuFezEgkpXAViZ4svbBlDG3tsd6jOm39Rh70Gmuay/XbQ+3ho7fEDQ+bqGfuY55rtZj7M/afs1Ix8TpPvb5E8kKdBN2hgovTbBqDxOt9wwXoJt2hirhbh8/63iYNjvt+x7JmFnvHWmA7lSNwek74DavInn+TkGxUzhsnScmJHcay0jmrP0lj3DPyBpEV9Uzcvp7ZaoDuI1LuDFyeobmeuaZh2pTuL9fTn8nHpueF+iH0wtB9vG3z6vKVC3AqYsAHQAAAAAAAEBI4QJ0e5BoVhBbz7X+t/X4cCuWrcG2uZ9T2B2qPfafO4Xj5ppObXRiDX0r069QAbpT+0wYbFbLu61IN+eF6qP5b6eV/Oa6SUlJjqusTT/d5oS1neH67TSW5t72YxakpQWCbrd7OL1EYH+O1ucSrq2hrmMda7vKBOhOQbc9hLGGTPZwyK/yIVa4AN1+DWvY5lbe2ikos/4u0gDdLYy3/9zpGLefuQX/oX5mxset7dafuz1X673toZ5be0PNF6dw0MyTSAJ0ez+cAnSnlbTWeVgVAbrbfaw/d2qvfZ66zR37eIWab1UZoId6/k5BsdPzt36/Qr0wYW+zeUHC2h6367o9I2sQXVXPyBqWO415VQfo1qDb6XlG8vfL6RrWdjpttWFtp1ubnf7W4PREgA4AAAAAAAAgpIruge4WoJvfhSsbbmVdRWxWDFvDVGsgGyq0tofL9r7Yy4Xbf2/ntmo60n65BehOK7/t7PdyKi3u1kf7ywhW9lX7bveYmJLiuLo71Jxw6neosXR6gcD6zJ1WjTu9TOEmIzMz6JqRfgciecYV3evbHow6lex2KzFsLzlekQDdHjJZAyqn8vBWTv0wKzoj6XOo/aetYZzTiwThfuYU/ob7mVvoZQ863UI7+2pdI5IgzWnfeLNKPNQ8cRoLa8Bq74P12k6hsXUMqiJAdwpVTRutJeft7Q0XoNuvG0mA7hRGm/GrSIAe7vnbx8ipPLrViqxPXa/r9LydxsteQrwiAXpVPiOnvp6sAN3thQj79UL9/Ypkjofa0sH+XXf7O4zTFwE6AAAAAAAAgJCqMkC3ijSwNr/3+XxBIbjZx9ysDg61othaujtUgG5WeLu1OVzfI+2XW4DuNtZufXFqV6g+Op1n3W/dBMqhAuLdpaXlVntHMi72frudEy5At5eSt8/TUHPWes9IA3QzNvatBNzGJ5I90K3hkj0oC7eCvfBvZYHQzBpsVXQFurm3Naw2vwu3mtypbeHKF5v7v7iwJGQfrWHnTxWgu63EtfYpkgDVyroHdbiQ1o11XvwUAbp1de6JBuhu/bbOrcoE6KHGy22cq3IP9FDP3z5GkXwnKhugW0Ni+/0iDdCr6hmZoNl6rZO5At3thQin9ruNeyRz3N5f6wsKbqvgzfGh+oLTAwE6AAAAAAAAgJCqKkB3W7UcKoy0Xs/r9ZYLWUPt4+3280jCZetqbifWvlemXxUt4W59Bm4BciQvCZjfO5Vot67gd9vD3bTtREq429turxwQLkCvSAn3UOMYSYDuVtUg3Jx12tPYcNo32xqUuQXw1vOcVo5WJkA359iDNrfgL1ww5bSa2uncipRw/ykC9EhLuIcKUN1K74cq6Rxq1b59LKsyQI+khLv9mEj2165MCfeKBuh2kaxAD1Xa3i3crooA3fze/l2N5MWMcAG60zM6WSXcQz0jt3lfHSXczRyO5O9XuADdbbsK8/fJ7SWgUME6Ti8E6AAAAAAAAABCqsoV6PZQ01wjVBhpgk5r2GnCUnvIa11Jbn5mPzeSAN2EtG57oYcLvcP1K1SAbvpm74PTXvD28Yi0j04htPW+5rlZ228P7k0pees9nMrBh5tL9nPCBehOz9Rast3eH+u9rOMYSYBuxsl6DXPdUHPWhEr2IMWELtZAzSkoM8GqNZyxnmddwe52P3vAFqrsstsextZQK5KV9SaActqf3X6uUx+Hjt8Q1IefKkA317C22/TFWtY+XIDqFEiGeqkg1Kpp+1YATs/Iqax0JAG6Wzlqa/Bq/bd1Ba59Ltv7aq5rHz/rfawl709GgG7vj7X6QSTPxdr+ygTo9pdU7HPW+rJCZQN0p5d0zEpw+3O0f6/NOFTFMzLXcKqicbICdKfnaX9JItzfr3AButPfO3tf7X+v7HPG6X8/cPogQAcAAAAAAAAQUlWXcLfvJe0WUtvPsQbG5rpO55qA07CH7JGWNzdhvNM9nPpekX6FCtCd+uC0Gt5+v4r20Vq63eka9n3EncJm+97x4VagO51T0RXo1nnmdG/7eW7jGGkJd/uzmJiSEuhDuGDEWsbbsIe/TkGZX+X32HXa99kYOn5DILyxBnPWe7oFk6aNToGlfX/lUOG5vU/2fjtdP9ye4T9lgO7UbnsoGEkJd/szdys17fQCgZV5XtYVx/YQ29wr1H7VbiXc7e10mxfWOeQUSFrnpls1Bbf7/FQButt3JtR1KxOgm3/bn7t9T2777yq7B7p9vtpfpHF6RvYS/lXxjJz6Z31pJtIA3U2k7Xb7jjl9nyMp4e50D6eV9m6/J0A/vRGgAwAAAAAAAAAAAAAgAnQAAAAAAAAAAAAAAOQXAToAAAAAAAAAAAAAAPKLAB0AAAAAAAAAAAAAAPlFgA4AAAAAAAAAAAAAgPwiQAcAAAAAAAAAAAAAQH4RoAMAAAAAAAAAAAAAIL8I0AEAAAAAAAAAAAAAkF8E6AAAAAAAAAAAAAAAyC8CdAAAAAAAAAAAAAAA5BcBOgAAAMmwK4sAAACWSURBVAAAAAAAAAAA8osAHQAAAAAAAAAAAAAA+UWADgAAAAAAAAAAAACA/CJABwAAAAAAAAAAAABAfhGgAwAAAAAAAAAAAAAgvwjQAQAAAAAAAAAAAACQXwToAAAAAAAAAAAAAADILwJ0AAAAAAAAAAAAAADkFwE6AAAAAAAAAAAAAADyiwAdAAAAAAAAAAAAAAD5Jf1/eLY2DlSUIZ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0500" y="1009485"/>
            <a:ext cx="4663050" cy="4991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51915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Reading Material	</a:t>
            </a:r>
            <a:endParaRPr lang="en-US" dirty="0"/>
          </a:p>
        </p:txBody>
      </p:sp>
      <p:sp>
        <p:nvSpPr>
          <p:cNvPr id="3" name="Content Placeholder 2"/>
          <p:cNvSpPr>
            <a:spLocks noGrp="1"/>
          </p:cNvSpPr>
          <p:nvPr>
            <p:ph idx="1"/>
          </p:nvPr>
        </p:nvSpPr>
        <p:spPr>
          <a:xfrm>
            <a:off x="457200" y="1828800"/>
            <a:ext cx="8229600" cy="4305300"/>
          </a:xfrm>
        </p:spPr>
        <p:txBody>
          <a:bodyPr/>
          <a:lstStyle/>
          <a:p>
            <a:pPr>
              <a:defRPr/>
            </a:pPr>
            <a:r>
              <a:rPr lang="en-US" b="1" dirty="0" smtClean="0"/>
              <a:t>Data Preparation for Data Mining </a:t>
            </a:r>
            <a:r>
              <a:rPr lang="en-US" dirty="0" smtClean="0"/>
              <a:t>by Dorian Pyle</a:t>
            </a:r>
          </a:p>
          <a:p>
            <a:pPr lvl="1">
              <a:defRPr/>
            </a:pPr>
            <a:r>
              <a:rPr lang="en-US" dirty="0" smtClean="0">
                <a:hlinkClick r:id="rId2"/>
              </a:rPr>
              <a:t>http://www.ebook3000.com/Data-Preparation-for-Data-Mining_88909.html</a:t>
            </a:r>
            <a:endParaRPr lang="en-US" dirty="0" smtClean="0"/>
          </a:p>
          <a:p>
            <a:pPr>
              <a:defRPr/>
            </a:pPr>
            <a:r>
              <a:rPr lang="en-US" b="1" dirty="0" smtClean="0"/>
              <a:t>Data mining – Practical Machine learning tools and techniques </a:t>
            </a:r>
            <a:r>
              <a:rPr lang="en-US" dirty="0" smtClean="0"/>
              <a:t>by Witten &amp; Frank</a:t>
            </a:r>
          </a:p>
          <a:p>
            <a:pPr lvl="1">
              <a:defRPr/>
            </a:pPr>
            <a:r>
              <a:rPr lang="en-US" dirty="0" smtClean="0"/>
              <a:t>http://books.google.com</a:t>
            </a:r>
            <a:endParaRPr lang="en-US" dirty="0"/>
          </a:p>
        </p:txBody>
      </p:sp>
    </p:spTree>
    <p:extLst>
      <p:ext uri="{BB962C8B-B14F-4D97-AF65-F5344CB8AC3E}">
        <p14:creationId xmlns:p14="http://schemas.microsoft.com/office/powerpoint/2010/main" val="134640114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Exercise in </a:t>
            </a:r>
            <a:r>
              <a:rPr lang="en-US" dirty="0" err="1" smtClean="0"/>
              <a:t>Weka</a:t>
            </a:r>
            <a:endParaRPr lang="en-US" dirty="0"/>
          </a:p>
        </p:txBody>
      </p:sp>
      <p:sp>
        <p:nvSpPr>
          <p:cNvPr id="3" name="Subtitle 2"/>
          <p:cNvSpPr>
            <a:spLocks noGrp="1"/>
          </p:cNvSpPr>
          <p:nvPr>
            <p:ph type="subTitle" idx="1"/>
          </p:nvPr>
        </p:nvSpPr>
        <p:spPr>
          <a:xfrm>
            <a:off x="1295400" y="3657600"/>
            <a:ext cx="6400800" cy="1752600"/>
          </a:xfrm>
        </p:spPr>
        <p:txBody>
          <a:bodyPr/>
          <a:lstStyle/>
          <a:p>
            <a:r>
              <a:rPr lang="en-US" dirty="0" smtClean="0"/>
              <a:t>Exploring Variable characteristics</a:t>
            </a:r>
          </a:p>
          <a:p>
            <a:r>
              <a:rPr lang="en-US" dirty="0" smtClean="0"/>
              <a:t>Adding Variables</a:t>
            </a:r>
          </a:p>
          <a:p>
            <a:r>
              <a:rPr lang="en-US" dirty="0" smtClean="0"/>
              <a:t>Viewing Correlations</a:t>
            </a:r>
          </a:p>
          <a:p>
            <a:endParaRPr lang="en-US" dirty="0"/>
          </a:p>
        </p:txBody>
      </p:sp>
    </p:spTree>
    <p:extLst>
      <p:ext uri="{BB962C8B-B14F-4D97-AF65-F5344CB8AC3E}">
        <p14:creationId xmlns:p14="http://schemas.microsoft.com/office/powerpoint/2010/main" val="363356787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1219200" y="381000"/>
            <a:ext cx="7924800" cy="685800"/>
          </a:xfrm>
        </p:spPr>
        <p:txBody>
          <a:bodyPr/>
          <a:lstStyle/>
          <a:p>
            <a:pPr>
              <a:defRPr/>
            </a:pPr>
            <a:r>
              <a:rPr lang="en-US" sz="4000" dirty="0" smtClean="0"/>
              <a:t>End Product: Quality Data</a:t>
            </a:r>
            <a:endParaRPr lang="en-US" dirty="0"/>
          </a:p>
        </p:txBody>
      </p:sp>
      <p:sp>
        <p:nvSpPr>
          <p:cNvPr id="229379" name="Rectangle 3"/>
          <p:cNvSpPr>
            <a:spLocks noGrp="1" noChangeArrowheads="1"/>
          </p:cNvSpPr>
          <p:nvPr>
            <p:ph type="body" idx="1"/>
          </p:nvPr>
        </p:nvSpPr>
        <p:spPr>
          <a:xfrm>
            <a:off x="762000" y="1600200"/>
            <a:ext cx="7943850" cy="4800600"/>
          </a:xfrm>
        </p:spPr>
        <p:txBody>
          <a:bodyPr/>
          <a:lstStyle/>
          <a:p>
            <a:pPr>
              <a:lnSpc>
                <a:spcPct val="90000"/>
              </a:lnSpc>
              <a:defRPr/>
            </a:pPr>
            <a:r>
              <a:rPr lang="en-US" sz="2400" dirty="0" smtClean="0"/>
              <a:t>Accurate</a:t>
            </a:r>
            <a:endParaRPr lang="en-US" sz="2400" dirty="0"/>
          </a:p>
          <a:p>
            <a:pPr>
              <a:lnSpc>
                <a:spcPct val="90000"/>
              </a:lnSpc>
              <a:defRPr/>
            </a:pPr>
            <a:r>
              <a:rPr lang="en-US" sz="2400" dirty="0" smtClean="0"/>
              <a:t>Complete</a:t>
            </a:r>
          </a:p>
          <a:p>
            <a:pPr>
              <a:lnSpc>
                <a:spcPct val="90000"/>
              </a:lnSpc>
              <a:defRPr/>
            </a:pPr>
            <a:r>
              <a:rPr lang="en-US" sz="2400" dirty="0" smtClean="0"/>
              <a:t>Consistent</a:t>
            </a:r>
          </a:p>
          <a:p>
            <a:pPr>
              <a:lnSpc>
                <a:spcPct val="90000"/>
              </a:lnSpc>
              <a:defRPr/>
            </a:pPr>
            <a:r>
              <a:rPr lang="en-US" sz="2400" dirty="0" smtClean="0"/>
              <a:t>Interpretable</a:t>
            </a:r>
          </a:p>
          <a:p>
            <a:pPr>
              <a:lnSpc>
                <a:spcPct val="90000"/>
              </a:lnSpc>
              <a:defRPr/>
            </a:pPr>
            <a:endParaRPr lang="en-US" sz="2400" dirty="0"/>
          </a:p>
          <a:p>
            <a:pPr marL="0" indent="0">
              <a:lnSpc>
                <a:spcPct val="90000"/>
              </a:lnSpc>
              <a:buNone/>
              <a:defRPr/>
            </a:pPr>
            <a:r>
              <a:rPr lang="en-US" sz="2400" dirty="0" smtClean="0"/>
              <a:t>In other words: Good </a:t>
            </a:r>
            <a:r>
              <a:rPr lang="en-US" sz="2400" dirty="0"/>
              <a:t>data </a:t>
            </a:r>
            <a:r>
              <a:rPr lang="en-US" sz="4000" dirty="0" smtClean="0"/>
              <a:t>→</a:t>
            </a:r>
            <a:r>
              <a:rPr lang="en-US" sz="2400" dirty="0" smtClean="0"/>
              <a:t>Better results</a:t>
            </a:r>
            <a:r>
              <a:rPr lang="en-US" sz="2400" dirty="0"/>
              <a:t>!</a:t>
            </a:r>
          </a:p>
          <a:p>
            <a:pPr marL="0" indent="0">
              <a:lnSpc>
                <a:spcPct val="90000"/>
              </a:lnSpc>
              <a:buNone/>
              <a:defRPr/>
            </a:pPr>
            <a:endParaRPr lang="en-US" sz="2400" dirty="0"/>
          </a:p>
        </p:txBody>
      </p:sp>
    </p:spTree>
    <p:extLst>
      <p:ext uri="{BB962C8B-B14F-4D97-AF65-F5344CB8AC3E}">
        <p14:creationId xmlns:p14="http://schemas.microsoft.com/office/powerpoint/2010/main" val="1154706491"/>
      </p:ext>
    </p:extLst>
  </p:cSld>
  <p:clrMapOvr>
    <a:masterClrMapping/>
  </p:clrMapOvr>
  <p:transition>
    <p:checker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Variables in </a:t>
            </a:r>
            <a:r>
              <a:rPr lang="en-US" dirty="0" err="1" smtClean="0"/>
              <a:t>Weka</a:t>
            </a:r>
            <a:endParaRPr lang="en-US" dirty="0"/>
          </a:p>
        </p:txBody>
      </p:sp>
      <p:sp>
        <p:nvSpPr>
          <p:cNvPr id="3" name="Content Placeholder 2"/>
          <p:cNvSpPr>
            <a:spLocks noGrp="1"/>
          </p:cNvSpPr>
          <p:nvPr>
            <p:ph idx="1"/>
          </p:nvPr>
        </p:nvSpPr>
        <p:spPr/>
        <p:txBody>
          <a:bodyPr/>
          <a:lstStyle/>
          <a:p>
            <a:r>
              <a:rPr lang="en-US" dirty="0" smtClean="0"/>
              <a:t>Dataset of London 2012 Olympians	 	</a:t>
            </a:r>
          </a:p>
          <a:p>
            <a:pPr marL="457200" lvl="1" indent="0">
              <a:buNone/>
            </a:pPr>
            <a:r>
              <a:rPr lang="en-US" sz="2000" dirty="0" smtClean="0"/>
              <a:t>	download AHW_1.CSV</a:t>
            </a:r>
          </a:p>
          <a:p>
            <a:r>
              <a:rPr lang="en-US" dirty="0" smtClean="0"/>
              <a:t>View histograms</a:t>
            </a:r>
          </a:p>
          <a:p>
            <a:r>
              <a:rPr lang="en-US" dirty="0"/>
              <a:t>View correlation (visualization)</a:t>
            </a:r>
          </a:p>
          <a:p>
            <a:r>
              <a:rPr lang="en-US" dirty="0" smtClean="0"/>
              <a:t>Adding new variables</a:t>
            </a:r>
          </a:p>
          <a:p>
            <a:r>
              <a:rPr lang="en-US" dirty="0"/>
              <a:t>Consider Filters and Transformations</a:t>
            </a:r>
          </a:p>
          <a:p>
            <a:r>
              <a:rPr lang="en-US" dirty="0" smtClean="0"/>
              <a:t>Get missing data stats</a:t>
            </a:r>
          </a:p>
        </p:txBody>
      </p:sp>
    </p:spTree>
    <p:extLst>
      <p:ext uri="{BB962C8B-B14F-4D97-AF65-F5344CB8AC3E}">
        <p14:creationId xmlns:p14="http://schemas.microsoft.com/office/powerpoint/2010/main" val="156693439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700566" y="4158695"/>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145521095"/>
      </p:ext>
    </p:extLst>
  </p:cSld>
  <p:clrMapOvr>
    <a:masterClrMapping/>
  </p:clrMapOvr>
  <p:transition>
    <p:checker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Stats for More Variables</a:t>
            </a:r>
            <a:endParaRPr lang="en-US" dirty="0"/>
          </a:p>
        </p:txBody>
      </p:sp>
      <p:sp>
        <p:nvSpPr>
          <p:cNvPr id="3" name="Content Placeholder 2"/>
          <p:cNvSpPr>
            <a:spLocks noGrp="1"/>
          </p:cNvSpPr>
          <p:nvPr>
            <p:ph idx="1"/>
          </p:nvPr>
        </p:nvSpPr>
        <p:spPr/>
        <p:txBody>
          <a:bodyPr>
            <a:normAutofit/>
          </a:bodyPr>
          <a:lstStyle/>
          <a:p>
            <a:r>
              <a:rPr lang="en-US" dirty="0" smtClean="0"/>
              <a:t>Descriptive Statistics Guidelines	</a:t>
            </a:r>
          </a:p>
          <a:p>
            <a:pPr lvl="2"/>
            <a:r>
              <a:rPr lang="en-US" dirty="0" smtClean="0"/>
              <a:t>Get means and variances, do histograms…</a:t>
            </a:r>
          </a:p>
          <a:p>
            <a:pPr lvl="2"/>
            <a:r>
              <a:rPr lang="en-US" dirty="0" smtClean="0"/>
              <a:t>Feature engineering with summary statistics and functions</a:t>
            </a:r>
            <a:endParaRPr lang="en-US" dirty="0"/>
          </a:p>
          <a:p>
            <a:pPr algn="just"/>
            <a:r>
              <a:rPr lang="en-US" dirty="0" smtClean="0"/>
              <a:t>But for many variables need other steps/tools</a:t>
            </a:r>
          </a:p>
          <a:p>
            <a:pPr lvl="1" algn="just"/>
            <a:r>
              <a:rPr lang="en-US" dirty="0" smtClean="0"/>
              <a:t>More stats</a:t>
            </a:r>
          </a:p>
          <a:p>
            <a:pPr lvl="1" algn="just"/>
            <a:r>
              <a:rPr lang="en-US" dirty="0" smtClean="0"/>
              <a:t>Large P variable selection </a:t>
            </a:r>
          </a:p>
          <a:p>
            <a:pPr lvl="1" algn="just"/>
            <a:r>
              <a:rPr lang="en-US" dirty="0" smtClean="0"/>
              <a:t>Large P dimension reduction</a:t>
            </a:r>
          </a:p>
          <a:p>
            <a:pPr lvl="1" algn="just"/>
            <a:r>
              <a:rPr lang="en-US" dirty="0" smtClean="0"/>
              <a:t>Sampling </a:t>
            </a:r>
          </a:p>
        </p:txBody>
      </p:sp>
    </p:spTree>
    <p:extLst>
      <p:ext uri="{BB962C8B-B14F-4D97-AF65-F5344CB8AC3E}">
        <p14:creationId xmlns:p14="http://schemas.microsoft.com/office/powerpoint/2010/main" val="318942627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stats:</a:t>
            </a:r>
            <a:br>
              <a:rPr lang="en-US" dirty="0" smtClean="0"/>
            </a:br>
            <a:r>
              <a:rPr lang="en-US" dirty="0" smtClean="0"/>
              <a:t>sex and weight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95" y="1470345"/>
            <a:ext cx="5095875" cy="5086350"/>
          </a:xfrm>
          <a:prstGeom prst="rect">
            <a:avLst/>
          </a:prstGeom>
        </p:spPr>
      </p:pic>
      <p:sp>
        <p:nvSpPr>
          <p:cNvPr id="3" name="TextBox 2"/>
          <p:cNvSpPr txBox="1"/>
          <p:nvPr/>
        </p:nvSpPr>
        <p:spPr>
          <a:xfrm>
            <a:off x="6108200" y="3571773"/>
            <a:ext cx="2986651" cy="2031325"/>
          </a:xfrm>
          <a:prstGeom prst="rect">
            <a:avLst/>
          </a:prstGeom>
          <a:noFill/>
        </p:spPr>
        <p:txBody>
          <a:bodyPr wrap="none" rtlCol="0">
            <a:spAutoFit/>
          </a:bodyPr>
          <a:lstStyle/>
          <a:p>
            <a:r>
              <a:rPr lang="en-US" sz="1400" dirty="0" smtClean="0"/>
              <a:t>Histogram </a:t>
            </a:r>
            <a:r>
              <a:rPr lang="en-US" sz="1400" dirty="0"/>
              <a:t>of Weight for Males </a:t>
            </a:r>
            <a:endParaRPr lang="en-US" sz="1400" dirty="0" smtClean="0"/>
          </a:p>
          <a:p>
            <a:endParaRPr lang="en-US" sz="1400" dirty="0" smtClean="0"/>
          </a:p>
          <a:p>
            <a:endParaRPr lang="en-US" sz="1400" dirty="0"/>
          </a:p>
          <a:p>
            <a:r>
              <a:rPr lang="en-US" sz="1400" dirty="0" smtClean="0"/>
              <a:t>is different than …</a:t>
            </a:r>
          </a:p>
          <a:p>
            <a:endParaRPr lang="en-US" sz="1400" dirty="0"/>
          </a:p>
          <a:p>
            <a:r>
              <a:rPr lang="en-US" sz="1400" smtClean="0"/>
              <a:t>Histogram </a:t>
            </a:r>
            <a:r>
              <a:rPr lang="en-US" sz="1400" dirty="0"/>
              <a:t>of Weight for </a:t>
            </a:r>
            <a:r>
              <a:rPr lang="en-US" sz="1400" dirty="0" smtClean="0"/>
              <a:t>Females</a:t>
            </a:r>
          </a:p>
          <a:p>
            <a:endParaRPr lang="en-US" sz="1400" dirty="0" smtClean="0"/>
          </a:p>
          <a:p>
            <a:endParaRPr lang="en-US" sz="1400" dirty="0"/>
          </a:p>
          <a:p>
            <a:r>
              <a:rPr lang="en-US" sz="1400" dirty="0" smtClean="0"/>
              <a:t>Thus, </a:t>
            </a:r>
            <a:r>
              <a:rPr lang="en-US" sz="1400" i="1" dirty="0" smtClean="0"/>
              <a:t>Weight conditional on Sex</a:t>
            </a:r>
            <a:endParaRPr lang="en-US" sz="1400" i="1" dirty="0"/>
          </a:p>
        </p:txBody>
      </p:sp>
      <p:sp>
        <p:nvSpPr>
          <p:cNvPr id="5" name="TextBox 4"/>
          <p:cNvSpPr txBox="1"/>
          <p:nvPr/>
        </p:nvSpPr>
        <p:spPr>
          <a:xfrm>
            <a:off x="6108200" y="1470345"/>
            <a:ext cx="2706125" cy="954107"/>
          </a:xfrm>
          <a:prstGeom prst="rect">
            <a:avLst/>
          </a:prstGeom>
          <a:noFill/>
        </p:spPr>
        <p:txBody>
          <a:bodyPr wrap="none" rtlCol="0">
            <a:spAutoFit/>
          </a:bodyPr>
          <a:lstStyle/>
          <a:p>
            <a:r>
              <a:rPr lang="en-US" sz="1400" dirty="0" smtClean="0"/>
              <a:t>Histogram of </a:t>
            </a:r>
            <a:r>
              <a:rPr lang="en-US" sz="1400" dirty="0"/>
              <a:t>Weight for </a:t>
            </a:r>
            <a:r>
              <a:rPr lang="en-US" sz="1400" dirty="0" smtClean="0"/>
              <a:t>both </a:t>
            </a:r>
          </a:p>
          <a:p>
            <a:r>
              <a:rPr lang="en-US" sz="1400" dirty="0" smtClean="0"/>
              <a:t>Males and Females</a:t>
            </a:r>
          </a:p>
          <a:p>
            <a:endParaRPr lang="en-US" sz="1400" dirty="0"/>
          </a:p>
          <a:p>
            <a:endParaRPr lang="en-US" sz="1400" dirty="0"/>
          </a:p>
        </p:txBody>
      </p:sp>
    </p:spTree>
    <p:extLst>
      <p:ext uri="{BB962C8B-B14F-4D97-AF65-F5344CB8AC3E}">
        <p14:creationId xmlns:p14="http://schemas.microsoft.com/office/powerpoint/2010/main" val="366585661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stats:</a:t>
            </a:r>
            <a:br>
              <a:rPr lang="en-US" dirty="0" smtClean="0"/>
            </a:br>
            <a:r>
              <a:rPr lang="en-US" dirty="0" smtClean="0"/>
              <a:t>sex and weight</a:t>
            </a:r>
            <a:endParaRPr lang="en-US" dirty="0"/>
          </a:p>
        </p:txBody>
      </p:sp>
      <p:sp>
        <p:nvSpPr>
          <p:cNvPr id="7" name="Content Placeholder 2"/>
          <p:cNvSpPr>
            <a:spLocks noGrp="1"/>
          </p:cNvSpPr>
          <p:nvPr>
            <p:ph idx="1"/>
          </p:nvPr>
        </p:nvSpPr>
        <p:spPr>
          <a:xfrm>
            <a:off x="462665" y="1585560"/>
            <a:ext cx="8839200" cy="4343400"/>
          </a:xfrm>
        </p:spPr>
        <p:txBody>
          <a:bodyPr>
            <a:normAutofit lnSpcReduction="10000"/>
          </a:bodyPr>
          <a:lstStyle/>
          <a:p>
            <a:r>
              <a:rPr lang="en-US" dirty="0" smtClean="0"/>
              <a:t>Conditional dependence may include other variable</a:t>
            </a:r>
          </a:p>
          <a:p>
            <a:pPr lvl="2"/>
            <a:r>
              <a:rPr lang="en-US" i="1" dirty="0" smtClean="0"/>
              <a:t>E.g. If Weight </a:t>
            </a:r>
            <a:r>
              <a:rPr lang="en-US" i="1" dirty="0"/>
              <a:t>conditional on </a:t>
            </a:r>
            <a:r>
              <a:rPr lang="en-US" i="1" dirty="0" smtClean="0"/>
              <a:t>Sex and Age jointly</a:t>
            </a:r>
          </a:p>
          <a:p>
            <a:pPr marL="914400" lvl="2" indent="0">
              <a:buNone/>
            </a:pPr>
            <a:r>
              <a:rPr lang="en-US" i="1" dirty="0" smtClean="0"/>
              <a:t>	then Sex and Age maybe factors that interact</a:t>
            </a:r>
            <a:endParaRPr lang="en-US" i="1" dirty="0"/>
          </a:p>
          <a:p>
            <a:pPr lvl="2"/>
            <a:endParaRPr lang="en-US" dirty="0" smtClean="0"/>
          </a:p>
          <a:p>
            <a:r>
              <a:rPr lang="en-US" dirty="0"/>
              <a:t>Conditional </a:t>
            </a:r>
            <a:r>
              <a:rPr lang="en-US" dirty="0" smtClean="0"/>
              <a:t>independence may </a:t>
            </a:r>
            <a:r>
              <a:rPr lang="en-US" dirty="0"/>
              <a:t>include other </a:t>
            </a:r>
            <a:r>
              <a:rPr lang="en-US" dirty="0" smtClean="0"/>
              <a:t>variable</a:t>
            </a:r>
            <a:endParaRPr lang="en-US" dirty="0"/>
          </a:p>
          <a:p>
            <a:pPr lvl="2"/>
            <a:r>
              <a:rPr lang="en-US" i="1" dirty="0"/>
              <a:t>E.g. </a:t>
            </a:r>
            <a:r>
              <a:rPr lang="en-US" i="1" dirty="0" smtClean="0"/>
              <a:t>If Weight not conditional </a:t>
            </a:r>
            <a:r>
              <a:rPr lang="en-US" i="1" dirty="0"/>
              <a:t>on Sex </a:t>
            </a:r>
            <a:r>
              <a:rPr lang="en-US" i="1" dirty="0" smtClean="0"/>
              <a:t>if Age is known</a:t>
            </a:r>
          </a:p>
          <a:p>
            <a:pPr marL="914400" lvl="2" indent="0">
              <a:buNone/>
            </a:pPr>
            <a:r>
              <a:rPr lang="en-US" i="1" dirty="0"/>
              <a:t>	</a:t>
            </a:r>
            <a:r>
              <a:rPr lang="en-US" i="1" dirty="0" smtClean="0"/>
              <a:t>then Weight is independent of Sex given Age</a:t>
            </a:r>
          </a:p>
          <a:p>
            <a:pPr marL="914400" lvl="2" indent="0">
              <a:buNone/>
            </a:pPr>
            <a:endParaRPr lang="en-US" dirty="0"/>
          </a:p>
          <a:p>
            <a:pPr lvl="0">
              <a:buClr>
                <a:srgbClr val="000000"/>
              </a:buClr>
            </a:pPr>
            <a:r>
              <a:rPr lang="en-US" sz="2600" dirty="0">
                <a:solidFill>
                  <a:srgbClr val="000000"/>
                </a:solidFill>
              </a:rPr>
              <a:t>For many problems knowing conditional </a:t>
            </a:r>
            <a:r>
              <a:rPr lang="en-US" sz="2600" dirty="0" smtClean="0">
                <a:solidFill>
                  <a:srgbClr val="000000"/>
                </a:solidFill>
              </a:rPr>
              <a:t>independence can reduce complexity</a:t>
            </a:r>
            <a:endParaRPr lang="en-US" sz="2600" dirty="0">
              <a:solidFill>
                <a:srgbClr val="000000"/>
              </a:solidFill>
            </a:endParaRPr>
          </a:p>
        </p:txBody>
      </p:sp>
    </p:spTree>
    <p:extLst>
      <p:ext uri="{BB962C8B-B14F-4D97-AF65-F5344CB8AC3E}">
        <p14:creationId xmlns:p14="http://schemas.microsoft.com/office/powerpoint/2010/main" val="187963678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Many Variables</a:t>
            </a:r>
            <a:endParaRPr lang="en-US" dirty="0"/>
          </a:p>
        </p:txBody>
      </p:sp>
      <p:sp>
        <p:nvSpPr>
          <p:cNvPr id="3" name="Content Placeholder 2"/>
          <p:cNvSpPr>
            <a:spLocks noGrp="1"/>
          </p:cNvSpPr>
          <p:nvPr>
            <p:ph idx="1"/>
          </p:nvPr>
        </p:nvSpPr>
        <p:spPr/>
        <p:txBody>
          <a:bodyPr>
            <a:normAutofit/>
          </a:bodyPr>
          <a:lstStyle/>
          <a:p>
            <a:r>
              <a:rPr lang="en-US" dirty="0" smtClean="0"/>
              <a:t>More </a:t>
            </a:r>
            <a:r>
              <a:rPr lang="en-US" dirty="0"/>
              <a:t>variables </a:t>
            </a:r>
            <a:r>
              <a:rPr lang="en-US" dirty="0" smtClean="0"/>
              <a:t>=&gt; </a:t>
            </a:r>
            <a:r>
              <a:rPr lang="en-US" dirty="0"/>
              <a:t>more information, but also more noise and more ways of </a:t>
            </a:r>
            <a:r>
              <a:rPr lang="en-US" dirty="0" smtClean="0"/>
              <a:t>interactions</a:t>
            </a:r>
            <a:endParaRPr lang="en-US" dirty="0"/>
          </a:p>
          <a:p>
            <a:endParaRPr lang="en-US" dirty="0" smtClean="0"/>
          </a:p>
          <a:p>
            <a:r>
              <a:rPr lang="en-US" dirty="0" smtClean="0"/>
              <a:t>2 ways to handle many variables</a:t>
            </a:r>
          </a:p>
          <a:p>
            <a:pPr lvl="1"/>
            <a:r>
              <a:rPr lang="en-US" dirty="0" smtClean="0"/>
              <a:t>Variable Selection</a:t>
            </a:r>
          </a:p>
          <a:p>
            <a:pPr lvl="1"/>
            <a:r>
              <a:rPr lang="en-US" dirty="0" smtClean="0"/>
              <a:t>Dimension reduction methods</a:t>
            </a:r>
          </a:p>
          <a:p>
            <a:pPr lvl="2"/>
            <a:endParaRPr lang="en-US" dirty="0" smtClean="0"/>
          </a:p>
          <a:p>
            <a:pPr marL="914400" lvl="2" indent="0">
              <a:buNone/>
            </a:pPr>
            <a:endParaRPr lang="en-US" dirty="0"/>
          </a:p>
        </p:txBody>
      </p:sp>
    </p:spTree>
    <p:extLst>
      <p:ext uri="{BB962C8B-B14F-4D97-AF65-F5344CB8AC3E}">
        <p14:creationId xmlns:p14="http://schemas.microsoft.com/office/powerpoint/2010/main" val="356924901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038740" y="548625"/>
            <a:ext cx="7086600" cy="838200"/>
          </a:xfrm>
        </p:spPr>
        <p:txBody>
          <a:bodyPr/>
          <a:lstStyle/>
          <a:p>
            <a:pPr>
              <a:defRPr/>
            </a:pPr>
            <a:r>
              <a:rPr lang="en-US" dirty="0" smtClean="0"/>
              <a:t>Variable selection </a:t>
            </a:r>
            <a:r>
              <a:rPr lang="en-US" dirty="0" err="1" smtClean="0"/>
              <a:t>vs</a:t>
            </a:r>
            <a:r>
              <a:rPr lang="en-US" dirty="0" smtClean="0"/>
              <a:t> Dimensionality </a:t>
            </a:r>
            <a:r>
              <a:rPr lang="en-US" dirty="0"/>
              <a:t>Reduction</a:t>
            </a:r>
          </a:p>
        </p:txBody>
      </p:sp>
      <p:sp>
        <p:nvSpPr>
          <p:cNvPr id="181251" name="Rectangle 3"/>
          <p:cNvSpPr>
            <a:spLocks noGrp="1" noChangeArrowheads="1"/>
          </p:cNvSpPr>
          <p:nvPr>
            <p:ph type="body" idx="1"/>
          </p:nvPr>
        </p:nvSpPr>
        <p:spPr>
          <a:xfrm>
            <a:off x="309045" y="1847850"/>
            <a:ext cx="8610600" cy="5010150"/>
          </a:xfrm>
        </p:spPr>
        <p:txBody>
          <a:bodyPr/>
          <a:lstStyle/>
          <a:p>
            <a:pPr>
              <a:defRPr/>
            </a:pPr>
            <a:r>
              <a:rPr lang="en-US" sz="2800" dirty="0" smtClean="0"/>
              <a:t>Prior to algorithm, depends on data</a:t>
            </a:r>
          </a:p>
          <a:p>
            <a:pPr>
              <a:defRPr/>
            </a:pPr>
            <a:endParaRPr lang="en-US" sz="2800" dirty="0" smtClean="0"/>
          </a:p>
          <a:p>
            <a:pPr lvl="1">
              <a:defRPr/>
            </a:pPr>
            <a:r>
              <a:rPr lang="en-US" dirty="0" smtClean="0"/>
              <a:t>For large P, with noise particular to variables, try variable selection</a:t>
            </a:r>
          </a:p>
          <a:p>
            <a:pPr marL="457200" lvl="1" indent="0">
              <a:buNone/>
              <a:defRPr/>
            </a:pPr>
            <a:endParaRPr lang="en-US" dirty="0" smtClean="0"/>
          </a:p>
          <a:p>
            <a:pPr lvl="1">
              <a:defRPr/>
            </a:pPr>
            <a:r>
              <a:rPr lang="en-US" dirty="0" smtClean="0"/>
              <a:t>For large P, diffuse noise, try dimension reduction</a:t>
            </a:r>
            <a:endParaRPr lang="en-US" sz="2400" dirty="0" smtClean="0"/>
          </a:p>
        </p:txBody>
      </p:sp>
    </p:spTree>
    <p:extLst>
      <p:ext uri="{BB962C8B-B14F-4D97-AF65-F5344CB8AC3E}">
        <p14:creationId xmlns:p14="http://schemas.microsoft.com/office/powerpoint/2010/main" val="778375336"/>
      </p:ext>
    </p:extLst>
  </p:cSld>
  <p:clrMapOvr>
    <a:masterClrMapping/>
  </p:clrMapOvr>
  <p:transition>
    <p:checker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038740" y="395005"/>
            <a:ext cx="7086600" cy="838200"/>
          </a:xfrm>
        </p:spPr>
        <p:txBody>
          <a:bodyPr/>
          <a:lstStyle/>
          <a:p>
            <a:pPr>
              <a:defRPr/>
            </a:pPr>
            <a:r>
              <a:rPr lang="en-US" dirty="0" smtClean="0"/>
              <a:t>Variable selection</a:t>
            </a:r>
            <a:endParaRPr lang="en-US" dirty="0"/>
          </a:p>
        </p:txBody>
      </p:sp>
      <p:sp>
        <p:nvSpPr>
          <p:cNvPr id="181251" name="Rectangle 3"/>
          <p:cNvSpPr>
            <a:spLocks noGrp="1" noChangeArrowheads="1"/>
          </p:cNvSpPr>
          <p:nvPr>
            <p:ph type="body" idx="1"/>
          </p:nvPr>
        </p:nvSpPr>
        <p:spPr>
          <a:xfrm>
            <a:off x="304800" y="1676400"/>
            <a:ext cx="8610600" cy="5010150"/>
          </a:xfrm>
        </p:spPr>
        <p:txBody>
          <a:bodyPr/>
          <a:lstStyle/>
          <a:p>
            <a:pPr>
              <a:defRPr/>
            </a:pPr>
            <a:r>
              <a:rPr lang="en-US" dirty="0"/>
              <a:t>S</a:t>
            </a:r>
            <a:r>
              <a:rPr lang="en-US" sz="2800" dirty="0" smtClean="0"/>
              <a:t>ome algorithms do it already – e.g. random forests will search attribute subsets</a:t>
            </a:r>
            <a:endParaRPr lang="en-US" sz="2800" dirty="0"/>
          </a:p>
          <a:p>
            <a:pPr lvl="1">
              <a:defRPr/>
            </a:pPr>
            <a:r>
              <a:rPr lang="en-US" sz="2400" dirty="0"/>
              <a:t>Select a minimum possible set of features</a:t>
            </a:r>
            <a:endParaRPr lang="en-US" sz="2400" dirty="0">
              <a:sym typeface="Symbol" pitchFamily="18" charset="2"/>
            </a:endParaRPr>
          </a:p>
          <a:p>
            <a:pPr lvl="1">
              <a:defRPr/>
            </a:pPr>
            <a:r>
              <a:rPr lang="en-US" sz="2400" dirty="0">
                <a:sym typeface="Symbol" pitchFamily="18" charset="2"/>
              </a:rPr>
              <a:t>reduce # of </a:t>
            </a:r>
            <a:r>
              <a:rPr lang="en-US" dirty="0" smtClean="0">
                <a:sym typeface="Symbol" pitchFamily="18" charset="2"/>
              </a:rPr>
              <a:t>features</a:t>
            </a:r>
            <a:r>
              <a:rPr lang="en-US" sz="2400" dirty="0" smtClean="0">
                <a:sym typeface="Symbol" pitchFamily="18" charset="2"/>
              </a:rPr>
              <a:t> </a:t>
            </a:r>
            <a:r>
              <a:rPr lang="en-US" sz="2400" dirty="0">
                <a:sym typeface="Symbol" pitchFamily="18" charset="2"/>
              </a:rPr>
              <a:t>in the patterns, easier to understand</a:t>
            </a:r>
          </a:p>
          <a:p>
            <a:pPr>
              <a:defRPr/>
            </a:pPr>
            <a:endParaRPr lang="en-US" sz="2800" dirty="0" smtClean="0">
              <a:sym typeface="Symbol" pitchFamily="18" charset="2"/>
            </a:endParaRPr>
          </a:p>
          <a:p>
            <a:pPr>
              <a:defRPr/>
            </a:pPr>
            <a:r>
              <a:rPr lang="en-US" sz="2800" dirty="0" smtClean="0">
                <a:sym typeface="Symbol" pitchFamily="18" charset="2"/>
              </a:rPr>
              <a:t>Heuristic </a:t>
            </a:r>
            <a:r>
              <a:rPr lang="en-US" sz="2800" dirty="0">
                <a:sym typeface="Symbol" pitchFamily="18" charset="2"/>
              </a:rPr>
              <a:t>methods (due to </a:t>
            </a:r>
            <a:r>
              <a:rPr lang="en-US" sz="2800" dirty="0" smtClean="0">
                <a:sym typeface="Symbol" pitchFamily="18" charset="2"/>
              </a:rPr>
              <a:t>large </a:t>
            </a:r>
            <a:r>
              <a:rPr lang="en-US" sz="2800" dirty="0">
                <a:sym typeface="Symbol" pitchFamily="18" charset="2"/>
              </a:rPr>
              <a:t># of choices):</a:t>
            </a:r>
          </a:p>
          <a:p>
            <a:pPr lvl="1">
              <a:defRPr/>
            </a:pPr>
            <a:r>
              <a:rPr lang="en-US" dirty="0">
                <a:sym typeface="Symbol" pitchFamily="18" charset="2"/>
              </a:rPr>
              <a:t>r</a:t>
            </a:r>
            <a:r>
              <a:rPr lang="en-US" sz="2400" dirty="0" smtClean="0">
                <a:sym typeface="Symbol" pitchFamily="18" charset="2"/>
              </a:rPr>
              <a:t>emove variables with low correlations </a:t>
            </a:r>
            <a:r>
              <a:rPr lang="en-US" dirty="0" smtClean="0">
                <a:sym typeface="Symbol" pitchFamily="18" charset="2"/>
              </a:rPr>
              <a:t>to outcome</a:t>
            </a:r>
            <a:r>
              <a:rPr lang="en-US" sz="2400" dirty="0" smtClean="0">
                <a:sym typeface="Symbol" pitchFamily="18" charset="2"/>
              </a:rPr>
              <a:t> </a:t>
            </a:r>
          </a:p>
          <a:p>
            <a:pPr lvl="1">
              <a:defRPr/>
            </a:pPr>
            <a:r>
              <a:rPr lang="en-US" dirty="0" smtClean="0">
                <a:sym typeface="Symbol" pitchFamily="18" charset="2"/>
              </a:rPr>
              <a:t>try adding/deleting 1</a:t>
            </a:r>
            <a:r>
              <a:rPr lang="en-US" sz="2400" dirty="0" smtClean="0">
                <a:sym typeface="Symbol" pitchFamily="18" charset="2"/>
              </a:rPr>
              <a:t> variable at a time and test algorithm(s)</a:t>
            </a:r>
          </a:p>
        </p:txBody>
      </p:sp>
    </p:spTree>
    <p:extLst>
      <p:ext uri="{BB962C8B-B14F-4D97-AF65-F5344CB8AC3E}">
        <p14:creationId xmlns:p14="http://schemas.microsoft.com/office/powerpoint/2010/main" val="3571773290"/>
      </p:ext>
    </p:extLst>
  </p:cSld>
  <p:clrMapOvr>
    <a:masterClrMapping/>
  </p:clrMapOvr>
  <p:transition>
    <p:checker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152400" y="1676400"/>
            <a:ext cx="8839200" cy="4343400"/>
          </a:xfrm>
        </p:spPr>
        <p:txBody>
          <a:bodyPr/>
          <a:lstStyle/>
          <a:p>
            <a:pPr>
              <a:lnSpc>
                <a:spcPct val="110000"/>
              </a:lnSpc>
              <a:defRPr/>
            </a:pPr>
            <a:r>
              <a:rPr lang="en-US" sz="2800" dirty="0" smtClean="0"/>
              <a:t>Idea: Given </a:t>
            </a:r>
            <a:r>
              <a:rPr lang="en-US" sz="2800" i="1" dirty="0" smtClean="0"/>
              <a:t>N </a:t>
            </a:r>
            <a:r>
              <a:rPr lang="en-US" dirty="0" smtClean="0"/>
              <a:t>points a</a:t>
            </a:r>
            <a:r>
              <a:rPr lang="en-US" sz="2800" dirty="0" smtClean="0"/>
              <a:t>nd </a:t>
            </a:r>
            <a:r>
              <a:rPr lang="en-US" sz="2800" i="1" dirty="0" smtClean="0"/>
              <a:t>P </a:t>
            </a:r>
            <a:r>
              <a:rPr lang="en-US" sz="2800" dirty="0" smtClean="0"/>
              <a:t>features (aka dimensions), </a:t>
            </a:r>
            <a:r>
              <a:rPr lang="en-US" dirty="0" smtClean="0"/>
              <a:t>can we represent data with fewer features:</a:t>
            </a:r>
          </a:p>
          <a:p>
            <a:pPr lvl="1">
              <a:lnSpc>
                <a:spcPct val="110000"/>
              </a:lnSpc>
              <a:defRPr/>
            </a:pPr>
            <a:r>
              <a:rPr lang="en-US" sz="2400" dirty="0" smtClean="0"/>
              <a:t>Yes, if features are constant</a:t>
            </a:r>
          </a:p>
          <a:p>
            <a:pPr lvl="1">
              <a:lnSpc>
                <a:spcPct val="110000"/>
              </a:lnSpc>
              <a:defRPr/>
            </a:pPr>
            <a:r>
              <a:rPr lang="en-US" sz="2400" dirty="0" smtClean="0"/>
              <a:t>Yes, if features are redundant</a:t>
            </a:r>
          </a:p>
          <a:p>
            <a:pPr lvl="1">
              <a:lnSpc>
                <a:spcPct val="110000"/>
              </a:lnSpc>
              <a:defRPr/>
            </a:pPr>
            <a:r>
              <a:rPr lang="en-US" dirty="0" smtClean="0"/>
              <a:t>Yes, if features only contribute noise (conversely, want features that contribute to variations of the data)</a:t>
            </a:r>
            <a:endParaRPr lang="en-US" sz="2400" dirty="0" smtClean="0"/>
          </a:p>
          <a:p>
            <a:pPr>
              <a:lnSpc>
                <a:spcPct val="110000"/>
              </a:lnSpc>
              <a:defRPr/>
            </a:pPr>
            <a:endParaRPr lang="en-US" dirty="0"/>
          </a:p>
        </p:txBody>
      </p:sp>
      <p:sp>
        <p:nvSpPr>
          <p:cNvPr id="187395" name="Rectangle 3"/>
          <p:cNvSpPr>
            <a:spLocks noGrp="1" noChangeArrowheads="1"/>
          </p:cNvSpPr>
          <p:nvPr>
            <p:ph type="title"/>
          </p:nvPr>
        </p:nvSpPr>
        <p:spPr/>
        <p:txBody>
          <a:bodyPr/>
          <a:lstStyle/>
          <a:p>
            <a:pPr>
              <a:defRPr/>
            </a:pPr>
            <a:r>
              <a:rPr lang="en-US" dirty="0"/>
              <a:t>Dimensionality Reduction</a:t>
            </a:r>
            <a:br>
              <a:rPr lang="en-US" dirty="0"/>
            </a:br>
            <a:r>
              <a:rPr lang="en-US" dirty="0" smtClean="0"/>
              <a:t>via Principle </a:t>
            </a:r>
            <a:r>
              <a:rPr lang="en-US" dirty="0"/>
              <a:t>Components</a:t>
            </a:r>
          </a:p>
        </p:txBody>
      </p:sp>
    </p:spTree>
    <p:extLst>
      <p:ext uri="{BB962C8B-B14F-4D97-AF65-F5344CB8AC3E}">
        <p14:creationId xmlns:p14="http://schemas.microsoft.com/office/powerpoint/2010/main" val="3403572447"/>
      </p:ext>
    </p:extLst>
  </p:cSld>
  <p:clrMapOvr>
    <a:masterClrMapping/>
  </p:clrMapOvr>
  <p:transition>
    <p:checker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152400" y="1676400"/>
            <a:ext cx="8839200" cy="4343400"/>
          </a:xfrm>
        </p:spPr>
        <p:txBody>
          <a:bodyPr/>
          <a:lstStyle/>
          <a:p>
            <a:pPr>
              <a:lnSpc>
                <a:spcPct val="110000"/>
              </a:lnSpc>
              <a:defRPr/>
            </a:pPr>
            <a:r>
              <a:rPr lang="en-US" sz="2800" dirty="0" smtClean="0"/>
              <a:t>PCA:</a:t>
            </a:r>
          </a:p>
          <a:p>
            <a:pPr lvl="1">
              <a:lnSpc>
                <a:spcPct val="110000"/>
              </a:lnSpc>
              <a:defRPr/>
            </a:pPr>
            <a:r>
              <a:rPr lang="en-US" sz="2400" dirty="0" smtClean="0"/>
              <a:t>Find set of </a:t>
            </a:r>
            <a:r>
              <a:rPr lang="en-US" sz="2400" i="1" dirty="0" smtClean="0"/>
              <a:t>k</a:t>
            </a:r>
            <a:r>
              <a:rPr lang="en-US" sz="2400" dirty="0" smtClean="0"/>
              <a:t> vectors (aka factors) that </a:t>
            </a:r>
            <a:r>
              <a:rPr lang="en-US" dirty="0" smtClean="0"/>
              <a:t>describe data in alternative way</a:t>
            </a:r>
          </a:p>
          <a:p>
            <a:pPr lvl="1">
              <a:lnSpc>
                <a:spcPct val="110000"/>
              </a:lnSpc>
              <a:defRPr/>
            </a:pPr>
            <a:r>
              <a:rPr lang="en-US" sz="2400" dirty="0" smtClean="0"/>
              <a:t>First component is the vector that maximizes the variance of data projected onto that vector</a:t>
            </a:r>
          </a:p>
          <a:p>
            <a:pPr lvl="1">
              <a:lnSpc>
                <a:spcPct val="110000"/>
              </a:lnSpc>
              <a:defRPr/>
            </a:pPr>
            <a:r>
              <a:rPr lang="en-US" i="1" dirty="0" smtClean="0"/>
              <a:t>K</a:t>
            </a:r>
            <a:r>
              <a:rPr lang="en-US" dirty="0" smtClean="0"/>
              <a:t>-</a:t>
            </a:r>
            <a:r>
              <a:rPr lang="en-US" dirty="0" err="1" smtClean="0"/>
              <a:t>th</a:t>
            </a:r>
            <a:r>
              <a:rPr lang="en-US" dirty="0" smtClean="0"/>
              <a:t> component is orthogonal to all </a:t>
            </a:r>
            <a:r>
              <a:rPr lang="en-US" i="1" dirty="0" smtClean="0"/>
              <a:t>k</a:t>
            </a:r>
            <a:r>
              <a:rPr lang="en-US" dirty="0" smtClean="0"/>
              <a:t>-1 previous components</a:t>
            </a:r>
            <a:endParaRPr lang="en-US" dirty="0"/>
          </a:p>
        </p:txBody>
      </p:sp>
      <p:sp>
        <p:nvSpPr>
          <p:cNvPr id="187395" name="Rectangle 3"/>
          <p:cNvSpPr>
            <a:spLocks noGrp="1" noChangeArrowheads="1"/>
          </p:cNvSpPr>
          <p:nvPr>
            <p:ph type="title"/>
          </p:nvPr>
        </p:nvSpPr>
        <p:spPr/>
        <p:txBody>
          <a:bodyPr/>
          <a:lstStyle/>
          <a:p>
            <a:pPr>
              <a:defRPr/>
            </a:pPr>
            <a:r>
              <a:rPr lang="en-US" dirty="0"/>
              <a:t>Dimensionality Reduction</a:t>
            </a:r>
            <a:br>
              <a:rPr lang="en-US" dirty="0"/>
            </a:br>
            <a:r>
              <a:rPr lang="en-US" dirty="0" smtClean="0"/>
              <a:t>via Principle </a:t>
            </a:r>
            <a:r>
              <a:rPr lang="en-US" dirty="0"/>
              <a:t>Components</a:t>
            </a:r>
          </a:p>
        </p:txBody>
      </p:sp>
    </p:spTree>
    <p:extLst>
      <p:ext uri="{BB962C8B-B14F-4D97-AF65-F5344CB8AC3E}">
        <p14:creationId xmlns:p14="http://schemas.microsoft.com/office/powerpoint/2010/main" val="4154319738"/>
      </p:ext>
    </p:extLst>
  </p:cSld>
  <p:clrMapOvr>
    <a:masterClrMapping/>
  </p:clrMapOvr>
  <p:transition>
    <p:checke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447800" y="304800"/>
            <a:ext cx="7315200" cy="762000"/>
          </a:xfrm>
        </p:spPr>
        <p:txBody>
          <a:bodyPr/>
          <a:lstStyle/>
          <a:p>
            <a:pPr>
              <a:defRPr/>
            </a:pPr>
            <a:r>
              <a:rPr lang="en-US" dirty="0" smtClean="0"/>
              <a:t>Outline</a:t>
            </a:r>
            <a:endParaRPr lang="en-US" dirty="0"/>
          </a:p>
        </p:txBody>
      </p:sp>
      <p:sp>
        <p:nvSpPr>
          <p:cNvPr id="228355" name="Rectangle 3"/>
          <p:cNvSpPr>
            <a:spLocks noGrp="1" noChangeArrowheads="1"/>
          </p:cNvSpPr>
          <p:nvPr>
            <p:ph type="body" idx="1"/>
          </p:nvPr>
        </p:nvSpPr>
        <p:spPr>
          <a:xfrm>
            <a:off x="972070" y="1547155"/>
            <a:ext cx="8153400" cy="4724400"/>
          </a:xfrm>
        </p:spPr>
        <p:txBody>
          <a:bodyPr/>
          <a:lstStyle/>
          <a:p>
            <a:pPr>
              <a:lnSpc>
                <a:spcPct val="90000"/>
              </a:lnSpc>
              <a:defRPr/>
            </a:pPr>
            <a:r>
              <a:rPr lang="en-US" dirty="0" smtClean="0"/>
              <a:t>Motivation and Goals </a:t>
            </a:r>
          </a:p>
          <a:p>
            <a:pPr>
              <a:lnSpc>
                <a:spcPct val="90000"/>
              </a:lnSpc>
              <a:defRPr/>
            </a:pPr>
            <a:r>
              <a:rPr lang="en-US" dirty="0" smtClean="0"/>
              <a:t>What </a:t>
            </a:r>
            <a:r>
              <a:rPr lang="en-US" dirty="0"/>
              <a:t>is </a:t>
            </a:r>
            <a:r>
              <a:rPr lang="en-US" dirty="0" smtClean="0"/>
              <a:t>data?</a:t>
            </a:r>
          </a:p>
          <a:p>
            <a:pPr>
              <a:lnSpc>
                <a:spcPct val="90000"/>
              </a:lnSpc>
              <a:defRPr/>
            </a:pPr>
            <a:r>
              <a:rPr lang="en-US" dirty="0" smtClean="0"/>
              <a:t>Data Preparation:</a:t>
            </a:r>
          </a:p>
          <a:p>
            <a:pPr lvl="1">
              <a:lnSpc>
                <a:spcPct val="90000"/>
              </a:lnSpc>
              <a:defRPr/>
            </a:pPr>
            <a:r>
              <a:rPr lang="en-US" dirty="0" smtClean="0"/>
              <a:t> Organizing data (structural issues)</a:t>
            </a:r>
          </a:p>
          <a:p>
            <a:pPr lvl="1">
              <a:lnSpc>
                <a:spcPct val="90000"/>
              </a:lnSpc>
              <a:defRPr/>
            </a:pPr>
            <a:r>
              <a:rPr lang="en-US" dirty="0" smtClean="0"/>
              <a:t> Preprocessing   (data value issues)</a:t>
            </a:r>
          </a:p>
          <a:p>
            <a:pPr lvl="1">
              <a:lnSpc>
                <a:spcPct val="90000"/>
              </a:lnSpc>
              <a:defRPr/>
            </a:pPr>
            <a:r>
              <a:rPr lang="en-US" dirty="0" smtClean="0"/>
              <a:t> Exploring Variables and </a:t>
            </a:r>
            <a:r>
              <a:rPr lang="en-US" dirty="0"/>
              <a:t>Descriptive </a:t>
            </a:r>
            <a:r>
              <a:rPr lang="en-US" dirty="0" smtClean="0"/>
              <a:t>Statistics</a:t>
            </a:r>
            <a:endParaRPr lang="en-US" dirty="0"/>
          </a:p>
          <a:p>
            <a:pPr lvl="1">
              <a:lnSpc>
                <a:spcPct val="90000"/>
              </a:lnSpc>
              <a:defRPr/>
            </a:pPr>
            <a:r>
              <a:rPr lang="en-US" dirty="0" smtClean="0"/>
              <a:t> Exploring Data Matrix  </a:t>
            </a:r>
          </a:p>
          <a:p>
            <a:pPr lvl="1">
              <a:lnSpc>
                <a:spcPct val="90000"/>
              </a:lnSpc>
              <a:defRPr/>
            </a:pPr>
            <a:r>
              <a:rPr lang="en-US" dirty="0" smtClean="0"/>
              <a:t> Outliers, Anomalies, and Visualizations</a:t>
            </a:r>
            <a:endParaRPr lang="en-US" dirty="0"/>
          </a:p>
        </p:txBody>
      </p:sp>
      <p:sp>
        <p:nvSpPr>
          <p:cNvPr id="2" name="Right Arrow 1"/>
          <p:cNvSpPr/>
          <p:nvPr/>
        </p:nvSpPr>
        <p:spPr bwMode="auto">
          <a:xfrm>
            <a:off x="346548" y="2076102"/>
            <a:ext cx="693094" cy="345645"/>
          </a:xfrm>
          <a:prstGeom prst="rightArrow">
            <a:avLst>
              <a:gd name="adj1" fmla="val 64496"/>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Helvetica" pitchFamily="-96" charset="0"/>
            </a:endParaRPr>
          </a:p>
        </p:txBody>
      </p:sp>
    </p:spTree>
    <p:extLst>
      <p:ext uri="{BB962C8B-B14F-4D97-AF65-F5344CB8AC3E}">
        <p14:creationId xmlns:p14="http://schemas.microsoft.com/office/powerpoint/2010/main" val="3290899173"/>
      </p:ext>
    </p:extLst>
  </p:cSld>
  <p:clrMapOvr>
    <a:masterClrMapping/>
  </p:clrMapOvr>
  <p:transition>
    <p:checker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eo_ath_hxwt_pts.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2544" t="25589" r="5863" b="14778"/>
          <a:stretch/>
        </p:blipFill>
        <p:spPr>
          <a:xfrm>
            <a:off x="1021346" y="1979111"/>
            <a:ext cx="4922730" cy="3370139"/>
          </a:xfrm>
        </p:spPr>
      </p:pic>
      <p:sp>
        <p:nvSpPr>
          <p:cNvPr id="2" name="Title 1"/>
          <p:cNvSpPr>
            <a:spLocks noGrp="1"/>
          </p:cNvSpPr>
          <p:nvPr>
            <p:ph type="title"/>
          </p:nvPr>
        </p:nvSpPr>
        <p:spPr>
          <a:xfrm>
            <a:off x="76200" y="558800"/>
            <a:ext cx="8839200" cy="1041400"/>
          </a:xfrm>
        </p:spPr>
        <p:txBody>
          <a:bodyPr/>
          <a:lstStyle/>
          <a:p>
            <a:r>
              <a:rPr lang="en-US" dirty="0" smtClean="0"/>
              <a:t>PCA on 2012 Olympic </a:t>
            </a:r>
            <a:r>
              <a:rPr lang="en-US" dirty="0" err="1" smtClean="0"/>
              <a:t>Althetes</a:t>
            </a:r>
            <a:r>
              <a:rPr lang="en-US" dirty="0" smtClean="0"/>
              <a:t>’ </a:t>
            </a:r>
            <a:br>
              <a:rPr lang="en-US" dirty="0" smtClean="0"/>
            </a:br>
            <a:r>
              <a:rPr lang="en-US" dirty="0" smtClean="0"/>
              <a:t>Height by Weight scatter plot </a:t>
            </a:r>
            <a:r>
              <a:rPr lang="en-US" dirty="0"/>
              <a:t/>
            </a:r>
            <a:br>
              <a:rPr lang="en-US" dirty="0"/>
            </a:br>
            <a:endParaRPr lang="en-US" dirty="0"/>
          </a:p>
        </p:txBody>
      </p:sp>
      <p:sp>
        <p:nvSpPr>
          <p:cNvPr id="5" name="TextBox 4"/>
          <p:cNvSpPr txBox="1"/>
          <p:nvPr/>
        </p:nvSpPr>
        <p:spPr>
          <a:xfrm>
            <a:off x="6400800" y="1447800"/>
            <a:ext cx="2574940" cy="3785652"/>
          </a:xfrm>
          <a:prstGeom prst="rect">
            <a:avLst/>
          </a:prstGeom>
          <a:noFill/>
        </p:spPr>
        <p:txBody>
          <a:bodyPr wrap="square" rtlCol="0">
            <a:spAutoFit/>
          </a:bodyPr>
          <a:lstStyle/>
          <a:p>
            <a:pPr algn="l"/>
            <a:r>
              <a:rPr lang="en-US" sz="2000" dirty="0" smtClean="0"/>
              <a:t>Idea:</a:t>
            </a:r>
          </a:p>
          <a:p>
            <a:pPr algn="l"/>
            <a:r>
              <a:rPr lang="en-US" sz="2000" dirty="0" smtClean="0"/>
              <a:t>Can you rotate the axis so that the data lines up on one axis as much as possible?</a:t>
            </a:r>
          </a:p>
          <a:p>
            <a:pPr algn="l"/>
            <a:endParaRPr lang="en-US" sz="2000" dirty="0"/>
          </a:p>
          <a:p>
            <a:pPr algn="l"/>
            <a:r>
              <a:rPr lang="en-US" sz="2000" dirty="0" smtClean="0"/>
              <a:t>Start with one new axis </a:t>
            </a:r>
          </a:p>
          <a:p>
            <a:pPr algn="l"/>
            <a:r>
              <a:rPr lang="en-US" sz="2000" dirty="0" smtClean="0"/>
              <a:t>(e.g. find the one direction that aligns with data)</a:t>
            </a:r>
          </a:p>
        </p:txBody>
      </p:sp>
      <p:sp>
        <p:nvSpPr>
          <p:cNvPr id="13" name="TextBox 12"/>
          <p:cNvSpPr txBox="1"/>
          <p:nvPr/>
        </p:nvSpPr>
        <p:spPr>
          <a:xfrm>
            <a:off x="2225834" y="5914698"/>
            <a:ext cx="2606739" cy="307777"/>
          </a:xfrm>
          <a:prstGeom prst="rect">
            <a:avLst/>
          </a:prstGeom>
          <a:noFill/>
        </p:spPr>
        <p:txBody>
          <a:bodyPr wrap="none" rtlCol="0">
            <a:spAutoFit/>
          </a:bodyPr>
          <a:lstStyle/>
          <a:p>
            <a:r>
              <a:rPr lang="en-US" sz="1400" dirty="0" smtClean="0"/>
              <a:t>Weight- Kg (mean centered) </a:t>
            </a:r>
            <a:endParaRPr lang="en-US" sz="1400" dirty="0"/>
          </a:p>
        </p:txBody>
      </p:sp>
      <p:sp>
        <p:nvSpPr>
          <p:cNvPr id="14" name="TextBox 13"/>
          <p:cNvSpPr txBox="1"/>
          <p:nvPr/>
        </p:nvSpPr>
        <p:spPr>
          <a:xfrm rot="16200000">
            <a:off x="-947669" y="3441676"/>
            <a:ext cx="2590774" cy="307777"/>
          </a:xfrm>
          <a:prstGeom prst="rect">
            <a:avLst/>
          </a:prstGeom>
          <a:noFill/>
        </p:spPr>
        <p:txBody>
          <a:bodyPr wrap="none" rtlCol="0">
            <a:spAutoFit/>
          </a:bodyPr>
          <a:lstStyle/>
          <a:p>
            <a:r>
              <a:rPr lang="en-US" sz="1400" dirty="0" smtClean="0"/>
              <a:t>Height- cm (mean centered) </a:t>
            </a:r>
            <a:endParaRPr lang="en-US" sz="1400" dirty="0"/>
          </a:p>
        </p:txBody>
      </p:sp>
      <p:cxnSp>
        <p:nvCxnSpPr>
          <p:cNvPr id="4" name="Straight Arrow Connector 3"/>
          <p:cNvCxnSpPr/>
          <p:nvPr/>
        </p:nvCxnSpPr>
        <p:spPr bwMode="auto">
          <a:xfrm flipH="1" flipV="1">
            <a:off x="2344510" y="1700775"/>
            <a:ext cx="76810" cy="38020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885120" y="4197100"/>
            <a:ext cx="499265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TextBox 2"/>
          <p:cNvSpPr txBox="1"/>
          <p:nvPr/>
        </p:nvSpPr>
        <p:spPr>
          <a:xfrm>
            <a:off x="5771297" y="3987206"/>
            <a:ext cx="402674" cy="369332"/>
          </a:xfrm>
          <a:prstGeom prst="rect">
            <a:avLst/>
          </a:prstGeom>
          <a:noFill/>
        </p:spPr>
        <p:txBody>
          <a:bodyPr wrap="none" rtlCol="0">
            <a:spAutoFit/>
          </a:bodyPr>
          <a:lstStyle/>
          <a:p>
            <a:r>
              <a:rPr lang="en-US" sz="1800" dirty="0"/>
              <a:t>W</a:t>
            </a:r>
          </a:p>
        </p:txBody>
      </p:sp>
      <p:sp>
        <p:nvSpPr>
          <p:cNvPr id="10" name="TextBox 9"/>
          <p:cNvSpPr txBox="1"/>
          <p:nvPr/>
        </p:nvSpPr>
        <p:spPr>
          <a:xfrm>
            <a:off x="2181578" y="1422180"/>
            <a:ext cx="351378" cy="369332"/>
          </a:xfrm>
          <a:prstGeom prst="rect">
            <a:avLst/>
          </a:prstGeom>
          <a:noFill/>
        </p:spPr>
        <p:txBody>
          <a:bodyPr wrap="none" rtlCol="0">
            <a:spAutoFit/>
          </a:bodyPr>
          <a:lstStyle/>
          <a:p>
            <a:r>
              <a:rPr lang="en-US" sz="1800" dirty="0" smtClean="0"/>
              <a:t>H</a:t>
            </a:r>
            <a:endParaRPr lang="en-US" sz="1800" dirty="0"/>
          </a:p>
        </p:txBody>
      </p:sp>
    </p:spTree>
    <p:extLst>
      <p:ext uri="{BB962C8B-B14F-4D97-AF65-F5344CB8AC3E}">
        <p14:creationId xmlns:p14="http://schemas.microsoft.com/office/powerpoint/2010/main" val="198740389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eo_ath_hxwt_pts.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2544" t="25589" r="5863" b="14778"/>
          <a:stretch/>
        </p:blipFill>
        <p:spPr>
          <a:xfrm>
            <a:off x="993445" y="1979111"/>
            <a:ext cx="4922730" cy="3370139"/>
          </a:xfrm>
        </p:spPr>
      </p:pic>
      <p:sp>
        <p:nvSpPr>
          <p:cNvPr id="2" name="Title 1"/>
          <p:cNvSpPr>
            <a:spLocks noGrp="1"/>
          </p:cNvSpPr>
          <p:nvPr>
            <p:ph type="title"/>
          </p:nvPr>
        </p:nvSpPr>
        <p:spPr>
          <a:xfrm>
            <a:off x="76200" y="558800"/>
            <a:ext cx="8839200" cy="1041400"/>
          </a:xfrm>
        </p:spPr>
        <p:txBody>
          <a:bodyPr/>
          <a:lstStyle/>
          <a:p>
            <a:r>
              <a:rPr lang="en-US" dirty="0" smtClean="0"/>
              <a:t>PCA on 2012 Olympic </a:t>
            </a:r>
            <a:r>
              <a:rPr lang="en-US" dirty="0" err="1" smtClean="0"/>
              <a:t>Althetes</a:t>
            </a:r>
            <a:r>
              <a:rPr lang="en-US" dirty="0" smtClean="0"/>
              <a:t>’ </a:t>
            </a:r>
            <a:br>
              <a:rPr lang="en-US" dirty="0" smtClean="0"/>
            </a:br>
            <a:r>
              <a:rPr lang="en-US" dirty="0" smtClean="0"/>
              <a:t>Height by Weight scatter plot </a:t>
            </a:r>
            <a:r>
              <a:rPr lang="en-US" dirty="0"/>
              <a:t/>
            </a:r>
            <a:br>
              <a:rPr lang="en-US" dirty="0"/>
            </a:br>
            <a:endParaRPr lang="en-US" dirty="0"/>
          </a:p>
        </p:txBody>
      </p:sp>
      <p:sp>
        <p:nvSpPr>
          <p:cNvPr id="5" name="TextBox 4"/>
          <p:cNvSpPr txBox="1"/>
          <p:nvPr/>
        </p:nvSpPr>
        <p:spPr>
          <a:xfrm>
            <a:off x="6108200" y="1794028"/>
            <a:ext cx="2957185" cy="4093428"/>
          </a:xfrm>
          <a:prstGeom prst="rect">
            <a:avLst/>
          </a:prstGeom>
          <a:noFill/>
        </p:spPr>
        <p:txBody>
          <a:bodyPr wrap="square" rtlCol="0">
            <a:spAutoFit/>
          </a:bodyPr>
          <a:lstStyle/>
          <a:p>
            <a:pPr algn="l"/>
            <a:r>
              <a:rPr lang="en-US" sz="2000" dirty="0" smtClean="0"/>
              <a:t>E.g. A new axis:</a:t>
            </a:r>
          </a:p>
          <a:p>
            <a:pPr algn="l"/>
            <a:r>
              <a:rPr lang="en-US" sz="2000" dirty="0"/>
              <a:t> </a:t>
            </a:r>
            <a:r>
              <a:rPr lang="en-US" sz="2000" dirty="0" smtClean="0"/>
              <a:t>    the line H=.8*W</a:t>
            </a:r>
          </a:p>
          <a:p>
            <a:pPr algn="l"/>
            <a:endParaRPr lang="en-US" sz="2000" dirty="0"/>
          </a:p>
          <a:p>
            <a:pPr algn="l"/>
            <a:r>
              <a:rPr lang="en-US" sz="2000" dirty="0" smtClean="0"/>
              <a:t>See how points line up on that line and call that the 1</a:t>
            </a:r>
            <a:r>
              <a:rPr lang="en-US" sz="2000" baseline="30000" dirty="0" smtClean="0"/>
              <a:t>st</a:t>
            </a:r>
            <a:r>
              <a:rPr lang="en-US" sz="2000" dirty="0" smtClean="0"/>
              <a:t> coordinate – aka project onto line H-.8W=0</a:t>
            </a:r>
          </a:p>
          <a:p>
            <a:pPr algn="l"/>
            <a:endParaRPr lang="en-US" sz="2000" dirty="0"/>
          </a:p>
          <a:p>
            <a:pPr algn="l"/>
            <a:r>
              <a:rPr lang="en-US" sz="2000" dirty="0" smtClean="0"/>
              <a:t>Algebraically, the new values will be functions of old H and W axis</a:t>
            </a:r>
          </a:p>
        </p:txBody>
      </p:sp>
      <p:sp>
        <p:nvSpPr>
          <p:cNvPr id="13" name="TextBox 12"/>
          <p:cNvSpPr txBox="1"/>
          <p:nvPr/>
        </p:nvSpPr>
        <p:spPr>
          <a:xfrm>
            <a:off x="2225834" y="5914698"/>
            <a:ext cx="2606739" cy="307777"/>
          </a:xfrm>
          <a:prstGeom prst="rect">
            <a:avLst/>
          </a:prstGeom>
          <a:noFill/>
        </p:spPr>
        <p:txBody>
          <a:bodyPr wrap="none" rtlCol="0">
            <a:spAutoFit/>
          </a:bodyPr>
          <a:lstStyle/>
          <a:p>
            <a:r>
              <a:rPr lang="en-US" sz="1400" dirty="0" smtClean="0"/>
              <a:t>Weight- Kg (mean centered) </a:t>
            </a:r>
            <a:endParaRPr lang="en-US" sz="1400" dirty="0"/>
          </a:p>
        </p:txBody>
      </p:sp>
      <p:sp>
        <p:nvSpPr>
          <p:cNvPr id="14" name="TextBox 13"/>
          <p:cNvSpPr txBox="1"/>
          <p:nvPr/>
        </p:nvSpPr>
        <p:spPr>
          <a:xfrm rot="16200000">
            <a:off x="-947669" y="3441676"/>
            <a:ext cx="2590774" cy="307777"/>
          </a:xfrm>
          <a:prstGeom prst="rect">
            <a:avLst/>
          </a:prstGeom>
          <a:noFill/>
        </p:spPr>
        <p:txBody>
          <a:bodyPr wrap="none" rtlCol="0">
            <a:spAutoFit/>
          </a:bodyPr>
          <a:lstStyle/>
          <a:p>
            <a:r>
              <a:rPr lang="en-US" sz="1400" dirty="0" smtClean="0"/>
              <a:t>Height- cm (mean centered) </a:t>
            </a:r>
            <a:endParaRPr lang="en-US" sz="1400" dirty="0"/>
          </a:p>
        </p:txBody>
      </p:sp>
      <p:cxnSp>
        <p:nvCxnSpPr>
          <p:cNvPr id="4" name="Straight Arrow Connector 3"/>
          <p:cNvCxnSpPr/>
          <p:nvPr/>
        </p:nvCxnSpPr>
        <p:spPr bwMode="auto">
          <a:xfrm flipH="1" flipV="1">
            <a:off x="2306105" y="1700775"/>
            <a:ext cx="76810" cy="38020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846715" y="4197100"/>
            <a:ext cx="499265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192360" y="3121760"/>
            <a:ext cx="3725285" cy="1604617"/>
          </a:xfrm>
          <a:prstGeom prst="straightConnector1">
            <a:avLst/>
          </a:prstGeom>
          <a:solidFill>
            <a:schemeClr val="accent1"/>
          </a:solidFill>
          <a:ln w="28575" cap="flat" cmpd="sng" algn="ctr">
            <a:solidFill>
              <a:srgbClr val="1544A3"/>
            </a:solidFill>
            <a:prstDash val="solid"/>
            <a:round/>
            <a:headEnd type="none" w="med" len="med"/>
            <a:tailEnd type="arrow"/>
          </a:ln>
          <a:effectLst/>
        </p:spPr>
      </p:cxnSp>
      <p:sp>
        <p:nvSpPr>
          <p:cNvPr id="10" name="TextBox 9"/>
          <p:cNvSpPr txBox="1"/>
          <p:nvPr/>
        </p:nvSpPr>
        <p:spPr>
          <a:xfrm>
            <a:off x="5724150" y="4005075"/>
            <a:ext cx="402674" cy="369332"/>
          </a:xfrm>
          <a:prstGeom prst="rect">
            <a:avLst/>
          </a:prstGeom>
          <a:noFill/>
        </p:spPr>
        <p:txBody>
          <a:bodyPr wrap="none" rtlCol="0">
            <a:spAutoFit/>
          </a:bodyPr>
          <a:lstStyle/>
          <a:p>
            <a:r>
              <a:rPr lang="en-US" sz="1800" dirty="0"/>
              <a:t>W</a:t>
            </a:r>
          </a:p>
        </p:txBody>
      </p:sp>
      <p:sp>
        <p:nvSpPr>
          <p:cNvPr id="11" name="TextBox 10"/>
          <p:cNvSpPr txBox="1"/>
          <p:nvPr/>
        </p:nvSpPr>
        <p:spPr>
          <a:xfrm>
            <a:off x="2130416" y="1446658"/>
            <a:ext cx="351378" cy="369332"/>
          </a:xfrm>
          <a:prstGeom prst="rect">
            <a:avLst/>
          </a:prstGeom>
          <a:noFill/>
        </p:spPr>
        <p:txBody>
          <a:bodyPr wrap="none" rtlCol="0">
            <a:spAutoFit/>
          </a:bodyPr>
          <a:lstStyle/>
          <a:p>
            <a:r>
              <a:rPr lang="en-US" sz="1800" dirty="0" smtClean="0"/>
              <a:t>H</a:t>
            </a:r>
            <a:endParaRPr lang="en-US" sz="1800" dirty="0"/>
          </a:p>
        </p:txBody>
      </p:sp>
    </p:spTree>
    <p:extLst>
      <p:ext uri="{BB962C8B-B14F-4D97-AF65-F5344CB8AC3E}">
        <p14:creationId xmlns:p14="http://schemas.microsoft.com/office/powerpoint/2010/main" val="209802409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eo_ath_hxwt_pts.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2544" t="25589" r="5863" b="14778"/>
          <a:stretch/>
        </p:blipFill>
        <p:spPr>
          <a:xfrm>
            <a:off x="1290181" y="1979111"/>
            <a:ext cx="4922730" cy="3370139"/>
          </a:xfrm>
        </p:spPr>
      </p:pic>
      <p:sp>
        <p:nvSpPr>
          <p:cNvPr id="2" name="Title 1"/>
          <p:cNvSpPr>
            <a:spLocks noGrp="1"/>
          </p:cNvSpPr>
          <p:nvPr>
            <p:ph type="title"/>
          </p:nvPr>
        </p:nvSpPr>
        <p:spPr>
          <a:xfrm>
            <a:off x="76200" y="558800"/>
            <a:ext cx="8839200" cy="1041400"/>
          </a:xfrm>
        </p:spPr>
        <p:txBody>
          <a:bodyPr/>
          <a:lstStyle/>
          <a:p>
            <a:r>
              <a:rPr lang="en-US" dirty="0" smtClean="0"/>
              <a:t>PCA on 2012 Olympic </a:t>
            </a:r>
            <a:r>
              <a:rPr lang="en-US" dirty="0" err="1" smtClean="0"/>
              <a:t>Althetes</a:t>
            </a:r>
            <a:r>
              <a:rPr lang="en-US" dirty="0" smtClean="0"/>
              <a:t>’ </a:t>
            </a:r>
            <a:br>
              <a:rPr lang="en-US" dirty="0" smtClean="0"/>
            </a:br>
            <a:r>
              <a:rPr lang="en-US" dirty="0" smtClean="0"/>
              <a:t>Height by Weight scatter plot </a:t>
            </a:r>
            <a:r>
              <a:rPr lang="en-US" dirty="0"/>
              <a:t/>
            </a:r>
            <a:br>
              <a:rPr lang="en-US" dirty="0"/>
            </a:br>
            <a:endParaRPr lang="en-US" dirty="0"/>
          </a:p>
        </p:txBody>
      </p:sp>
      <p:sp>
        <p:nvSpPr>
          <p:cNvPr id="5" name="TextBox 4"/>
          <p:cNvSpPr txBox="1"/>
          <p:nvPr/>
        </p:nvSpPr>
        <p:spPr>
          <a:xfrm>
            <a:off x="6069795" y="1794028"/>
            <a:ext cx="2957185" cy="2862322"/>
          </a:xfrm>
          <a:prstGeom prst="rect">
            <a:avLst/>
          </a:prstGeom>
          <a:noFill/>
        </p:spPr>
        <p:txBody>
          <a:bodyPr wrap="square" rtlCol="0">
            <a:spAutoFit/>
          </a:bodyPr>
          <a:lstStyle/>
          <a:p>
            <a:pPr algn="l"/>
            <a:r>
              <a:rPr lang="en-US" sz="2000" dirty="0" smtClean="0"/>
              <a:t>If you stop with 1 axis the 2D points are now 1D.</a:t>
            </a:r>
          </a:p>
          <a:p>
            <a:pPr algn="l"/>
            <a:endParaRPr lang="en-US" sz="2000" dirty="0" smtClean="0"/>
          </a:p>
          <a:p>
            <a:pPr algn="l"/>
            <a:r>
              <a:rPr lang="en-US" sz="2000" dirty="0" smtClean="0"/>
              <a:t>Or, take next axis</a:t>
            </a:r>
            <a:r>
              <a:rPr lang="en-US" sz="2000" dirty="0"/>
              <a:t> </a:t>
            </a:r>
            <a:r>
              <a:rPr lang="en-US" sz="2000" dirty="0" smtClean="0"/>
              <a:t>orthogonal to 1</a:t>
            </a:r>
            <a:r>
              <a:rPr lang="en-US" sz="2000" baseline="30000" dirty="0" smtClean="0"/>
              <a:t>st</a:t>
            </a:r>
            <a:r>
              <a:rPr lang="en-US" sz="2000" dirty="0" smtClean="0"/>
              <a:t>, continue </a:t>
            </a:r>
          </a:p>
          <a:p>
            <a:pPr algn="l"/>
            <a:endParaRPr lang="en-US" sz="2000" dirty="0"/>
          </a:p>
          <a:p>
            <a:pPr algn="l"/>
            <a:endParaRPr lang="en-US" sz="2000" dirty="0" smtClean="0"/>
          </a:p>
        </p:txBody>
      </p:sp>
      <p:sp>
        <p:nvSpPr>
          <p:cNvPr id="13" name="TextBox 12"/>
          <p:cNvSpPr txBox="1"/>
          <p:nvPr/>
        </p:nvSpPr>
        <p:spPr>
          <a:xfrm>
            <a:off x="2225834" y="5914698"/>
            <a:ext cx="2606739" cy="307777"/>
          </a:xfrm>
          <a:prstGeom prst="rect">
            <a:avLst/>
          </a:prstGeom>
          <a:noFill/>
        </p:spPr>
        <p:txBody>
          <a:bodyPr wrap="none" rtlCol="0">
            <a:spAutoFit/>
          </a:bodyPr>
          <a:lstStyle/>
          <a:p>
            <a:r>
              <a:rPr lang="en-US" sz="1400" dirty="0" smtClean="0"/>
              <a:t>Weight- Kg (mean centered) </a:t>
            </a:r>
            <a:endParaRPr lang="en-US" sz="1400" dirty="0"/>
          </a:p>
        </p:txBody>
      </p:sp>
      <p:sp>
        <p:nvSpPr>
          <p:cNvPr id="14" name="TextBox 13"/>
          <p:cNvSpPr txBox="1"/>
          <p:nvPr/>
        </p:nvSpPr>
        <p:spPr>
          <a:xfrm rot="16200000">
            <a:off x="-947669" y="3441676"/>
            <a:ext cx="2590774" cy="307777"/>
          </a:xfrm>
          <a:prstGeom prst="rect">
            <a:avLst/>
          </a:prstGeom>
          <a:noFill/>
        </p:spPr>
        <p:txBody>
          <a:bodyPr wrap="none" rtlCol="0">
            <a:spAutoFit/>
          </a:bodyPr>
          <a:lstStyle/>
          <a:p>
            <a:r>
              <a:rPr lang="en-US" sz="1400" dirty="0" smtClean="0"/>
              <a:t>Height- cm (mean centered) </a:t>
            </a:r>
            <a:endParaRPr lang="en-US" sz="1400" dirty="0"/>
          </a:p>
        </p:txBody>
      </p:sp>
      <p:cxnSp>
        <p:nvCxnSpPr>
          <p:cNvPr id="4" name="Straight Arrow Connector 3"/>
          <p:cNvCxnSpPr/>
          <p:nvPr/>
        </p:nvCxnSpPr>
        <p:spPr bwMode="auto">
          <a:xfrm flipH="1" flipV="1">
            <a:off x="2613345" y="1700775"/>
            <a:ext cx="76810" cy="38020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1153955" y="4197100"/>
            <a:ext cx="499265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499600" y="3121760"/>
            <a:ext cx="3725285" cy="1604617"/>
          </a:xfrm>
          <a:prstGeom prst="straightConnector1">
            <a:avLst/>
          </a:prstGeom>
          <a:solidFill>
            <a:schemeClr val="accent1"/>
          </a:solidFill>
          <a:ln w="28575" cap="flat" cmpd="sng" algn="ctr">
            <a:solidFill>
              <a:srgbClr val="1544A3"/>
            </a:solidFill>
            <a:prstDash val="solid"/>
            <a:round/>
            <a:headEnd type="none" w="med" len="med"/>
            <a:tailEnd type="arrow"/>
          </a:ln>
          <a:effectLst/>
        </p:spPr>
      </p:cxnSp>
      <p:cxnSp>
        <p:nvCxnSpPr>
          <p:cNvPr id="10" name="Straight Arrow Connector 9"/>
          <p:cNvCxnSpPr/>
          <p:nvPr/>
        </p:nvCxnSpPr>
        <p:spPr bwMode="auto">
          <a:xfrm flipH="1" flipV="1">
            <a:off x="1847002" y="2622495"/>
            <a:ext cx="1150393" cy="2256284"/>
          </a:xfrm>
          <a:prstGeom prst="straightConnector1">
            <a:avLst/>
          </a:prstGeom>
          <a:solidFill>
            <a:schemeClr val="accent1"/>
          </a:solidFill>
          <a:ln w="28575" cap="flat" cmpd="sng" algn="ctr">
            <a:solidFill>
              <a:srgbClr val="1544A3"/>
            </a:solidFill>
            <a:prstDash val="solid"/>
            <a:round/>
            <a:headEnd type="none" w="med" len="med"/>
            <a:tailEnd type="arrow"/>
          </a:ln>
          <a:effectLst/>
        </p:spPr>
      </p:cxnSp>
    </p:spTree>
    <p:extLst>
      <p:ext uri="{BB962C8B-B14F-4D97-AF65-F5344CB8AC3E}">
        <p14:creationId xmlns:p14="http://schemas.microsoft.com/office/powerpoint/2010/main" val="266436210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eo_ath_hxwt_pts.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2544" t="25589" r="5863" b="14778"/>
          <a:stretch/>
        </p:blipFill>
        <p:spPr>
          <a:xfrm rot="1370964">
            <a:off x="1290181" y="1979111"/>
            <a:ext cx="4922730" cy="3370139"/>
          </a:xfrm>
        </p:spPr>
      </p:pic>
      <p:sp>
        <p:nvSpPr>
          <p:cNvPr id="2" name="Title 1"/>
          <p:cNvSpPr>
            <a:spLocks noGrp="1"/>
          </p:cNvSpPr>
          <p:nvPr>
            <p:ph type="title"/>
          </p:nvPr>
        </p:nvSpPr>
        <p:spPr>
          <a:xfrm>
            <a:off x="76200" y="558800"/>
            <a:ext cx="8839200" cy="1041400"/>
          </a:xfrm>
        </p:spPr>
        <p:txBody>
          <a:bodyPr/>
          <a:lstStyle/>
          <a:p>
            <a:r>
              <a:rPr lang="en-US" dirty="0" smtClean="0"/>
              <a:t>PCA on 2012 Olympic </a:t>
            </a:r>
            <a:r>
              <a:rPr lang="en-US" dirty="0" err="1" smtClean="0"/>
              <a:t>Althetes</a:t>
            </a:r>
            <a:r>
              <a:rPr lang="en-US" dirty="0" smtClean="0"/>
              <a:t>’ </a:t>
            </a:r>
            <a:br>
              <a:rPr lang="en-US" dirty="0" smtClean="0"/>
            </a:br>
            <a:r>
              <a:rPr lang="en-US" dirty="0" smtClean="0"/>
              <a:t>Height by Weight scatter plot </a:t>
            </a:r>
            <a:r>
              <a:rPr lang="en-US" dirty="0"/>
              <a:t/>
            </a:r>
            <a:br>
              <a:rPr lang="en-US" dirty="0"/>
            </a:br>
            <a:endParaRPr lang="en-US" dirty="0"/>
          </a:p>
        </p:txBody>
      </p:sp>
      <p:sp>
        <p:nvSpPr>
          <p:cNvPr id="5" name="TextBox 4"/>
          <p:cNvSpPr txBox="1"/>
          <p:nvPr/>
        </p:nvSpPr>
        <p:spPr>
          <a:xfrm>
            <a:off x="6069795" y="1794028"/>
            <a:ext cx="2957185" cy="1938992"/>
          </a:xfrm>
          <a:prstGeom prst="rect">
            <a:avLst/>
          </a:prstGeom>
          <a:noFill/>
        </p:spPr>
        <p:txBody>
          <a:bodyPr wrap="square" rtlCol="0">
            <a:spAutoFit/>
          </a:bodyPr>
          <a:lstStyle/>
          <a:p>
            <a:pPr algn="l"/>
            <a:endParaRPr lang="en-US" sz="2000" dirty="0"/>
          </a:p>
          <a:p>
            <a:pPr algn="l"/>
            <a:r>
              <a:rPr lang="en-US" sz="2000" dirty="0" smtClean="0"/>
              <a:t>For 2D data, two new axis can now fully reproduce all points in new space</a:t>
            </a:r>
            <a:endParaRPr lang="en-US" sz="2000" dirty="0"/>
          </a:p>
          <a:p>
            <a:pPr algn="l"/>
            <a:endParaRPr lang="en-US" sz="2000" dirty="0" smtClean="0"/>
          </a:p>
        </p:txBody>
      </p:sp>
      <p:sp>
        <p:nvSpPr>
          <p:cNvPr id="13" name="TextBox 12"/>
          <p:cNvSpPr txBox="1"/>
          <p:nvPr/>
        </p:nvSpPr>
        <p:spPr>
          <a:xfrm>
            <a:off x="2225834" y="5914698"/>
            <a:ext cx="1922257" cy="307777"/>
          </a:xfrm>
          <a:prstGeom prst="rect">
            <a:avLst/>
          </a:prstGeom>
          <a:noFill/>
        </p:spPr>
        <p:txBody>
          <a:bodyPr wrap="none" rtlCol="0">
            <a:spAutoFit/>
          </a:bodyPr>
          <a:lstStyle/>
          <a:p>
            <a:r>
              <a:rPr lang="en-US" sz="1400" dirty="0" smtClean="0"/>
              <a:t>1*Height, .8*Weight </a:t>
            </a:r>
            <a:endParaRPr lang="en-US" sz="1400" dirty="0"/>
          </a:p>
        </p:txBody>
      </p:sp>
      <p:sp>
        <p:nvSpPr>
          <p:cNvPr id="14" name="TextBox 13"/>
          <p:cNvSpPr txBox="1"/>
          <p:nvPr/>
        </p:nvSpPr>
        <p:spPr>
          <a:xfrm rot="16200000">
            <a:off x="56567" y="3299644"/>
            <a:ext cx="1882182" cy="307777"/>
          </a:xfrm>
          <a:prstGeom prst="rect">
            <a:avLst/>
          </a:prstGeom>
          <a:noFill/>
        </p:spPr>
        <p:txBody>
          <a:bodyPr wrap="none" rtlCol="0">
            <a:spAutoFit/>
          </a:bodyPr>
          <a:lstStyle/>
          <a:p>
            <a:r>
              <a:rPr lang="en-US" sz="1400" dirty="0" smtClean="0"/>
              <a:t>-.8*Height, 1*Weight</a:t>
            </a:r>
            <a:endParaRPr lang="en-US" sz="1400" dirty="0"/>
          </a:p>
        </p:txBody>
      </p:sp>
      <p:cxnSp>
        <p:nvCxnSpPr>
          <p:cNvPr id="6" name="Straight Arrow Connector 5"/>
          <p:cNvCxnSpPr/>
          <p:nvPr/>
        </p:nvCxnSpPr>
        <p:spPr bwMode="auto">
          <a:xfrm rot="1370964" flipV="1">
            <a:off x="1499600" y="3121760"/>
            <a:ext cx="3725285" cy="1604617"/>
          </a:xfrm>
          <a:prstGeom prst="straightConnector1">
            <a:avLst/>
          </a:prstGeom>
          <a:solidFill>
            <a:schemeClr val="accent1"/>
          </a:solidFill>
          <a:ln w="28575" cap="flat" cmpd="sng" algn="ctr">
            <a:solidFill>
              <a:srgbClr val="1544A3"/>
            </a:solidFill>
            <a:prstDash val="solid"/>
            <a:round/>
            <a:headEnd type="none" w="med" len="med"/>
            <a:tailEnd type="arrow"/>
          </a:ln>
          <a:effectLst/>
        </p:spPr>
      </p:cxnSp>
      <p:cxnSp>
        <p:nvCxnSpPr>
          <p:cNvPr id="10" name="Straight Arrow Connector 9"/>
          <p:cNvCxnSpPr/>
          <p:nvPr/>
        </p:nvCxnSpPr>
        <p:spPr bwMode="auto">
          <a:xfrm flipH="1" flipV="1">
            <a:off x="2422198" y="2461434"/>
            <a:ext cx="91992" cy="2552173"/>
          </a:xfrm>
          <a:prstGeom prst="straightConnector1">
            <a:avLst/>
          </a:prstGeom>
          <a:solidFill>
            <a:schemeClr val="accent1"/>
          </a:solidFill>
          <a:ln w="28575" cap="flat" cmpd="sng" algn="ctr">
            <a:solidFill>
              <a:srgbClr val="1544A3"/>
            </a:solidFill>
            <a:prstDash val="solid"/>
            <a:round/>
            <a:headEnd type="none" w="med" len="med"/>
            <a:tailEnd type="arrow"/>
          </a:ln>
          <a:effectLst/>
        </p:spPr>
      </p:cxnSp>
    </p:spTree>
    <p:extLst>
      <p:ext uri="{BB962C8B-B14F-4D97-AF65-F5344CB8AC3E}">
        <p14:creationId xmlns:p14="http://schemas.microsoft.com/office/powerpoint/2010/main" val="35166734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008" t="33644" r="4937" b="7949"/>
          <a:stretch/>
        </p:blipFill>
        <p:spPr>
          <a:xfrm>
            <a:off x="601249" y="2016690"/>
            <a:ext cx="5967812" cy="3908121"/>
          </a:xfrm>
        </p:spPr>
      </p:pic>
      <p:sp>
        <p:nvSpPr>
          <p:cNvPr id="2" name="Title 1"/>
          <p:cNvSpPr>
            <a:spLocks noGrp="1"/>
          </p:cNvSpPr>
          <p:nvPr>
            <p:ph type="title"/>
          </p:nvPr>
        </p:nvSpPr>
        <p:spPr>
          <a:xfrm>
            <a:off x="152400" y="428945"/>
            <a:ext cx="8839200" cy="1041400"/>
          </a:xfrm>
        </p:spPr>
        <p:txBody>
          <a:bodyPr/>
          <a:lstStyle/>
          <a:p>
            <a:r>
              <a:rPr lang="en-US" dirty="0" smtClean="0"/>
              <a:t>PCA on Height by Weight scatter plot </a:t>
            </a:r>
            <a:r>
              <a:rPr lang="en-US" dirty="0"/>
              <a:t/>
            </a:r>
            <a:br>
              <a:rPr lang="en-US" dirty="0"/>
            </a:br>
            <a:endParaRPr lang="en-US" dirty="0"/>
          </a:p>
        </p:txBody>
      </p:sp>
      <p:sp>
        <p:nvSpPr>
          <p:cNvPr id="5" name="TextBox 4"/>
          <p:cNvSpPr txBox="1"/>
          <p:nvPr/>
        </p:nvSpPr>
        <p:spPr>
          <a:xfrm>
            <a:off x="6569060" y="1856120"/>
            <a:ext cx="1981312" cy="3662541"/>
          </a:xfrm>
          <a:prstGeom prst="rect">
            <a:avLst/>
          </a:prstGeom>
          <a:noFill/>
        </p:spPr>
        <p:txBody>
          <a:bodyPr wrap="none" rtlCol="0">
            <a:spAutoFit/>
          </a:bodyPr>
          <a:lstStyle/>
          <a:p>
            <a:r>
              <a:rPr lang="en-US" sz="1800" dirty="0" smtClean="0"/>
              <a:t>Total Variance </a:t>
            </a:r>
          </a:p>
          <a:p>
            <a:r>
              <a:rPr lang="en-US" sz="1800" dirty="0" smtClean="0"/>
              <a:t>Conserved:</a:t>
            </a:r>
          </a:p>
          <a:p>
            <a:pPr lvl="1"/>
            <a:r>
              <a:rPr lang="en-US" sz="1400" dirty="0" err="1" smtClean="0"/>
              <a:t>Var</a:t>
            </a:r>
            <a:r>
              <a:rPr lang="en-US" sz="1400" dirty="0" smtClean="0"/>
              <a:t> in Weight + </a:t>
            </a:r>
          </a:p>
          <a:p>
            <a:pPr lvl="1"/>
            <a:r>
              <a:rPr lang="en-US" sz="1400" dirty="0" err="1" smtClean="0"/>
              <a:t>Var</a:t>
            </a:r>
            <a:r>
              <a:rPr lang="en-US" sz="1400" dirty="0" smtClean="0"/>
              <a:t> in Height </a:t>
            </a:r>
          </a:p>
          <a:p>
            <a:pPr lvl="1"/>
            <a:r>
              <a:rPr lang="en-US" sz="1400" dirty="0"/>
              <a:t>	</a:t>
            </a:r>
            <a:r>
              <a:rPr lang="en-US" sz="1400" dirty="0" smtClean="0"/>
              <a:t>=</a:t>
            </a:r>
            <a:endParaRPr lang="en-US" sz="1400" dirty="0"/>
          </a:p>
          <a:p>
            <a:pPr lvl="1"/>
            <a:r>
              <a:rPr lang="en-US" sz="1400" dirty="0" err="1" smtClean="0"/>
              <a:t>Var</a:t>
            </a:r>
            <a:r>
              <a:rPr lang="en-US" sz="1400" dirty="0" smtClean="0"/>
              <a:t> in PC1 + </a:t>
            </a:r>
          </a:p>
          <a:p>
            <a:pPr lvl="1"/>
            <a:r>
              <a:rPr lang="en-US" sz="1400" dirty="0" err="1" smtClean="0"/>
              <a:t>Var</a:t>
            </a:r>
            <a:r>
              <a:rPr lang="en-US" sz="1400" dirty="0" smtClean="0"/>
              <a:t> in PC2</a:t>
            </a:r>
          </a:p>
          <a:p>
            <a:endParaRPr lang="en-US" sz="1800" dirty="0"/>
          </a:p>
          <a:p>
            <a:endParaRPr lang="en-US" sz="1800" dirty="0" smtClean="0"/>
          </a:p>
          <a:p>
            <a:r>
              <a:rPr lang="en-US" sz="1800" dirty="0" smtClean="0"/>
              <a:t>In general:</a:t>
            </a:r>
          </a:p>
          <a:p>
            <a:pPr lvl="1"/>
            <a:r>
              <a:rPr lang="en-US" sz="1600" dirty="0" err="1" smtClean="0"/>
              <a:t>Var</a:t>
            </a:r>
            <a:r>
              <a:rPr lang="en-US" sz="1600" dirty="0" smtClean="0"/>
              <a:t> in PC1&gt;</a:t>
            </a:r>
          </a:p>
          <a:p>
            <a:pPr lvl="1"/>
            <a:r>
              <a:rPr lang="en-US" sz="1600" dirty="0" err="1" smtClean="0"/>
              <a:t>Var</a:t>
            </a:r>
            <a:r>
              <a:rPr lang="en-US" sz="1600" dirty="0" smtClean="0"/>
              <a:t> in PC2&gt;</a:t>
            </a:r>
          </a:p>
          <a:p>
            <a:pPr lvl="1"/>
            <a:r>
              <a:rPr lang="en-US" sz="1600" dirty="0" err="1" smtClean="0"/>
              <a:t>Var</a:t>
            </a:r>
            <a:r>
              <a:rPr lang="en-US" sz="1600" dirty="0" smtClean="0"/>
              <a:t> in PC3…</a:t>
            </a:r>
          </a:p>
          <a:p>
            <a:endParaRPr lang="en-US" sz="1800" dirty="0"/>
          </a:p>
        </p:txBody>
      </p:sp>
      <p:sp>
        <p:nvSpPr>
          <p:cNvPr id="3" name="TextBox 2"/>
          <p:cNvSpPr txBox="1"/>
          <p:nvPr/>
        </p:nvSpPr>
        <p:spPr>
          <a:xfrm>
            <a:off x="5424007" y="2313763"/>
            <a:ext cx="534121" cy="307777"/>
          </a:xfrm>
          <a:prstGeom prst="rect">
            <a:avLst/>
          </a:prstGeom>
          <a:noFill/>
        </p:spPr>
        <p:txBody>
          <a:bodyPr wrap="none" rtlCol="0">
            <a:spAutoFit/>
          </a:bodyPr>
          <a:lstStyle/>
          <a:p>
            <a:r>
              <a:rPr lang="en-US" sz="1400" dirty="0" smtClean="0"/>
              <a:t>PC1</a:t>
            </a:r>
            <a:endParaRPr lang="en-US" sz="1400" dirty="0"/>
          </a:p>
        </p:txBody>
      </p:sp>
      <p:sp>
        <p:nvSpPr>
          <p:cNvPr id="7" name="TextBox 6"/>
          <p:cNvSpPr txBox="1"/>
          <p:nvPr/>
        </p:nvSpPr>
        <p:spPr>
          <a:xfrm>
            <a:off x="1576410" y="2669163"/>
            <a:ext cx="534121" cy="307777"/>
          </a:xfrm>
          <a:prstGeom prst="rect">
            <a:avLst/>
          </a:prstGeom>
          <a:noFill/>
        </p:spPr>
        <p:txBody>
          <a:bodyPr wrap="none" rtlCol="0">
            <a:spAutoFit/>
          </a:bodyPr>
          <a:lstStyle/>
          <a:p>
            <a:r>
              <a:rPr lang="en-US" sz="1400" dirty="0" smtClean="0"/>
              <a:t>PC2</a:t>
            </a:r>
            <a:endParaRPr lang="en-US" sz="1400" dirty="0"/>
          </a:p>
        </p:txBody>
      </p:sp>
      <p:cxnSp>
        <p:nvCxnSpPr>
          <p:cNvPr id="9" name="Straight Arrow Connector 8"/>
          <p:cNvCxnSpPr/>
          <p:nvPr/>
        </p:nvCxnSpPr>
        <p:spPr bwMode="auto">
          <a:xfrm flipH="1" flipV="1">
            <a:off x="5424007" y="2823051"/>
            <a:ext cx="684193" cy="9131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H="1">
            <a:off x="3765495" y="3888641"/>
            <a:ext cx="2297204" cy="13069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5127146" y="4350720"/>
            <a:ext cx="1277914" cy="738664"/>
          </a:xfrm>
          <a:prstGeom prst="rect">
            <a:avLst/>
          </a:prstGeom>
          <a:noFill/>
        </p:spPr>
        <p:txBody>
          <a:bodyPr wrap="none" rtlCol="0">
            <a:spAutoFit/>
          </a:bodyPr>
          <a:lstStyle/>
          <a:p>
            <a:r>
              <a:rPr lang="en-US" sz="1400" dirty="0" smtClean="0"/>
              <a:t>Projection of</a:t>
            </a:r>
          </a:p>
          <a:p>
            <a:r>
              <a:rPr lang="en-US" sz="1400" dirty="0" smtClean="0"/>
              <a:t>(145,0) to </a:t>
            </a:r>
          </a:p>
          <a:p>
            <a:r>
              <a:rPr lang="en-US" sz="1400" dirty="0" smtClean="0"/>
              <a:t>PCs</a:t>
            </a:r>
          </a:p>
        </p:txBody>
      </p:sp>
      <p:sp>
        <p:nvSpPr>
          <p:cNvPr id="13" name="TextBox 12"/>
          <p:cNvSpPr txBox="1"/>
          <p:nvPr/>
        </p:nvSpPr>
        <p:spPr>
          <a:xfrm>
            <a:off x="2225834" y="5914698"/>
            <a:ext cx="2606739" cy="307777"/>
          </a:xfrm>
          <a:prstGeom prst="rect">
            <a:avLst/>
          </a:prstGeom>
          <a:noFill/>
        </p:spPr>
        <p:txBody>
          <a:bodyPr wrap="none" rtlCol="0">
            <a:spAutoFit/>
          </a:bodyPr>
          <a:lstStyle/>
          <a:p>
            <a:r>
              <a:rPr lang="en-US" sz="1400" dirty="0" smtClean="0"/>
              <a:t>Weight- Kg (mean centered) </a:t>
            </a:r>
            <a:endParaRPr lang="en-US" sz="1400" dirty="0"/>
          </a:p>
        </p:txBody>
      </p:sp>
      <p:sp>
        <p:nvSpPr>
          <p:cNvPr id="14" name="TextBox 13"/>
          <p:cNvSpPr txBox="1"/>
          <p:nvPr/>
        </p:nvSpPr>
        <p:spPr>
          <a:xfrm rot="16200000">
            <a:off x="-947669" y="3441676"/>
            <a:ext cx="2590774" cy="307777"/>
          </a:xfrm>
          <a:prstGeom prst="rect">
            <a:avLst/>
          </a:prstGeom>
          <a:noFill/>
        </p:spPr>
        <p:txBody>
          <a:bodyPr wrap="none" rtlCol="0">
            <a:spAutoFit/>
          </a:bodyPr>
          <a:lstStyle/>
          <a:p>
            <a:r>
              <a:rPr lang="en-US" sz="1400" dirty="0" smtClean="0"/>
              <a:t>Height- cm (mean centered) </a:t>
            </a:r>
            <a:endParaRPr lang="en-US" sz="1400" dirty="0"/>
          </a:p>
        </p:txBody>
      </p:sp>
    </p:spTree>
    <p:extLst>
      <p:ext uri="{BB962C8B-B14F-4D97-AF65-F5344CB8AC3E}">
        <p14:creationId xmlns:p14="http://schemas.microsoft.com/office/powerpoint/2010/main" val="2644132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152400" y="1278320"/>
            <a:ext cx="8839200" cy="4343400"/>
          </a:xfrm>
        </p:spPr>
        <p:txBody>
          <a:bodyPr/>
          <a:lstStyle/>
          <a:p>
            <a:pPr>
              <a:lnSpc>
                <a:spcPct val="110000"/>
              </a:lnSpc>
              <a:defRPr/>
            </a:pPr>
            <a:r>
              <a:rPr lang="en-US" sz="2400" dirty="0" smtClean="0"/>
              <a:t>Can choose </a:t>
            </a:r>
            <a:r>
              <a:rPr lang="en-US" sz="2400" i="1" dirty="0" smtClean="0"/>
              <a:t>k</a:t>
            </a:r>
            <a:r>
              <a:rPr lang="en-US" sz="2400" dirty="0" smtClean="0"/>
              <a:t> heuristically as approximation improves,  	or choose </a:t>
            </a:r>
            <a:r>
              <a:rPr lang="en-US" sz="2400" i="1" dirty="0" smtClean="0"/>
              <a:t>k </a:t>
            </a:r>
            <a:r>
              <a:rPr lang="en-US" sz="2400" dirty="0" smtClean="0"/>
              <a:t>so that 95% of data variance accounted</a:t>
            </a:r>
          </a:p>
          <a:p>
            <a:pPr>
              <a:lnSpc>
                <a:spcPct val="110000"/>
              </a:lnSpc>
              <a:defRPr/>
            </a:pPr>
            <a:r>
              <a:rPr lang="en-US" sz="2400" dirty="0"/>
              <a:t>a</a:t>
            </a:r>
            <a:r>
              <a:rPr lang="en-US" sz="2400" dirty="0" smtClean="0"/>
              <a:t>ka Singular Value Decomposition </a:t>
            </a:r>
          </a:p>
          <a:p>
            <a:pPr marL="514350" lvl="1" indent="0">
              <a:lnSpc>
                <a:spcPct val="110000"/>
              </a:lnSpc>
              <a:buNone/>
              <a:defRPr/>
            </a:pPr>
            <a:r>
              <a:rPr lang="en-US" dirty="0"/>
              <a:t>	</a:t>
            </a:r>
            <a:r>
              <a:rPr lang="en-US" dirty="0" smtClean="0"/>
              <a:t>PCA on square matrices only</a:t>
            </a:r>
          </a:p>
          <a:p>
            <a:pPr marL="514350" lvl="1" indent="0">
              <a:lnSpc>
                <a:spcPct val="110000"/>
              </a:lnSpc>
              <a:buNone/>
              <a:defRPr/>
            </a:pPr>
            <a:r>
              <a:rPr lang="en-US" dirty="0"/>
              <a:t>	</a:t>
            </a:r>
            <a:r>
              <a:rPr lang="en-US" dirty="0" smtClean="0"/>
              <a:t>SVD gives same vectors on square matrices</a:t>
            </a:r>
            <a:endParaRPr lang="en-US" dirty="0"/>
          </a:p>
          <a:p>
            <a:pPr>
              <a:lnSpc>
                <a:spcPct val="110000"/>
              </a:lnSpc>
              <a:defRPr/>
            </a:pPr>
            <a:r>
              <a:rPr lang="en-US" sz="2400" dirty="0" smtClean="0"/>
              <a:t>Works </a:t>
            </a:r>
            <a:r>
              <a:rPr lang="en-US" sz="2400" dirty="0"/>
              <a:t>for numeric data </a:t>
            </a:r>
            <a:r>
              <a:rPr lang="en-US" sz="2400" dirty="0" smtClean="0"/>
              <a:t>only</a:t>
            </a:r>
          </a:p>
          <a:p>
            <a:pPr>
              <a:lnSpc>
                <a:spcPct val="110000"/>
              </a:lnSpc>
              <a:defRPr/>
            </a:pPr>
            <a:r>
              <a:rPr lang="en-US" sz="2400" dirty="0" smtClean="0"/>
              <a:t>For higher dimensional data, use PCA to visualize 2 factors at a time </a:t>
            </a:r>
          </a:p>
          <a:p>
            <a:pPr marL="457200" lvl="1" indent="0">
              <a:lnSpc>
                <a:spcPct val="110000"/>
              </a:lnSpc>
              <a:buNone/>
              <a:defRPr/>
            </a:pPr>
            <a:endParaRPr lang="en-US" dirty="0" smtClean="0"/>
          </a:p>
        </p:txBody>
      </p:sp>
      <p:sp>
        <p:nvSpPr>
          <p:cNvPr id="187395" name="Rectangle 3"/>
          <p:cNvSpPr>
            <a:spLocks noGrp="1" noChangeArrowheads="1"/>
          </p:cNvSpPr>
          <p:nvPr>
            <p:ph type="title"/>
          </p:nvPr>
        </p:nvSpPr>
        <p:spPr/>
        <p:txBody>
          <a:bodyPr/>
          <a:lstStyle/>
          <a:p>
            <a:pPr>
              <a:defRPr/>
            </a:pPr>
            <a:r>
              <a:rPr lang="en-US" dirty="0" smtClean="0"/>
              <a:t>Principle </a:t>
            </a:r>
            <a:r>
              <a:rPr lang="en-US" dirty="0"/>
              <a:t>Components</a:t>
            </a:r>
          </a:p>
        </p:txBody>
      </p:sp>
    </p:spTree>
    <p:extLst>
      <p:ext uri="{BB962C8B-B14F-4D97-AF65-F5344CB8AC3E}">
        <p14:creationId xmlns:p14="http://schemas.microsoft.com/office/powerpoint/2010/main" val="3740362252"/>
      </p:ext>
    </p:extLst>
  </p:cSld>
  <p:clrMapOvr>
    <a:masterClrMapping/>
  </p:clrMapOvr>
  <p:transition>
    <p:checker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152400" y="1278320"/>
            <a:ext cx="8839200" cy="4343400"/>
          </a:xfrm>
        </p:spPr>
        <p:txBody>
          <a:bodyPr/>
          <a:lstStyle/>
          <a:p>
            <a:pPr>
              <a:lnSpc>
                <a:spcPct val="110000"/>
              </a:lnSpc>
              <a:defRPr/>
            </a:pPr>
            <a:r>
              <a:rPr lang="en-US" sz="2400" dirty="0" smtClean="0"/>
              <a:t>Using athletes data with 3 classes, visualize classes on PCs</a:t>
            </a:r>
          </a:p>
          <a:p>
            <a:pPr>
              <a:lnSpc>
                <a:spcPct val="110000"/>
              </a:lnSpc>
              <a:defRPr/>
            </a:pPr>
            <a:endParaRPr lang="en-US" sz="2400" dirty="0"/>
          </a:p>
          <a:p>
            <a:pPr>
              <a:lnSpc>
                <a:spcPct val="110000"/>
              </a:lnSpc>
              <a:defRPr/>
            </a:pPr>
            <a:r>
              <a:rPr lang="en-US" sz="2400" dirty="0" smtClean="0"/>
              <a:t>What does it tell us?</a:t>
            </a:r>
          </a:p>
          <a:p>
            <a:pPr>
              <a:lnSpc>
                <a:spcPct val="110000"/>
              </a:lnSpc>
              <a:defRPr/>
            </a:pPr>
            <a:endParaRPr lang="en-US" sz="2400" dirty="0"/>
          </a:p>
        </p:txBody>
      </p:sp>
      <p:sp>
        <p:nvSpPr>
          <p:cNvPr id="187395" name="Rectangle 3"/>
          <p:cNvSpPr>
            <a:spLocks noGrp="1" noChangeArrowheads="1"/>
          </p:cNvSpPr>
          <p:nvPr>
            <p:ph type="title"/>
          </p:nvPr>
        </p:nvSpPr>
        <p:spPr/>
        <p:txBody>
          <a:bodyPr/>
          <a:lstStyle/>
          <a:p>
            <a:pPr>
              <a:defRPr/>
            </a:pPr>
            <a:r>
              <a:rPr lang="en-US" dirty="0" smtClean="0"/>
              <a:t>PC exercise in </a:t>
            </a:r>
            <a:r>
              <a:rPr lang="en-US" dirty="0" err="1" smtClean="0"/>
              <a:t>Weka</a:t>
            </a:r>
            <a:endParaRPr lang="en-US" dirty="0"/>
          </a:p>
        </p:txBody>
      </p:sp>
    </p:spTree>
    <p:extLst>
      <p:ext uri="{BB962C8B-B14F-4D97-AF65-F5344CB8AC3E}">
        <p14:creationId xmlns:p14="http://schemas.microsoft.com/office/powerpoint/2010/main" val="31488005"/>
      </p:ext>
    </p:extLst>
  </p:cSld>
  <p:clrMapOvr>
    <a:masterClrMapping/>
  </p:clrMapOvr>
  <p:transition>
    <p:checker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4392386"/>
          </a:xfrm>
        </p:spPr>
        <p:txBody>
          <a:bodyPr/>
          <a:lstStyle/>
          <a:p>
            <a:endParaRPr lang="en-US" dirty="0"/>
          </a:p>
        </p:txBody>
      </p:sp>
      <p:sp>
        <p:nvSpPr>
          <p:cNvPr id="5" name="TextBox 4"/>
          <p:cNvSpPr txBox="1"/>
          <p:nvPr/>
        </p:nvSpPr>
        <p:spPr>
          <a:xfrm>
            <a:off x="165185" y="403748"/>
            <a:ext cx="6122317" cy="707886"/>
          </a:xfrm>
          <a:prstGeom prst="rect">
            <a:avLst/>
          </a:prstGeom>
          <a:noFill/>
        </p:spPr>
        <p:txBody>
          <a:bodyPr wrap="none" rtlCol="0">
            <a:spAutoFit/>
          </a:bodyPr>
          <a:lstStyle/>
          <a:p>
            <a:r>
              <a:rPr lang="en-US" sz="2000" dirty="0" err="1" smtClean="0"/>
              <a:t>Weka</a:t>
            </a:r>
            <a:r>
              <a:rPr lang="en-US" sz="2000" dirty="0" smtClean="0"/>
              <a:t> explorer:</a:t>
            </a:r>
          </a:p>
          <a:p>
            <a:r>
              <a:rPr lang="en-US" sz="2000" dirty="0" smtClean="0"/>
              <a:t>File open -&gt; AHW_with_HWBMI_gymbaskten.csv</a:t>
            </a:r>
            <a:endParaRPr lang="en-US" sz="2000" dirty="0"/>
          </a:p>
        </p:txBody>
      </p:sp>
      <p:pic>
        <p:nvPicPr>
          <p:cNvPr id="6" name="Picture 5"/>
          <p:cNvPicPr>
            <a:picLocks noChangeAspect="1"/>
          </p:cNvPicPr>
          <p:nvPr/>
        </p:nvPicPr>
        <p:blipFill>
          <a:blip r:embed="rId2"/>
          <a:stretch>
            <a:fillRect/>
          </a:stretch>
        </p:blipFill>
        <p:spPr>
          <a:xfrm>
            <a:off x="1724025" y="1357312"/>
            <a:ext cx="5695950" cy="4143375"/>
          </a:xfrm>
          <a:prstGeom prst="rect">
            <a:avLst/>
          </a:prstGeom>
        </p:spPr>
      </p:pic>
    </p:spTree>
    <p:extLst>
      <p:ext uri="{BB962C8B-B14F-4D97-AF65-F5344CB8AC3E}">
        <p14:creationId xmlns:p14="http://schemas.microsoft.com/office/powerpoint/2010/main" val="55030012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185" y="403748"/>
            <a:ext cx="3004349" cy="707886"/>
          </a:xfrm>
          <a:prstGeom prst="rect">
            <a:avLst/>
          </a:prstGeom>
          <a:noFill/>
        </p:spPr>
        <p:txBody>
          <a:bodyPr wrap="none" rtlCol="0">
            <a:spAutoFit/>
          </a:bodyPr>
          <a:lstStyle/>
          <a:p>
            <a:r>
              <a:rPr lang="en-US" sz="2000" dirty="0" err="1" smtClean="0"/>
              <a:t>Weka</a:t>
            </a:r>
            <a:r>
              <a:rPr lang="en-US" sz="2000" dirty="0" smtClean="0"/>
              <a:t> explorer:</a:t>
            </a:r>
          </a:p>
          <a:p>
            <a:r>
              <a:rPr lang="en-US" sz="2000" dirty="0" smtClean="0"/>
              <a:t>Change class to ‘sport’</a:t>
            </a:r>
            <a:endParaRPr lang="en-US" sz="2000" dirty="0"/>
          </a:p>
        </p:txBody>
      </p:sp>
      <p:pic>
        <p:nvPicPr>
          <p:cNvPr id="6" name="Picture 5"/>
          <p:cNvPicPr>
            <a:picLocks noChangeAspect="1"/>
          </p:cNvPicPr>
          <p:nvPr/>
        </p:nvPicPr>
        <p:blipFill>
          <a:blip r:embed="rId2"/>
          <a:stretch>
            <a:fillRect/>
          </a:stretch>
        </p:blipFill>
        <p:spPr>
          <a:xfrm>
            <a:off x="731500" y="1316725"/>
            <a:ext cx="7775381" cy="5115382"/>
          </a:xfrm>
          <a:prstGeom prst="rect">
            <a:avLst/>
          </a:prstGeom>
        </p:spPr>
      </p:pic>
    </p:spTree>
    <p:extLst>
      <p:ext uri="{BB962C8B-B14F-4D97-AF65-F5344CB8AC3E}">
        <p14:creationId xmlns:p14="http://schemas.microsoft.com/office/powerpoint/2010/main" val="3165591478"/>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185" y="403748"/>
            <a:ext cx="4748608" cy="400110"/>
          </a:xfrm>
          <a:prstGeom prst="rect">
            <a:avLst/>
          </a:prstGeom>
          <a:noFill/>
        </p:spPr>
        <p:txBody>
          <a:bodyPr wrap="none" rtlCol="0">
            <a:spAutoFit/>
          </a:bodyPr>
          <a:lstStyle/>
          <a:p>
            <a:r>
              <a:rPr lang="en-US" sz="2000" dirty="0" err="1" smtClean="0"/>
              <a:t>Weka</a:t>
            </a:r>
            <a:r>
              <a:rPr lang="en-US" sz="2000" dirty="0" smtClean="0"/>
              <a:t> explorer: visualize </a:t>
            </a:r>
            <a:r>
              <a:rPr lang="en-US" sz="2000" smtClean="0"/>
              <a:t>scatter plots</a:t>
            </a:r>
            <a:endParaRPr lang="en-US" sz="2000" dirty="0" smtClean="0"/>
          </a:p>
        </p:txBody>
      </p:sp>
      <p:pic>
        <p:nvPicPr>
          <p:cNvPr id="4" name="Picture 3"/>
          <p:cNvPicPr>
            <a:picLocks noChangeAspect="1"/>
          </p:cNvPicPr>
          <p:nvPr/>
        </p:nvPicPr>
        <p:blipFill>
          <a:blip r:embed="rId2"/>
          <a:stretch>
            <a:fillRect/>
          </a:stretch>
        </p:blipFill>
        <p:spPr>
          <a:xfrm>
            <a:off x="885120" y="1239915"/>
            <a:ext cx="7684635" cy="5055681"/>
          </a:xfrm>
          <a:prstGeom prst="rect">
            <a:avLst/>
          </a:prstGeom>
        </p:spPr>
      </p:pic>
    </p:spTree>
    <p:extLst>
      <p:ext uri="{BB962C8B-B14F-4D97-AF65-F5344CB8AC3E}">
        <p14:creationId xmlns:p14="http://schemas.microsoft.com/office/powerpoint/2010/main" val="33194874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17500" y="544513"/>
            <a:ext cx="8637588" cy="762000"/>
          </a:xfrm>
        </p:spPr>
        <p:txBody>
          <a:bodyPr/>
          <a:lstStyle/>
          <a:p>
            <a:pPr eaLnBrk="1" hangingPunct="1">
              <a:defRPr/>
            </a:pPr>
            <a:r>
              <a:rPr lang="en-US" dirty="0" smtClean="0"/>
              <a:t>Recall the KDD Process</a:t>
            </a:r>
          </a:p>
        </p:txBody>
      </p:sp>
      <p:sp>
        <p:nvSpPr>
          <p:cNvPr id="34819" name="Rectangle 3"/>
          <p:cNvSpPr>
            <a:spLocks noGrp="1" noChangeArrowheads="1"/>
          </p:cNvSpPr>
          <p:nvPr>
            <p:ph type="body" idx="1"/>
          </p:nvPr>
        </p:nvSpPr>
        <p:spPr>
          <a:xfrm>
            <a:off x="152400" y="870505"/>
            <a:ext cx="8839200" cy="4343400"/>
          </a:xfrm>
        </p:spPr>
        <p:txBody>
          <a:bodyPr/>
          <a:lstStyle/>
          <a:p>
            <a:pPr algn="ctr" eaLnBrk="1" hangingPunct="1">
              <a:buFont typeface="Wingdings" pitchFamily="2" charset="2"/>
              <a:buNone/>
              <a:defRPr/>
            </a:pPr>
            <a:endParaRPr lang="en-US" smtClean="0"/>
          </a:p>
          <a:p>
            <a:pPr eaLnBrk="1" hangingPunct="1">
              <a:defRPr/>
            </a:pPr>
            <a:endParaRPr lang="en-US" smtClean="0"/>
          </a:p>
        </p:txBody>
      </p:sp>
      <p:graphicFrame>
        <p:nvGraphicFramePr>
          <p:cNvPr id="1026" name="Object 4"/>
          <p:cNvGraphicFramePr>
            <a:graphicFrameLocks noChangeAspect="1"/>
          </p:cNvGraphicFramePr>
          <p:nvPr>
            <p:extLst>
              <p:ext uri="{D42A27DB-BD31-4B8C-83A1-F6EECF244321}">
                <p14:modId xmlns:p14="http://schemas.microsoft.com/office/powerpoint/2010/main" val="1576778088"/>
              </p:ext>
            </p:extLst>
          </p:nvPr>
        </p:nvGraphicFramePr>
        <p:xfrm>
          <a:off x="7315200" y="1124020"/>
          <a:ext cx="1247775" cy="1114425"/>
        </p:xfrm>
        <a:graphic>
          <a:graphicData uri="http://schemas.openxmlformats.org/presentationml/2006/ole">
            <mc:AlternateContent xmlns:mc="http://schemas.openxmlformats.org/markup-compatibility/2006">
              <mc:Choice xmlns:v="urn:schemas-microsoft-com:vml" Requires="v">
                <p:oleObj spid="_x0000_s1152" name="Clip" r:id="rId4" imgW="1247619" imgH="1114581" progId="MS_ClipArt_Gallery.5">
                  <p:embed/>
                </p:oleObj>
              </mc:Choice>
              <mc:Fallback>
                <p:oleObj name="Clip" r:id="rId4" imgW="1247619" imgH="1114581"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124020"/>
                        <a:ext cx="1247775"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AutoShape 5"/>
          <p:cNvSpPr>
            <a:spLocks noChangeArrowheads="1"/>
          </p:cNvSpPr>
          <p:nvPr/>
        </p:nvSpPr>
        <p:spPr bwMode="auto">
          <a:xfrm>
            <a:off x="304800" y="1861105"/>
            <a:ext cx="1600200" cy="609600"/>
          </a:xfrm>
          <a:prstGeom prst="can">
            <a:avLst>
              <a:gd name="adj" fmla="val 25000"/>
            </a:avLst>
          </a:prstGeom>
          <a:solidFill>
            <a:schemeClr val="accent1"/>
          </a:solidFill>
          <a:ln w="12700" cap="sq">
            <a:solidFill>
              <a:schemeClr val="tx1"/>
            </a:solidFill>
            <a:round/>
            <a:headEnd type="none" w="sm" len="sm"/>
            <a:tailEnd type="none" w="sm" len="sm"/>
          </a:ln>
        </p:spPr>
        <p:txBody>
          <a:bodyPr wrap="none" anchor="ctr"/>
          <a:lstStyle/>
          <a:p>
            <a:endParaRPr lang="en-US"/>
          </a:p>
        </p:txBody>
      </p:sp>
      <p:sp>
        <p:nvSpPr>
          <p:cNvPr id="1030" name="AutoShape 6"/>
          <p:cNvSpPr>
            <a:spLocks noChangeArrowheads="1"/>
          </p:cNvSpPr>
          <p:nvPr/>
        </p:nvSpPr>
        <p:spPr bwMode="auto">
          <a:xfrm>
            <a:off x="209550" y="3245405"/>
            <a:ext cx="2454275" cy="838200"/>
          </a:xfrm>
          <a:prstGeom prst="bevel">
            <a:avLst>
              <a:gd name="adj" fmla="val 1250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1031" name="AutoShape 7"/>
          <p:cNvSpPr>
            <a:spLocks noChangeArrowheads="1"/>
          </p:cNvSpPr>
          <p:nvPr/>
        </p:nvSpPr>
        <p:spPr bwMode="auto">
          <a:xfrm>
            <a:off x="5568950" y="3308905"/>
            <a:ext cx="1746250" cy="685800"/>
          </a:xfrm>
          <a:prstGeom prst="flowChartPreparation">
            <a:avLst/>
          </a:prstGeom>
          <a:solidFill>
            <a:srgbClr val="993300"/>
          </a:solidFill>
          <a:ln w="38100" cap="sq">
            <a:solidFill>
              <a:srgbClr val="FFCC66"/>
            </a:solidFill>
            <a:miter lim="800000"/>
            <a:headEnd type="none" w="sm" len="sm"/>
            <a:tailEnd type="none" w="sm" len="sm"/>
          </a:ln>
        </p:spPr>
        <p:txBody>
          <a:bodyPr wrap="none" anchor="ctr"/>
          <a:lstStyle/>
          <a:p>
            <a:pPr algn="ctr" eaLnBrk="1" hangingPunct="1"/>
            <a:endParaRPr lang="en-US" sz="2400" b="1">
              <a:latin typeface="Times New Roman" pitchFamily="18" charset="0"/>
            </a:endParaRPr>
          </a:p>
        </p:txBody>
      </p:sp>
      <p:sp>
        <p:nvSpPr>
          <p:cNvPr id="1032" name="AutoShape 8"/>
          <p:cNvSpPr>
            <a:spLocks noChangeArrowheads="1"/>
          </p:cNvSpPr>
          <p:nvPr/>
        </p:nvSpPr>
        <p:spPr bwMode="auto">
          <a:xfrm>
            <a:off x="3198813" y="3235880"/>
            <a:ext cx="2103437" cy="914400"/>
          </a:xfrm>
          <a:prstGeom prst="flowChartMultidocumen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1033" name="Text Box 9"/>
          <p:cNvSpPr txBox="1">
            <a:spLocks noChangeArrowheads="1"/>
          </p:cNvSpPr>
          <p:nvPr/>
        </p:nvSpPr>
        <p:spPr bwMode="auto">
          <a:xfrm>
            <a:off x="454025" y="1986518"/>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Database</a:t>
            </a:r>
          </a:p>
        </p:txBody>
      </p:sp>
      <p:sp>
        <p:nvSpPr>
          <p:cNvPr id="1034" name="Text Box 10"/>
          <p:cNvSpPr txBox="1">
            <a:spLocks noChangeArrowheads="1"/>
          </p:cNvSpPr>
          <p:nvPr/>
        </p:nvSpPr>
        <p:spPr bwMode="auto">
          <a:xfrm>
            <a:off x="381625" y="3236975"/>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 Preparation</a:t>
            </a:r>
          </a:p>
        </p:txBody>
      </p:sp>
      <p:sp>
        <p:nvSpPr>
          <p:cNvPr id="1035" name="Text Box 11"/>
          <p:cNvSpPr txBox="1">
            <a:spLocks noChangeArrowheads="1"/>
          </p:cNvSpPr>
          <p:nvPr/>
        </p:nvSpPr>
        <p:spPr bwMode="auto">
          <a:xfrm>
            <a:off x="5899150" y="3207305"/>
            <a:ext cx="12843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Times New Roman" pitchFamily="18" charset="0"/>
              </a:rPr>
              <a:t>Data Mining</a:t>
            </a:r>
          </a:p>
        </p:txBody>
      </p:sp>
      <p:sp>
        <p:nvSpPr>
          <p:cNvPr id="1036" name="Text Box 12"/>
          <p:cNvSpPr txBox="1">
            <a:spLocks noChangeArrowheads="1"/>
          </p:cNvSpPr>
          <p:nvPr/>
        </p:nvSpPr>
        <p:spPr bwMode="auto">
          <a:xfrm>
            <a:off x="3155950" y="3412093"/>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Training Data</a:t>
            </a:r>
          </a:p>
        </p:txBody>
      </p:sp>
      <p:sp>
        <p:nvSpPr>
          <p:cNvPr id="1037" name="AutoShape 13"/>
          <p:cNvSpPr>
            <a:spLocks noChangeArrowheads="1"/>
          </p:cNvSpPr>
          <p:nvPr/>
        </p:nvSpPr>
        <p:spPr bwMode="auto">
          <a:xfrm>
            <a:off x="5867400" y="4832905"/>
            <a:ext cx="2209800" cy="990600"/>
          </a:xfrm>
          <a:prstGeom prst="bevel">
            <a:avLst>
              <a:gd name="adj" fmla="val 12500"/>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1038" name="AutoShape 14"/>
          <p:cNvSpPr>
            <a:spLocks noChangeArrowheads="1"/>
          </p:cNvSpPr>
          <p:nvPr/>
        </p:nvSpPr>
        <p:spPr bwMode="auto">
          <a:xfrm>
            <a:off x="7467600" y="3154918"/>
            <a:ext cx="1487488" cy="1133475"/>
          </a:xfrm>
          <a:prstGeom prst="flowChartPunchedTape">
            <a:avLst/>
          </a:prstGeom>
          <a:solidFill>
            <a:srgbClr val="6600FF"/>
          </a:solidFill>
          <a:ln w="76200" cap="sq" cmpd="tri">
            <a:solidFill>
              <a:schemeClr val="tx2"/>
            </a:solidFill>
            <a:miter lim="800000"/>
            <a:headEnd type="none" w="sm" len="sm"/>
            <a:tailEnd type="none" w="sm" len="sm"/>
          </a:ln>
        </p:spPr>
        <p:txBody>
          <a:bodyPr wrap="none" anchor="ctr"/>
          <a:lstStyle/>
          <a:p>
            <a:endParaRPr lang="en-US"/>
          </a:p>
        </p:txBody>
      </p:sp>
      <p:sp>
        <p:nvSpPr>
          <p:cNvPr id="1039" name="Text Box 15"/>
          <p:cNvSpPr txBox="1">
            <a:spLocks noChangeArrowheads="1"/>
          </p:cNvSpPr>
          <p:nvPr/>
        </p:nvSpPr>
        <p:spPr bwMode="auto">
          <a:xfrm>
            <a:off x="6000750" y="4944030"/>
            <a:ext cx="1924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Evaluation, Verification</a:t>
            </a:r>
          </a:p>
        </p:txBody>
      </p:sp>
      <p:sp>
        <p:nvSpPr>
          <p:cNvPr id="1040" name="Text Box 16"/>
          <p:cNvSpPr txBox="1">
            <a:spLocks noChangeArrowheads="1"/>
          </p:cNvSpPr>
          <p:nvPr/>
        </p:nvSpPr>
        <p:spPr bwMode="auto">
          <a:xfrm>
            <a:off x="7450138" y="3329543"/>
            <a:ext cx="1693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Model,    Patterns</a:t>
            </a:r>
          </a:p>
        </p:txBody>
      </p:sp>
      <p:sp>
        <p:nvSpPr>
          <p:cNvPr id="1041" name="Line 17"/>
          <p:cNvSpPr>
            <a:spLocks noChangeShapeType="1"/>
          </p:cNvSpPr>
          <p:nvPr/>
        </p:nvSpPr>
        <p:spPr bwMode="auto">
          <a:xfrm>
            <a:off x="2692400" y="3689905"/>
            <a:ext cx="4572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2" name="Line 18"/>
          <p:cNvSpPr>
            <a:spLocks noChangeShapeType="1"/>
          </p:cNvSpPr>
          <p:nvPr/>
        </p:nvSpPr>
        <p:spPr bwMode="auto">
          <a:xfrm>
            <a:off x="5346700" y="3689905"/>
            <a:ext cx="2286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3" name="Line 19"/>
          <p:cNvSpPr>
            <a:spLocks noChangeShapeType="1"/>
          </p:cNvSpPr>
          <p:nvPr/>
        </p:nvSpPr>
        <p:spPr bwMode="auto">
          <a:xfrm>
            <a:off x="7315200" y="3689905"/>
            <a:ext cx="15240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4" name="Line 20"/>
          <p:cNvSpPr>
            <a:spLocks noChangeShapeType="1"/>
          </p:cNvSpPr>
          <p:nvPr/>
        </p:nvSpPr>
        <p:spPr bwMode="auto">
          <a:xfrm>
            <a:off x="8534400" y="4070905"/>
            <a:ext cx="0" cy="1295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045" name="Line 21"/>
          <p:cNvSpPr>
            <a:spLocks noChangeShapeType="1"/>
          </p:cNvSpPr>
          <p:nvPr/>
        </p:nvSpPr>
        <p:spPr bwMode="auto">
          <a:xfrm flipH="1">
            <a:off x="8077200" y="5366305"/>
            <a:ext cx="4572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6" name="Line 22"/>
          <p:cNvSpPr>
            <a:spLocks noChangeShapeType="1"/>
          </p:cNvSpPr>
          <p:nvPr/>
        </p:nvSpPr>
        <p:spPr bwMode="auto">
          <a:xfrm flipH="1">
            <a:off x="1157288" y="5366305"/>
            <a:ext cx="471011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1047" name="Line 23"/>
          <p:cNvSpPr>
            <a:spLocks noChangeShapeType="1"/>
          </p:cNvSpPr>
          <p:nvPr/>
        </p:nvSpPr>
        <p:spPr bwMode="auto">
          <a:xfrm>
            <a:off x="1143000" y="2470705"/>
            <a:ext cx="0" cy="762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8" name="Line 24"/>
          <p:cNvSpPr>
            <a:spLocks noChangeShapeType="1"/>
          </p:cNvSpPr>
          <p:nvPr/>
        </p:nvSpPr>
        <p:spPr bwMode="auto">
          <a:xfrm flipV="1">
            <a:off x="1168400" y="4147105"/>
            <a:ext cx="0" cy="12192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49" name="Line 25"/>
          <p:cNvSpPr>
            <a:spLocks noChangeShapeType="1"/>
          </p:cNvSpPr>
          <p:nvPr/>
        </p:nvSpPr>
        <p:spPr bwMode="auto">
          <a:xfrm flipV="1">
            <a:off x="4800600" y="4070905"/>
            <a:ext cx="0" cy="1295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270337122"/>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4392386"/>
          </a:xfrm>
        </p:spPr>
        <p:txBody>
          <a:bodyPr/>
          <a:lstStyle/>
          <a:p>
            <a:endParaRPr lang="en-US" dirty="0"/>
          </a:p>
        </p:txBody>
      </p:sp>
      <p:sp>
        <p:nvSpPr>
          <p:cNvPr id="5" name="TextBox 4"/>
          <p:cNvSpPr txBox="1"/>
          <p:nvPr/>
        </p:nvSpPr>
        <p:spPr>
          <a:xfrm>
            <a:off x="165185" y="403748"/>
            <a:ext cx="4708533" cy="400110"/>
          </a:xfrm>
          <a:prstGeom prst="rect">
            <a:avLst/>
          </a:prstGeom>
          <a:noFill/>
        </p:spPr>
        <p:txBody>
          <a:bodyPr wrap="none" rtlCol="0">
            <a:spAutoFit/>
          </a:bodyPr>
          <a:lstStyle/>
          <a:p>
            <a:r>
              <a:rPr lang="en-US" sz="2000" dirty="0" err="1" smtClean="0"/>
              <a:t>Weka</a:t>
            </a:r>
            <a:r>
              <a:rPr lang="en-US" sz="2000" dirty="0" smtClean="0"/>
              <a:t> </a:t>
            </a:r>
            <a:r>
              <a:rPr lang="en-US" sz="2000" dirty="0" err="1" smtClean="0"/>
              <a:t>explorer:where</a:t>
            </a:r>
            <a:r>
              <a:rPr lang="en-US" sz="2000" dirty="0" smtClean="0"/>
              <a:t> is PC function?</a:t>
            </a:r>
          </a:p>
        </p:txBody>
      </p:sp>
    </p:spTree>
    <p:extLst>
      <p:ext uri="{BB962C8B-B14F-4D97-AF65-F5344CB8AC3E}">
        <p14:creationId xmlns:p14="http://schemas.microsoft.com/office/powerpoint/2010/main" val="163822089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4392386"/>
          </a:xfrm>
        </p:spPr>
        <p:txBody>
          <a:bodyPr/>
          <a:lstStyle/>
          <a:p>
            <a:endParaRPr lang="en-US" dirty="0"/>
          </a:p>
        </p:txBody>
      </p:sp>
      <p:sp>
        <p:nvSpPr>
          <p:cNvPr id="5" name="TextBox 4"/>
          <p:cNvSpPr txBox="1"/>
          <p:nvPr/>
        </p:nvSpPr>
        <p:spPr>
          <a:xfrm>
            <a:off x="165185" y="403748"/>
            <a:ext cx="8286499" cy="707886"/>
          </a:xfrm>
          <a:prstGeom prst="rect">
            <a:avLst/>
          </a:prstGeom>
          <a:noFill/>
        </p:spPr>
        <p:txBody>
          <a:bodyPr wrap="none" rtlCol="0">
            <a:spAutoFit/>
          </a:bodyPr>
          <a:lstStyle/>
          <a:p>
            <a:r>
              <a:rPr lang="en-US" sz="2000" dirty="0" err="1" smtClean="0"/>
              <a:t>Weka</a:t>
            </a:r>
            <a:r>
              <a:rPr lang="en-US" sz="2000" dirty="0" smtClean="0"/>
              <a:t> </a:t>
            </a:r>
            <a:r>
              <a:rPr lang="en-US" sz="2000" dirty="0" err="1" smtClean="0"/>
              <a:t>explorer:where</a:t>
            </a:r>
            <a:r>
              <a:rPr lang="en-US" sz="2000" dirty="0" smtClean="0"/>
              <a:t> is PC function?</a:t>
            </a:r>
          </a:p>
          <a:p>
            <a:r>
              <a:rPr lang="en-US" sz="2000" dirty="0" smtClean="0"/>
              <a:t>Preprocess tab: filter, choose -&gt; filter -&gt; unsupervised </a:t>
            </a:r>
            <a:r>
              <a:rPr lang="en-US" sz="2000" smtClean="0"/>
              <a:t>-&gt; attributes</a:t>
            </a:r>
            <a:endParaRPr lang="en-US" sz="2000" dirty="0" smtClean="0"/>
          </a:p>
        </p:txBody>
      </p:sp>
      <p:pic>
        <p:nvPicPr>
          <p:cNvPr id="2" name="Picture 1"/>
          <p:cNvPicPr>
            <a:picLocks noChangeAspect="1"/>
          </p:cNvPicPr>
          <p:nvPr/>
        </p:nvPicPr>
        <p:blipFill>
          <a:blip r:embed="rId2"/>
          <a:stretch>
            <a:fillRect/>
          </a:stretch>
        </p:blipFill>
        <p:spPr>
          <a:xfrm>
            <a:off x="1422790" y="1341168"/>
            <a:ext cx="7070155" cy="4651418"/>
          </a:xfrm>
          <a:prstGeom prst="rect">
            <a:avLst/>
          </a:prstGeom>
        </p:spPr>
      </p:pic>
    </p:spTree>
    <p:extLst>
      <p:ext uri="{BB962C8B-B14F-4D97-AF65-F5344CB8AC3E}">
        <p14:creationId xmlns:p14="http://schemas.microsoft.com/office/powerpoint/2010/main" val="2940575131"/>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4392386"/>
          </a:xfrm>
        </p:spPr>
        <p:txBody>
          <a:bodyPr/>
          <a:lstStyle/>
          <a:p>
            <a:endParaRPr lang="en-US" dirty="0"/>
          </a:p>
        </p:txBody>
      </p:sp>
      <p:sp>
        <p:nvSpPr>
          <p:cNvPr id="5" name="TextBox 4"/>
          <p:cNvSpPr txBox="1"/>
          <p:nvPr/>
        </p:nvSpPr>
        <p:spPr>
          <a:xfrm>
            <a:off x="165185" y="403748"/>
            <a:ext cx="3501536" cy="707886"/>
          </a:xfrm>
          <a:prstGeom prst="rect">
            <a:avLst/>
          </a:prstGeom>
          <a:noFill/>
        </p:spPr>
        <p:txBody>
          <a:bodyPr wrap="none" rtlCol="0">
            <a:spAutoFit/>
          </a:bodyPr>
          <a:lstStyle/>
          <a:p>
            <a:r>
              <a:rPr lang="en-US" sz="2000" dirty="0" err="1" smtClean="0"/>
              <a:t>Weka</a:t>
            </a:r>
            <a:r>
              <a:rPr lang="en-US" sz="2000" dirty="0" smtClean="0"/>
              <a:t> explorer:</a:t>
            </a:r>
          </a:p>
          <a:p>
            <a:r>
              <a:rPr lang="en-US" sz="2000" dirty="0" smtClean="0"/>
              <a:t>Try 3 PC s as the maximum</a:t>
            </a:r>
            <a:endParaRPr lang="en-US" sz="2000" dirty="0"/>
          </a:p>
        </p:txBody>
      </p:sp>
      <p:pic>
        <p:nvPicPr>
          <p:cNvPr id="6" name="Picture 5"/>
          <p:cNvPicPr>
            <a:picLocks noChangeAspect="1"/>
          </p:cNvPicPr>
          <p:nvPr/>
        </p:nvPicPr>
        <p:blipFill>
          <a:blip r:embed="rId2"/>
          <a:stretch>
            <a:fillRect/>
          </a:stretch>
        </p:blipFill>
        <p:spPr>
          <a:xfrm>
            <a:off x="2338387" y="1981200"/>
            <a:ext cx="4467225" cy="2895600"/>
          </a:xfrm>
          <a:prstGeom prst="rect">
            <a:avLst/>
          </a:prstGeom>
        </p:spPr>
      </p:pic>
    </p:spTree>
    <p:extLst>
      <p:ext uri="{BB962C8B-B14F-4D97-AF65-F5344CB8AC3E}">
        <p14:creationId xmlns:p14="http://schemas.microsoft.com/office/powerpoint/2010/main" val="860773001"/>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911489" y="1600200"/>
            <a:ext cx="7321021" cy="4392613"/>
          </a:xfrm>
          <a:prstGeom prst="rect">
            <a:avLst/>
          </a:prstGeom>
        </p:spPr>
      </p:pic>
      <p:sp>
        <p:nvSpPr>
          <p:cNvPr id="5" name="TextBox 4"/>
          <p:cNvSpPr txBox="1"/>
          <p:nvPr/>
        </p:nvSpPr>
        <p:spPr>
          <a:xfrm>
            <a:off x="165185" y="403748"/>
            <a:ext cx="8879547" cy="707886"/>
          </a:xfrm>
          <a:prstGeom prst="rect">
            <a:avLst/>
          </a:prstGeom>
          <a:noFill/>
        </p:spPr>
        <p:txBody>
          <a:bodyPr wrap="none" rtlCol="0">
            <a:spAutoFit/>
          </a:bodyPr>
          <a:lstStyle/>
          <a:p>
            <a:r>
              <a:rPr lang="en-US" sz="2000" dirty="0" err="1" smtClean="0"/>
              <a:t>Weka</a:t>
            </a:r>
            <a:r>
              <a:rPr lang="en-US" sz="2000" dirty="0" smtClean="0"/>
              <a:t> explorer:</a:t>
            </a:r>
            <a:r>
              <a:rPr lang="en-US" sz="2000" dirty="0"/>
              <a:t> </a:t>
            </a:r>
            <a:r>
              <a:rPr lang="en-US" sz="2000" dirty="0" smtClean="0"/>
              <a:t>apply PC and visualize – are classes separated better in</a:t>
            </a:r>
          </a:p>
          <a:p>
            <a:r>
              <a:rPr lang="en-US" sz="2000" dirty="0" smtClean="0"/>
              <a:t>PCs versus original attributes? </a:t>
            </a:r>
          </a:p>
        </p:txBody>
      </p:sp>
    </p:spTree>
    <p:extLst>
      <p:ext uri="{BB962C8B-B14F-4D97-AF65-F5344CB8AC3E}">
        <p14:creationId xmlns:p14="http://schemas.microsoft.com/office/powerpoint/2010/main" val="167706227"/>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pause</a:t>
            </a:r>
            <a:endParaRPr lang="en-US" dirty="0"/>
          </a:p>
        </p:txBody>
      </p:sp>
    </p:spTree>
    <p:extLst>
      <p:ext uri="{BB962C8B-B14F-4D97-AF65-F5344CB8AC3E}">
        <p14:creationId xmlns:p14="http://schemas.microsoft.com/office/powerpoint/2010/main" val="27051612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52600"/>
            <a:ext cx="9144000" cy="1847850"/>
          </a:xfrm>
        </p:spPr>
        <p:txBody>
          <a:bodyPr/>
          <a:lstStyle/>
          <a:p>
            <a:pPr eaLnBrk="1" hangingPunct="1">
              <a:defRPr/>
            </a:pPr>
            <a:r>
              <a:rPr lang="en-US" smtClean="0"/>
              <a:t>Data Preparation for Data Mining</a:t>
            </a:r>
          </a:p>
        </p:txBody>
      </p:sp>
      <p:sp>
        <p:nvSpPr>
          <p:cNvPr id="2051" name="Rectangle 3"/>
          <p:cNvSpPr>
            <a:spLocks noGrp="1" noChangeArrowheads="1"/>
          </p:cNvSpPr>
          <p:nvPr>
            <p:ph type="subTitle" idx="1"/>
          </p:nvPr>
        </p:nvSpPr>
        <p:spPr/>
        <p:txBody>
          <a:bodyPr/>
          <a:lstStyle/>
          <a:p>
            <a:pPr eaLnBrk="1" hangingPunct="1">
              <a:defRPr/>
            </a:pPr>
            <a:r>
              <a:rPr lang="en-US" dirty="0" smtClean="0"/>
              <a:t>Natasha Balac, Ph.D.</a:t>
            </a:r>
          </a:p>
        </p:txBody>
      </p:sp>
    </p:spTree>
    <p:extLst>
      <p:ext uri="{BB962C8B-B14F-4D97-AF65-F5344CB8AC3E}">
        <p14:creationId xmlns:p14="http://schemas.microsoft.com/office/powerpoint/2010/main" val="2314662512"/>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AU" sz="4000" dirty="0" smtClean="0"/>
              <a:t>Overview: Introduction to Data Preparation for Data Mining</a:t>
            </a:r>
            <a:endParaRPr lang="en-US" sz="4000" dirty="0" smtClean="0"/>
          </a:p>
        </p:txBody>
      </p:sp>
      <p:sp>
        <p:nvSpPr>
          <p:cNvPr id="27651" name="Rectangle 3"/>
          <p:cNvSpPr>
            <a:spLocks noGrp="1" noChangeArrowheads="1"/>
          </p:cNvSpPr>
          <p:nvPr>
            <p:ph type="body" idx="1"/>
          </p:nvPr>
        </p:nvSpPr>
        <p:spPr/>
        <p:txBody>
          <a:bodyPr/>
          <a:lstStyle/>
          <a:p>
            <a:pPr eaLnBrk="1" hangingPunct="1">
              <a:defRPr/>
            </a:pPr>
            <a:endParaRPr lang="en-US" smtClean="0"/>
          </a:p>
          <a:p>
            <a:pPr lvl="1" eaLnBrk="1" hangingPunct="1">
              <a:defRPr/>
            </a:pPr>
            <a:r>
              <a:rPr lang="en-US" smtClean="0"/>
              <a:t>Motivation and Importance</a:t>
            </a:r>
          </a:p>
          <a:p>
            <a:pPr lvl="1" eaLnBrk="1" hangingPunct="1">
              <a:defRPr/>
            </a:pPr>
            <a:r>
              <a:rPr lang="en-US" smtClean="0"/>
              <a:t>Data Preparation as a Part of the Data Mining Process</a:t>
            </a:r>
          </a:p>
          <a:p>
            <a:pPr lvl="1" eaLnBrk="1" hangingPunct="1">
              <a:defRPr/>
            </a:pPr>
            <a:r>
              <a:rPr lang="en-US" smtClean="0"/>
              <a:t>Exploring the Problem Space</a:t>
            </a:r>
          </a:p>
          <a:p>
            <a:pPr lvl="1" eaLnBrk="1" hangingPunct="1">
              <a:defRPr/>
            </a:pPr>
            <a:r>
              <a:rPr lang="en-US" smtClean="0"/>
              <a:t>Exploring the Solution Space</a:t>
            </a:r>
          </a:p>
          <a:p>
            <a:pPr lvl="1" eaLnBrk="1" hangingPunct="1">
              <a:defRPr/>
            </a:pPr>
            <a:r>
              <a:rPr lang="en-US" smtClean="0"/>
              <a:t>The Nature of the World and How It Impacts Data Preparation</a:t>
            </a:r>
          </a:p>
        </p:txBody>
      </p:sp>
    </p:spTree>
    <p:extLst>
      <p:ext uri="{BB962C8B-B14F-4D97-AF65-F5344CB8AC3E}">
        <p14:creationId xmlns:p14="http://schemas.microsoft.com/office/powerpoint/2010/main" val="2571172796"/>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Reading Material	</a:t>
            </a:r>
            <a:endParaRPr lang="en-US" dirty="0"/>
          </a:p>
        </p:txBody>
      </p:sp>
      <p:sp>
        <p:nvSpPr>
          <p:cNvPr id="3" name="Content Placeholder 2"/>
          <p:cNvSpPr>
            <a:spLocks noGrp="1"/>
          </p:cNvSpPr>
          <p:nvPr>
            <p:ph idx="1"/>
          </p:nvPr>
        </p:nvSpPr>
        <p:spPr>
          <a:xfrm>
            <a:off x="457200" y="1828800"/>
            <a:ext cx="8229600" cy="4305300"/>
          </a:xfrm>
        </p:spPr>
        <p:txBody>
          <a:bodyPr/>
          <a:lstStyle/>
          <a:p>
            <a:pPr>
              <a:defRPr/>
            </a:pPr>
            <a:r>
              <a:rPr lang="en-US" b="1" dirty="0" smtClean="0"/>
              <a:t>Data Preparation for Data Mining </a:t>
            </a:r>
            <a:r>
              <a:rPr lang="en-US" dirty="0" smtClean="0"/>
              <a:t>by Dorian Pyle</a:t>
            </a:r>
          </a:p>
          <a:p>
            <a:pPr lvl="1">
              <a:defRPr/>
            </a:pPr>
            <a:r>
              <a:rPr lang="en-US" dirty="0" smtClean="0">
                <a:hlinkClick r:id="rId2"/>
              </a:rPr>
              <a:t>http://www.ebook3000.com/Data-Preparation-for-Data-Mining_88909.html</a:t>
            </a:r>
            <a:endParaRPr lang="en-US" dirty="0" smtClean="0"/>
          </a:p>
          <a:p>
            <a:pPr>
              <a:defRPr/>
            </a:pPr>
            <a:r>
              <a:rPr lang="en-US" b="1" dirty="0" smtClean="0"/>
              <a:t>Data mining – Practical Machine learning tools and techniques </a:t>
            </a:r>
            <a:r>
              <a:rPr lang="en-US" dirty="0" smtClean="0"/>
              <a:t>by Witten &amp; Frank</a:t>
            </a:r>
          </a:p>
          <a:p>
            <a:pPr lvl="1">
              <a:defRPr/>
            </a:pPr>
            <a:r>
              <a:rPr lang="en-US" dirty="0" smtClean="0"/>
              <a:t>http://books.google.com</a:t>
            </a:r>
            <a:endParaRPr lang="en-US" dirty="0"/>
          </a:p>
        </p:txBody>
      </p:sp>
    </p:spTree>
    <p:extLst>
      <p:ext uri="{BB962C8B-B14F-4D97-AF65-F5344CB8AC3E}">
        <p14:creationId xmlns:p14="http://schemas.microsoft.com/office/powerpoint/2010/main" val="29911568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en-US" smtClean="0"/>
              <a:t>Motivation</a:t>
            </a:r>
          </a:p>
        </p:txBody>
      </p:sp>
      <p:sp>
        <p:nvSpPr>
          <p:cNvPr id="29699" name="Rectangle 3"/>
          <p:cNvSpPr>
            <a:spLocks noGrp="1" noChangeArrowheads="1"/>
          </p:cNvSpPr>
          <p:nvPr>
            <p:ph type="body" idx="1"/>
          </p:nvPr>
        </p:nvSpPr>
        <p:spPr/>
        <p:txBody>
          <a:bodyPr/>
          <a:lstStyle/>
          <a:p>
            <a:pPr eaLnBrk="1" hangingPunct="1">
              <a:defRPr/>
            </a:pPr>
            <a:r>
              <a:rPr lang="en-US" smtClean="0"/>
              <a:t>A variety of resources on databases and data warehouses</a:t>
            </a:r>
          </a:p>
          <a:p>
            <a:pPr eaLnBrk="1" hangingPunct="1">
              <a:defRPr/>
            </a:pPr>
            <a:r>
              <a:rPr lang="en-US" smtClean="0"/>
              <a:t>A variety of resources on data mining tools and algorithms</a:t>
            </a:r>
          </a:p>
          <a:p>
            <a:pPr eaLnBrk="1" hangingPunct="1">
              <a:defRPr/>
            </a:pPr>
            <a:r>
              <a:rPr lang="en-US" smtClean="0"/>
              <a:t>Gap between identifying the data and building models</a:t>
            </a:r>
          </a:p>
        </p:txBody>
      </p:sp>
    </p:spTree>
    <p:extLst>
      <p:ext uri="{BB962C8B-B14F-4D97-AF65-F5344CB8AC3E}">
        <p14:creationId xmlns:p14="http://schemas.microsoft.com/office/powerpoint/2010/main" val="700411164"/>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smtClean="0"/>
              <a:t>Importance</a:t>
            </a:r>
          </a:p>
        </p:txBody>
      </p:sp>
      <p:sp>
        <p:nvSpPr>
          <p:cNvPr id="30723" name="Rectangle 3"/>
          <p:cNvSpPr>
            <a:spLocks noGrp="1" noChangeArrowheads="1"/>
          </p:cNvSpPr>
          <p:nvPr>
            <p:ph type="body" idx="1"/>
          </p:nvPr>
        </p:nvSpPr>
        <p:spPr/>
        <p:txBody>
          <a:bodyPr/>
          <a:lstStyle/>
          <a:p>
            <a:pPr eaLnBrk="1" hangingPunct="1">
              <a:defRPr/>
            </a:pPr>
            <a:r>
              <a:rPr lang="en-US" smtClean="0"/>
              <a:t>“Garbage in, garbage out”</a:t>
            </a:r>
          </a:p>
          <a:p>
            <a:pPr eaLnBrk="1" hangingPunct="1">
              <a:defRPr/>
            </a:pPr>
            <a:r>
              <a:rPr lang="en-US" smtClean="0"/>
              <a:t>A crucial step of the DM process</a:t>
            </a:r>
          </a:p>
          <a:p>
            <a:pPr eaLnBrk="1" hangingPunct="1">
              <a:defRPr/>
            </a:pPr>
            <a:r>
              <a:rPr lang="en-US" smtClean="0"/>
              <a:t>Need to know what to do with the “dirty data” – after it is collected and before it is mined</a:t>
            </a:r>
          </a:p>
        </p:txBody>
      </p:sp>
    </p:spTree>
    <p:extLst>
      <p:ext uri="{BB962C8B-B14F-4D97-AF65-F5344CB8AC3E}">
        <p14:creationId xmlns:p14="http://schemas.microsoft.com/office/powerpoint/2010/main" val="379340011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DSC-template4-PC">
  <a:themeElements>
    <a:clrScheme name="">
      <a:dk1>
        <a:srgbClr val="000000"/>
      </a:dk1>
      <a:lt1>
        <a:srgbClr val="FFFFFF"/>
      </a:lt1>
      <a:dk2>
        <a:srgbClr val="081D58"/>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DSC-template4-PC">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sz="1000" b="1" i="0" u="none" strike="noStrike" cap="none" normalizeH="0" baseline="0" smtClean="0">
            <a:ln>
              <a:noFill/>
            </a:ln>
            <a:solidFill>
              <a:schemeClr val="tx1"/>
            </a:solidFill>
            <a:effectLst/>
            <a:latin typeface="Helvetica" pitchFamily="-9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Helvetica" pitchFamily="-96" charset="0"/>
          </a:defRPr>
        </a:defPPr>
      </a:lstStyle>
    </a:lnDef>
  </a:objectDefaults>
  <a:extraClrSchemeLst>
    <a:extraClrScheme>
      <a:clrScheme name="SDSC-template4-P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SC-template4-P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SC-template4-P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SC-template4-P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SC-template4-P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SC-template4-P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SC-template4-P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SDSC-template4-PC</Template>
  <TotalTime>21421</TotalTime>
  <Pages>1</Pages>
  <Words>11469</Words>
  <Application>Microsoft Office PowerPoint</Application>
  <PresentationFormat>On-screen Show (4:3)</PresentationFormat>
  <Paragraphs>2162</Paragraphs>
  <Slides>271</Slides>
  <Notes>72</Notes>
  <HiddenSlides>2</HiddenSlides>
  <MMClips>0</MMClips>
  <ScaleCrop>false</ScaleCrop>
  <HeadingPairs>
    <vt:vector size="6" baseType="variant">
      <vt:variant>
        <vt:lpstr>Theme</vt:lpstr>
      </vt:variant>
      <vt:variant>
        <vt:i4>1</vt:i4>
      </vt:variant>
      <vt:variant>
        <vt:lpstr>Embedded OLE Servers</vt:lpstr>
      </vt:variant>
      <vt:variant>
        <vt:i4>8</vt:i4>
      </vt:variant>
      <vt:variant>
        <vt:lpstr>Slide Titles</vt:lpstr>
      </vt:variant>
      <vt:variant>
        <vt:i4>271</vt:i4>
      </vt:variant>
    </vt:vector>
  </HeadingPairs>
  <TitlesOfParts>
    <vt:vector size="280" baseType="lpstr">
      <vt:lpstr>SDSC-template4-PC</vt:lpstr>
      <vt:lpstr>Clip</vt:lpstr>
      <vt:lpstr>Document</vt:lpstr>
      <vt:lpstr>Equation</vt:lpstr>
      <vt:lpstr>Microsoft Clip Gallery</vt:lpstr>
      <vt:lpstr>Microsoft Word Picture</vt:lpstr>
      <vt:lpstr>Microsoft Equation 3.0</vt:lpstr>
      <vt:lpstr>Microsoft Graph 2000 Chart</vt:lpstr>
      <vt:lpstr>Microsoft Equation 2.0</vt:lpstr>
      <vt:lpstr>Data Preparation for Data Mining</vt:lpstr>
      <vt:lpstr>Outline</vt:lpstr>
      <vt:lpstr>On the Importance of Data Prep</vt:lpstr>
      <vt:lpstr>Working definition</vt:lpstr>
      <vt:lpstr>Prerequisites </vt:lpstr>
      <vt:lpstr>Input/Output</vt:lpstr>
      <vt:lpstr>End Product: Quality Data</vt:lpstr>
      <vt:lpstr>Outline</vt:lpstr>
      <vt:lpstr>Recall the KDD Process</vt:lpstr>
      <vt:lpstr>From Data Source To Algorithm Input</vt:lpstr>
      <vt:lpstr>Terminology from data source…</vt:lpstr>
      <vt:lpstr>… To Algorithm Input</vt:lpstr>
      <vt:lpstr>Algorithm Input Detail</vt:lpstr>
      <vt:lpstr>Terms from database to math</vt:lpstr>
      <vt:lpstr>Terms  database to math</vt:lpstr>
      <vt:lpstr>Variables and Features terms</vt:lpstr>
      <vt:lpstr>Outline</vt:lpstr>
      <vt:lpstr>Database to Data Matrix</vt:lpstr>
      <vt:lpstr>Organizing data example</vt:lpstr>
      <vt:lpstr>Simple descriptive queries</vt:lpstr>
      <vt:lpstr>Database to Data Matrix</vt:lpstr>
      <vt:lpstr>Database to Data Matrix</vt:lpstr>
      <vt:lpstr>Database to Data Matrix</vt:lpstr>
      <vt:lpstr>An approach: instances are transpose of items, cell values are counts</vt:lpstr>
      <vt:lpstr>PowerPoint Presentation</vt:lpstr>
      <vt:lpstr>PowerPoint Presentation</vt:lpstr>
      <vt:lpstr>Data Wrangling Cautions </vt:lpstr>
      <vt:lpstr>Outline</vt:lpstr>
      <vt:lpstr>4  Preprocessing data values and QA</vt:lpstr>
      <vt:lpstr>Data Preparation is Variable Prep</vt:lpstr>
      <vt:lpstr>Types of Measurements</vt:lpstr>
      <vt:lpstr>Know variable properties</vt:lpstr>
      <vt:lpstr>Noise in Data</vt:lpstr>
      <vt:lpstr>Data Errors are also Noise</vt:lpstr>
      <vt:lpstr>Missing Data</vt:lpstr>
      <vt:lpstr>Missing Data</vt:lpstr>
      <vt:lpstr>Quick Approaches to Handle Missing Data</vt:lpstr>
      <vt:lpstr>Additional Approaches to Handle Missing Data</vt:lpstr>
      <vt:lpstr>Missing Data Example</vt:lpstr>
      <vt:lpstr>Missing Data Example</vt:lpstr>
      <vt:lpstr>Missing Data Example</vt:lpstr>
      <vt:lpstr>Variable Transformations</vt:lpstr>
      <vt:lpstr>Feature Engineering is Variable Enhancement </vt:lpstr>
      <vt:lpstr>Adding Information As Variable Enhancement</vt:lpstr>
      <vt:lpstr>Discretization/Binning May Enhance Data</vt:lpstr>
      <vt:lpstr>Discretization/Binning Options </vt:lpstr>
      <vt:lpstr>Variable Transformation Summary</vt:lpstr>
      <vt:lpstr>Outline</vt:lpstr>
      <vt:lpstr>Stats for Data Preprocessing</vt:lpstr>
      <vt:lpstr>Normal probability density function (PDF) </vt:lpstr>
      <vt:lpstr>Normal cumulative distribution</vt:lpstr>
      <vt:lpstr>Exponential and Chi-squared density functions</vt:lpstr>
      <vt:lpstr>Histogram is a sample PDF</vt:lpstr>
      <vt:lpstr>One histogram as mixture</vt:lpstr>
      <vt:lpstr>Descriptive Statistics</vt:lpstr>
      <vt:lpstr>Data Transformation: Normalizations (to help with scaling)</vt:lpstr>
      <vt:lpstr>More Descriptive Statistics</vt:lpstr>
      <vt:lpstr>Correlation demos</vt:lpstr>
      <vt:lpstr>Correlation vs. Independence</vt:lpstr>
      <vt:lpstr>More Descriptive Statistics</vt:lpstr>
      <vt:lpstr>Outline</vt:lpstr>
      <vt:lpstr>Anomalies</vt:lpstr>
      <vt:lpstr>The importance of normalization and varieties of deviance  </vt:lpstr>
      <vt:lpstr> Visualizations</vt:lpstr>
      <vt:lpstr>Summary</vt:lpstr>
      <vt:lpstr>END</vt:lpstr>
      <vt:lpstr>PowerPoint Presentation</vt:lpstr>
      <vt:lpstr>Reading Material </vt:lpstr>
      <vt:lpstr>Exercise in Weka</vt:lpstr>
      <vt:lpstr>Explore Variables in Weka</vt:lpstr>
      <vt:lpstr>Outline</vt:lpstr>
      <vt:lpstr>Exploratory Stats for More Variables</vt:lpstr>
      <vt:lpstr>More stats: sex and weight</vt:lpstr>
      <vt:lpstr>More stats: sex and weight</vt:lpstr>
      <vt:lpstr> Many Variables</vt:lpstr>
      <vt:lpstr>Variable selection vs Dimensionality Reduction</vt:lpstr>
      <vt:lpstr>Variable selection</vt:lpstr>
      <vt:lpstr>Dimensionality Reduction via Principle Components</vt:lpstr>
      <vt:lpstr>Dimensionality Reduction via Principle Components</vt:lpstr>
      <vt:lpstr>PCA on 2012 Olympic Althetes’  Height by Weight scatter plot  </vt:lpstr>
      <vt:lpstr>PCA on 2012 Olympic Althetes’  Height by Weight scatter plot  </vt:lpstr>
      <vt:lpstr>PCA on 2012 Olympic Althetes’  Height by Weight scatter plot  </vt:lpstr>
      <vt:lpstr>PCA on 2012 Olympic Althetes’  Height by Weight scatter plot  </vt:lpstr>
      <vt:lpstr>PCA on Height by Weight scatter plot  </vt:lpstr>
      <vt:lpstr>Principle Components</vt:lpstr>
      <vt:lpstr>PC exercise in Weka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 for Data Mining</vt:lpstr>
      <vt:lpstr>Overview: Introduction to Data Preparation for Data Mining</vt:lpstr>
      <vt:lpstr>Reading Material </vt:lpstr>
      <vt:lpstr>Motivation</vt:lpstr>
      <vt:lpstr>Importance</vt:lpstr>
      <vt:lpstr>Data Preparation</vt:lpstr>
      <vt:lpstr>Definition</vt:lpstr>
      <vt:lpstr>Good Data Preparation Practice</vt:lpstr>
      <vt:lpstr>Data Mining Refresher</vt:lpstr>
      <vt:lpstr>The Process of Data Mining</vt:lpstr>
      <vt:lpstr>CRISP-DM Methodology</vt:lpstr>
      <vt:lpstr>PowerPoint Presentation</vt:lpstr>
      <vt:lpstr>The Details of the DM Process</vt:lpstr>
      <vt:lpstr>Data Preparation in the DM Process</vt:lpstr>
      <vt:lpstr>The Data Mining Process</vt:lpstr>
      <vt:lpstr>KDD Process</vt:lpstr>
      <vt:lpstr>The “Dark Side” of Data</vt:lpstr>
      <vt:lpstr>Prerequisites </vt:lpstr>
      <vt:lpstr>Exploring the Problem Space</vt:lpstr>
      <vt:lpstr>Identifying the Right Problem</vt:lpstr>
      <vt:lpstr>Problem Definition Methodology</vt:lpstr>
      <vt:lpstr>Problem Definition Methodology</vt:lpstr>
      <vt:lpstr>Problem Definition Methodology</vt:lpstr>
      <vt:lpstr>Results</vt:lpstr>
      <vt:lpstr>Example</vt:lpstr>
      <vt:lpstr>Exploring the Solution Space</vt:lpstr>
      <vt:lpstr>Back to the Example</vt:lpstr>
      <vt:lpstr>Specifying the Implementation Method</vt:lpstr>
      <vt:lpstr>The Nature of the World and Its Impact on Data Preparation</vt:lpstr>
      <vt:lpstr>Data vs. World</vt:lpstr>
      <vt:lpstr>Measuring the World</vt:lpstr>
      <vt:lpstr>Errors of Measurement</vt:lpstr>
      <vt:lpstr>Types of Measurements</vt:lpstr>
      <vt:lpstr>Types of Measurements</vt:lpstr>
      <vt:lpstr>Types of Measurements</vt:lpstr>
      <vt:lpstr>Types of Measurements</vt:lpstr>
      <vt:lpstr>Types of Measurements</vt:lpstr>
      <vt:lpstr>Types of Measurements</vt:lpstr>
      <vt:lpstr>Types of Measurements</vt:lpstr>
      <vt:lpstr>Types of Measurements</vt:lpstr>
      <vt:lpstr>Dealing with variables</vt:lpstr>
      <vt:lpstr>Dealing with variables</vt:lpstr>
      <vt:lpstr>Dealing with variables</vt:lpstr>
      <vt:lpstr>Dealing with variables</vt:lpstr>
      <vt:lpstr>Dealing with variables</vt:lpstr>
      <vt:lpstr>Dealing with variables</vt:lpstr>
      <vt:lpstr>Dealing with variables</vt:lpstr>
      <vt:lpstr>Dealing with variables</vt:lpstr>
      <vt:lpstr>Building mineable data sets</vt:lpstr>
      <vt:lpstr>Building mineable data sets</vt:lpstr>
      <vt:lpstr>Building mineable data sets</vt:lpstr>
      <vt:lpstr>Building mineable data sets</vt:lpstr>
      <vt:lpstr>Data Preparation for Data Mining</vt:lpstr>
      <vt:lpstr>Part 2 Overview</vt:lpstr>
      <vt:lpstr>The Right Context</vt:lpstr>
      <vt:lpstr>Why Data Preprocessing?</vt:lpstr>
      <vt:lpstr>What’s a concept?</vt:lpstr>
      <vt:lpstr>What’s in an example?</vt:lpstr>
      <vt:lpstr>Generating a flat file</vt:lpstr>
      <vt:lpstr>What’s in an attribute?</vt:lpstr>
      <vt:lpstr>Multi-Dimensional Measure of Data Quality</vt:lpstr>
      <vt:lpstr>The Process of Data Preparation</vt:lpstr>
      <vt:lpstr>Inputs, Outputs and the In-Between</vt:lpstr>
      <vt:lpstr>The In-Between</vt:lpstr>
      <vt:lpstr>Modeling in data mining</vt:lpstr>
      <vt:lpstr>Ten golden rules</vt:lpstr>
      <vt:lpstr>Data Mining Process (simplified)</vt:lpstr>
      <vt:lpstr>Data Mining Process (simplified)</vt:lpstr>
      <vt:lpstr>PIE</vt:lpstr>
      <vt:lpstr>Data Preparation Process</vt:lpstr>
      <vt:lpstr>Training and Test Data Sets</vt:lpstr>
      <vt:lpstr>PowerPoint Presentation</vt:lpstr>
      <vt:lpstr>Prepared Information Environment Modules</vt:lpstr>
      <vt:lpstr>Data Mining Process (simplified)</vt:lpstr>
      <vt:lpstr>Why survey?</vt:lpstr>
      <vt:lpstr>Data Mining Process (simplified)</vt:lpstr>
      <vt:lpstr>Mining for the Model</vt:lpstr>
      <vt:lpstr>Modeling Tools and Data Preparation</vt:lpstr>
      <vt:lpstr>How Modeling Tools Influence Preparation: Data Separation</vt:lpstr>
      <vt:lpstr>Data Separation</vt:lpstr>
      <vt:lpstr>Data Separation</vt:lpstr>
      <vt:lpstr>Data Separation</vt:lpstr>
      <vt:lpstr>Data Separation</vt:lpstr>
      <vt:lpstr>Data Separation</vt:lpstr>
      <vt:lpstr>Algorithms for Data Separation</vt:lpstr>
      <vt:lpstr>Algorithms for Data Separation</vt:lpstr>
      <vt:lpstr>Algorithms for Data Separation</vt:lpstr>
      <vt:lpstr>Algorithms for Data Separation</vt:lpstr>
      <vt:lpstr>Algorithms for Data Separation</vt:lpstr>
      <vt:lpstr>Modeling Data with the Tools</vt:lpstr>
      <vt:lpstr>Stages of Data Preparation</vt:lpstr>
      <vt:lpstr>Stages of Data Preparation</vt:lpstr>
      <vt:lpstr>Stages of Data Preparation</vt:lpstr>
      <vt:lpstr>Stages of Data Preparation</vt:lpstr>
      <vt:lpstr>Stages of Data Preparation</vt:lpstr>
      <vt:lpstr>Stages of Data Preparation</vt:lpstr>
      <vt:lpstr>Stages of Data Preparation</vt:lpstr>
      <vt:lpstr>Summary</vt:lpstr>
      <vt:lpstr>Overview of Basic Data Preparation Techniques</vt:lpstr>
      <vt:lpstr>Overview of Basic Data Preparation Techniques</vt:lpstr>
      <vt:lpstr>Data Cleaning</vt:lpstr>
      <vt:lpstr>Missing Data</vt:lpstr>
      <vt:lpstr>How to Handle Missing Data?</vt:lpstr>
      <vt:lpstr>Noisy Data</vt:lpstr>
      <vt:lpstr>How to Handle Noisy Data?</vt:lpstr>
      <vt:lpstr>Simple Discretization Methods: Binning</vt:lpstr>
      <vt:lpstr>Binning Methods for Data Smoothing</vt:lpstr>
      <vt:lpstr>Cluster Analysis</vt:lpstr>
      <vt:lpstr>Regression</vt:lpstr>
      <vt:lpstr>Overview of Basic Data Preparation Techniques</vt:lpstr>
      <vt:lpstr>Data Integration</vt:lpstr>
      <vt:lpstr>Handling Redundant Data in Data Integration</vt:lpstr>
      <vt:lpstr>Data Transformation</vt:lpstr>
      <vt:lpstr>Data Transformation: Normalization</vt:lpstr>
      <vt:lpstr>Overview of Basic Data Preparation Techniques</vt:lpstr>
      <vt:lpstr>Data Reduction Strategies</vt:lpstr>
      <vt:lpstr>Dimensionality Reduction</vt:lpstr>
      <vt:lpstr>PowerPoint Presentation</vt:lpstr>
      <vt:lpstr>Heuristic Feature Selection Methods</vt:lpstr>
      <vt:lpstr>Data Compression</vt:lpstr>
      <vt:lpstr>Data Compression</vt:lpstr>
      <vt:lpstr>Wavelet Transforms </vt:lpstr>
      <vt:lpstr>Principal Component Analysis </vt:lpstr>
      <vt:lpstr>PowerPoint Presentation</vt:lpstr>
      <vt:lpstr>Numerosity Reduction</vt:lpstr>
      <vt:lpstr>Regression and Log-Linear Models</vt:lpstr>
      <vt:lpstr>Regress Analysis and Log-Linear Models</vt:lpstr>
      <vt:lpstr>Histograms</vt:lpstr>
      <vt:lpstr>Clustering</vt:lpstr>
      <vt:lpstr>Sampling</vt:lpstr>
      <vt:lpstr>PowerPoint Presentation</vt:lpstr>
      <vt:lpstr>Sampling</vt:lpstr>
      <vt:lpstr>Hierarchical Reduction</vt:lpstr>
      <vt:lpstr>Overview of Basic Data Preparation Techniques</vt:lpstr>
      <vt:lpstr>Discretization</vt:lpstr>
      <vt:lpstr>Discretization and Concept hierarchy</vt:lpstr>
      <vt:lpstr>Discretization and concept hierarchy generation for numeric data</vt:lpstr>
      <vt:lpstr>Entropy-Based Discretization</vt:lpstr>
      <vt:lpstr>Segmentation by natural partitioning</vt:lpstr>
      <vt:lpstr>Concept hierarchy generation for categorical data</vt:lpstr>
      <vt:lpstr>Specification of a set of attributes</vt:lpstr>
      <vt:lpstr>Overview of Basic Data Preparation Techniques</vt:lpstr>
      <vt:lpstr>Summary</vt:lpstr>
      <vt:lpstr>Weka Exercise</vt:lpstr>
      <vt:lpstr>Weka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Weka Exercise</vt:lpstr>
      <vt:lpstr>PowerPoint Presentation</vt:lpstr>
      <vt:lpstr>PowerPoint Presentation</vt:lpstr>
      <vt:lpstr>PowerPoint Presentation</vt:lpstr>
      <vt:lpstr>PowerPoint Presentation</vt:lpstr>
      <vt:lpstr>Weka Exercise</vt:lpstr>
      <vt:lpstr>PowerPoint Presentation</vt:lpstr>
      <vt:lpstr>PowerPoint Presentation</vt:lpstr>
      <vt:lpstr>PowerPoint Presentation</vt:lpstr>
      <vt:lpstr>PowerPoint Presentation</vt:lpstr>
      <vt:lpstr>Weka cont.</vt:lpstr>
      <vt:lpstr>PowerPoint Presentation</vt:lpstr>
      <vt:lpstr>Is this a useful variable?  </vt:lpstr>
      <vt:lpstr>Are athletes obese?</vt:lpstr>
      <vt:lpstr>PowerPoint Presentation</vt:lpstr>
      <vt:lpstr>PowerPoint Presentation</vt:lpstr>
      <vt:lpstr>What else to do to predict Total medals won? </vt:lpstr>
      <vt:lpstr>PowerPoint Presentation</vt:lpstr>
      <vt:lpstr>In Weka, for example</vt:lpstr>
      <vt:lpstr>Comparing missing vs present  instances</vt:lpstr>
      <vt:lpstr>PowerPoint Presentation</vt:lpstr>
      <vt:lpstr>PowerPoint Presentation</vt:lpstr>
      <vt:lpstr>PowerPoint Presentation</vt:lpstr>
      <vt:lpstr>Explore Variables in Weka</vt:lpstr>
    </vt:vector>
  </TitlesOfParts>
  <Company>SDSC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RLM</dc:creator>
  <dc:description>The 2 blue colors should print out the same, even if they look different on screen.</dc:description>
  <cp:lastModifiedBy>nbalac</cp:lastModifiedBy>
  <cp:revision>306</cp:revision>
  <cp:lastPrinted>2013-01-23T02:00:12Z</cp:lastPrinted>
  <dcterms:created xsi:type="dcterms:W3CDTF">2005-03-06T22:29:55Z</dcterms:created>
  <dcterms:modified xsi:type="dcterms:W3CDTF">2015-04-03T20:58:32Z</dcterms:modified>
</cp:coreProperties>
</file>